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7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8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9" r:id="rId1"/>
    <p:sldMasterId id="2147483808" r:id="rId2"/>
  </p:sldMasterIdLst>
  <p:notesMasterIdLst>
    <p:notesMasterId r:id="rId40"/>
  </p:notesMasterIdLst>
  <p:sldIdLst>
    <p:sldId id="462" r:id="rId3"/>
    <p:sldId id="2945" r:id="rId4"/>
    <p:sldId id="257" r:id="rId5"/>
    <p:sldId id="272" r:id="rId6"/>
    <p:sldId id="2959" r:id="rId7"/>
    <p:sldId id="2968" r:id="rId8"/>
    <p:sldId id="2946" r:id="rId9"/>
    <p:sldId id="2956" r:id="rId10"/>
    <p:sldId id="2935" r:id="rId11"/>
    <p:sldId id="285" r:id="rId12"/>
    <p:sldId id="2465" r:id="rId13"/>
    <p:sldId id="2448" r:id="rId14"/>
    <p:sldId id="2947" r:id="rId15"/>
    <p:sldId id="2411" r:id="rId16"/>
    <p:sldId id="2962" r:id="rId17"/>
    <p:sldId id="2923" r:id="rId18"/>
    <p:sldId id="2969" r:id="rId19"/>
    <p:sldId id="2928" r:id="rId20"/>
    <p:sldId id="2955" r:id="rId21"/>
    <p:sldId id="2965" r:id="rId22"/>
    <p:sldId id="2960" r:id="rId23"/>
    <p:sldId id="2964" r:id="rId24"/>
    <p:sldId id="2952" r:id="rId25"/>
    <p:sldId id="2953" r:id="rId26"/>
    <p:sldId id="2966" r:id="rId27"/>
    <p:sldId id="2963" r:id="rId28"/>
    <p:sldId id="2967" r:id="rId29"/>
    <p:sldId id="2435" r:id="rId30"/>
    <p:sldId id="2948" r:id="rId31"/>
    <p:sldId id="2878" r:id="rId32"/>
    <p:sldId id="2927" r:id="rId33"/>
    <p:sldId id="2937" r:id="rId34"/>
    <p:sldId id="2949" r:id="rId35"/>
    <p:sldId id="2954" r:id="rId36"/>
    <p:sldId id="2896" r:id="rId37"/>
    <p:sldId id="2957" r:id="rId38"/>
    <p:sldId id="286" r:id="rId39"/>
  </p:sldIdLst>
  <p:sldSz cx="12192000" cy="6858000"/>
  <p:notesSz cx="9926638" cy="67976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FE8679C-B6B9-0B2C-468F-2BA2330C04AC}" name="Dancsik Bálint" initials="DB" userId="S::dancsikb@mnb.hu::eb74de31-c7e1-415b-be9a-8e09876db361" providerId="AD"/>
  <p188:author id="{7D9656B0-5927-98E8-C8B2-4CEAB84E4D04}" name="Hajnal Gábor" initials="HG" userId="S::hajnalg@mnb.hu::c8499151-1b57-43a2-b00c-504b6e07a016" providerId="AD"/>
  <p188:author id="{310D2EDF-E241-27C3-01F0-F48B9FA11481}" name="Bálint Máté" initials="BM" userId="S::balintm@mnb.hu::b2e4cdb8-7dff-45a3-bff7-4096fbd1e222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s. Tóth Gabriella Dr." initials="CTGD" lastIdx="2" clrIdx="0">
    <p:extLst>
      <p:ext uri="{19B8F6BF-5375-455C-9EA6-DF929625EA0E}">
        <p15:presenceInfo xmlns:p15="http://schemas.microsoft.com/office/powerpoint/2012/main" userId="S-1-5-21-1939357022-314196924-328618392-34111" providerId="AD"/>
      </p:ext>
    </p:extLst>
  </p:cmAuthor>
  <p:cmAuthor id="2" name="Cs. Tóth Gabriella Dr." initials="CTGD [2]" lastIdx="10" clrIdx="1">
    <p:extLst>
      <p:ext uri="{19B8F6BF-5375-455C-9EA6-DF929625EA0E}">
        <p15:presenceInfo xmlns:p15="http://schemas.microsoft.com/office/powerpoint/2012/main" userId="S::cstothg@mnb.hu::6e125d93-70af-4b0e-a6f4-e76b7b77042b" providerId="AD"/>
      </p:ext>
    </p:extLst>
  </p:cmAuthor>
  <p:cmAuthor id="3" name="Bálint Máté" initials="BM" lastIdx="13" clrIdx="2">
    <p:extLst>
      <p:ext uri="{19B8F6BF-5375-455C-9EA6-DF929625EA0E}">
        <p15:presenceInfo xmlns:p15="http://schemas.microsoft.com/office/powerpoint/2012/main" userId="S::balintm@mnb.hu::23c4b2013d72356b" providerId="AD"/>
      </p:ext>
    </p:extLst>
  </p:cmAuthor>
  <p:cmAuthor id="4" name="Dancsik Bálint" initials="DB" lastIdx="24" clrIdx="3">
    <p:extLst>
      <p:ext uri="{19B8F6BF-5375-455C-9EA6-DF929625EA0E}">
        <p15:presenceInfo xmlns:p15="http://schemas.microsoft.com/office/powerpoint/2012/main" userId="S::dancsikb@mnb.hu::d2731a50a1aa15d5" providerId="AD"/>
      </p:ext>
    </p:extLst>
  </p:cmAuthor>
  <p:cmAuthor id="5" name="Dancsik Bálint" initials="DB [2]" lastIdx="47" clrIdx="4">
    <p:extLst>
      <p:ext uri="{19B8F6BF-5375-455C-9EA6-DF929625EA0E}">
        <p15:presenceInfo xmlns:p15="http://schemas.microsoft.com/office/powerpoint/2012/main" userId="S::dancsikb@mnb.hu::eb74de31-c7e1-415b-be9a-8e09876db361" providerId="AD"/>
      </p:ext>
    </p:extLst>
  </p:cmAuthor>
  <p:cmAuthor id="6" name="Bálint Máté" initials="BM [2]" lastIdx="1" clrIdx="5">
    <p:extLst>
      <p:ext uri="{19B8F6BF-5375-455C-9EA6-DF929625EA0E}">
        <p15:presenceInfo xmlns:p15="http://schemas.microsoft.com/office/powerpoint/2012/main" userId="S::balintm@mnb.hu::b2e4cdb8-7dff-45a3-bff7-4096fbd1e22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234D"/>
    <a:srgbClr val="FFE3C7"/>
    <a:srgbClr val="ECF0F1"/>
    <a:srgbClr val="0076A8"/>
    <a:srgbClr val="FF8A8A"/>
    <a:srgbClr val="E2F0D9"/>
    <a:srgbClr val="8DDDFF"/>
    <a:srgbClr val="E57200"/>
    <a:srgbClr val="70AD47"/>
    <a:srgbClr val="009E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8" autoAdjust="0"/>
    <p:restoredTop sz="93103" autoAdjust="0"/>
  </p:normalViewPr>
  <p:slideViewPr>
    <p:cSldViewPr snapToGrid="0">
      <p:cViewPr varScale="1">
        <p:scale>
          <a:sx n="56" d="100"/>
          <a:sy n="56" d="100"/>
        </p:scale>
        <p:origin x="1040" y="44"/>
      </p:cViewPr>
      <p:guideLst>
        <p:guide orient="horz" pos="2205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-1716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microsoft.com/office/2018/10/relationships/authors" Target="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5F5DF0-266F-462F-AA7E-77C96FC814B0}" type="doc">
      <dgm:prSet loTypeId="urn:microsoft.com/office/officeart/2005/8/layout/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59CC0A99-8510-4484-AAAC-4BDA17B4EBDA}">
      <dgm:prSet phldrT="[Text]" custT="1"/>
      <dgm:spPr>
        <a:solidFill>
          <a:prstClr val="white">
            <a:lumMod val="65000"/>
          </a:prstClr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159990" tIns="0" rIns="159990" bIns="0" numCol="1" spcCol="1270" anchor="ctr" anchorCtr="0"/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1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Hitelezési folyamatok</a:t>
          </a:r>
          <a:endParaRPr lang="en-US" sz="2200" b="1" kern="1200" dirty="0">
            <a:solidFill>
              <a:prstClr val="white"/>
            </a:solidFill>
            <a:latin typeface="Trebuchet MS"/>
            <a:ea typeface="+mn-ea"/>
            <a:cs typeface="+mn-cs"/>
          </a:endParaRPr>
        </a:p>
      </dgm:t>
    </dgm:pt>
    <dgm:pt modelId="{3727B7A2-DD14-48AB-BF47-C4BD0B4FB03C}" type="parTrans" cxnId="{6CCB77ED-9B18-42C6-BA1F-4BAB6E29D6B2}">
      <dgm:prSet/>
      <dgm:spPr/>
      <dgm:t>
        <a:bodyPr/>
        <a:lstStyle/>
        <a:p>
          <a:endParaRPr lang="en-US"/>
        </a:p>
      </dgm:t>
    </dgm:pt>
    <dgm:pt modelId="{2DE3D471-3B8A-42E2-A6A4-89E69711C2F2}" type="sibTrans" cxnId="{6CCB77ED-9B18-42C6-BA1F-4BAB6E29D6B2}">
      <dgm:prSet/>
      <dgm:spPr/>
      <dgm:t>
        <a:bodyPr/>
        <a:lstStyle/>
        <a:p>
          <a:endParaRPr lang="en-US"/>
        </a:p>
      </dgm:t>
    </dgm:pt>
    <dgm:pt modelId="{94A950AB-3518-4BA6-B0DF-F02989087600}">
      <dgm:prSet phldrT="[Text]" custT="1"/>
      <dgm:spPr>
        <a:solidFill>
          <a:prstClr val="white">
            <a:lumMod val="65000"/>
          </a:prstClr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159990" tIns="0" rIns="159990" bIns="0" numCol="1" spcCol="1270" anchor="ctr" anchorCtr="0"/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1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Sokkellenálló-képesség</a:t>
          </a:r>
          <a:endParaRPr lang="en-US" sz="2200" b="1" kern="1200" dirty="0">
            <a:solidFill>
              <a:prstClr val="white"/>
            </a:solidFill>
            <a:latin typeface="Trebuchet MS"/>
            <a:ea typeface="+mn-ea"/>
            <a:cs typeface="+mn-cs"/>
          </a:endParaRPr>
        </a:p>
      </dgm:t>
    </dgm:pt>
    <dgm:pt modelId="{F9E2FEA7-CAC7-45C8-8E5B-E3A33B62A57C}" type="parTrans" cxnId="{4D1490D1-ED2B-4E5B-990F-EABA6FE966C8}">
      <dgm:prSet/>
      <dgm:spPr/>
      <dgm:t>
        <a:bodyPr/>
        <a:lstStyle/>
        <a:p>
          <a:endParaRPr lang="en-US"/>
        </a:p>
      </dgm:t>
    </dgm:pt>
    <dgm:pt modelId="{FAECC185-8C3A-43A9-B827-15A993582BB5}" type="sibTrans" cxnId="{4D1490D1-ED2B-4E5B-990F-EABA6FE966C8}">
      <dgm:prSet/>
      <dgm:spPr/>
      <dgm:t>
        <a:bodyPr/>
        <a:lstStyle/>
        <a:p>
          <a:endParaRPr lang="en-US"/>
        </a:p>
      </dgm:t>
    </dgm:pt>
    <dgm:pt modelId="{651D4345-81F6-439A-8D18-11BEAB6A0E1F}">
      <dgm:prSet phldrT="[Text]" custT="1"/>
      <dgm:spPr>
        <a:solidFill>
          <a:schemeClr val="bg1">
            <a:lumMod val="65000"/>
          </a:schemeClr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159990" tIns="0" rIns="159990" bIns="0" numCol="1" spcCol="1270" anchor="ctr" anchorCtr="0"/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1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Portfólióminőség</a:t>
          </a:r>
        </a:p>
      </dgm:t>
    </dgm:pt>
    <dgm:pt modelId="{700564BA-7AE4-4E9B-A236-95ED33679DB4}" type="parTrans" cxnId="{15E59D76-C762-4DE3-8B36-7C3B43CC8C49}">
      <dgm:prSet/>
      <dgm:spPr/>
      <dgm:t>
        <a:bodyPr/>
        <a:lstStyle/>
        <a:p>
          <a:endParaRPr lang="en-US"/>
        </a:p>
      </dgm:t>
    </dgm:pt>
    <dgm:pt modelId="{22DD6843-1B6B-42BB-BDB0-5A3D50978ED5}" type="sibTrans" cxnId="{15E59D76-C762-4DE3-8B36-7C3B43CC8C49}">
      <dgm:prSet/>
      <dgm:spPr/>
      <dgm:t>
        <a:bodyPr/>
        <a:lstStyle/>
        <a:p>
          <a:endParaRPr lang="en-US"/>
        </a:p>
      </dgm:t>
    </dgm:pt>
    <dgm:pt modelId="{98F0C8CF-C842-4CCF-BD32-A001D7204F39}">
      <dgm:prSet phldrT="[Text]" custT="1"/>
      <dgm:spPr>
        <a:solidFill>
          <a:srgbClr val="0C2148"/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159990" tIns="0" rIns="159990" bIns="0" numCol="1" spcCol="1270" anchor="ctr" anchorCtr="0"/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1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Nemzetközi környezet</a:t>
          </a:r>
          <a:endParaRPr lang="en-US" sz="2200" b="1" kern="1200" dirty="0">
            <a:solidFill>
              <a:prstClr val="white"/>
            </a:solidFill>
            <a:latin typeface="Trebuchet MS"/>
            <a:ea typeface="+mn-ea"/>
            <a:cs typeface="+mn-cs"/>
          </a:endParaRPr>
        </a:p>
      </dgm:t>
    </dgm:pt>
    <dgm:pt modelId="{A01ED346-9C94-425B-845C-6E0248272379}" type="parTrans" cxnId="{FA127D9F-4DD7-420B-8333-D327F75AFA36}">
      <dgm:prSet/>
      <dgm:spPr/>
      <dgm:t>
        <a:bodyPr/>
        <a:lstStyle/>
        <a:p>
          <a:endParaRPr lang="en-GB"/>
        </a:p>
      </dgm:t>
    </dgm:pt>
    <dgm:pt modelId="{CBEBCD59-532F-4594-B6A2-274C5DCD838F}" type="sibTrans" cxnId="{FA127D9F-4DD7-420B-8333-D327F75AFA36}">
      <dgm:prSet/>
      <dgm:spPr/>
      <dgm:t>
        <a:bodyPr/>
        <a:lstStyle/>
        <a:p>
          <a:endParaRPr lang="en-GB"/>
        </a:p>
      </dgm:t>
    </dgm:pt>
    <dgm:pt modelId="{B5BBEF3A-C598-4266-B72B-0C072EF35519}">
      <dgm:prSet phldrT="[Text]" custT="1"/>
      <dgm:spPr>
        <a:solidFill>
          <a:schemeClr val="bg1">
            <a:lumMod val="65000"/>
          </a:schemeClr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159990" tIns="0" rIns="159990" bIns="0" numCol="1" spcCol="1270" anchor="ctr" anchorCtr="0"/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1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Jövedelmezőség</a:t>
          </a:r>
        </a:p>
      </dgm:t>
    </dgm:pt>
    <dgm:pt modelId="{CFB22EFB-64C8-4F10-B20D-FDD4CE52192D}" type="parTrans" cxnId="{18D036FB-0C42-4F38-8BFC-8A6CDDA3D5B4}">
      <dgm:prSet/>
      <dgm:spPr/>
      <dgm:t>
        <a:bodyPr/>
        <a:lstStyle/>
        <a:p>
          <a:endParaRPr lang="en-GB"/>
        </a:p>
      </dgm:t>
    </dgm:pt>
    <dgm:pt modelId="{072F3FCF-FA4A-477E-8368-2109D558D11F}" type="sibTrans" cxnId="{18D036FB-0C42-4F38-8BFC-8A6CDDA3D5B4}">
      <dgm:prSet/>
      <dgm:spPr/>
      <dgm:t>
        <a:bodyPr/>
        <a:lstStyle/>
        <a:p>
          <a:endParaRPr lang="en-GB"/>
        </a:p>
      </dgm:t>
    </dgm:pt>
    <dgm:pt modelId="{23A40960-721D-4260-8312-37AFA50EB7BA}" type="pres">
      <dgm:prSet presAssocID="{725F5DF0-266F-462F-AA7E-77C96FC814B0}" presName="linear" presStyleCnt="0">
        <dgm:presLayoutVars>
          <dgm:dir/>
          <dgm:animLvl val="lvl"/>
          <dgm:resizeHandles val="exact"/>
        </dgm:presLayoutVars>
      </dgm:prSet>
      <dgm:spPr/>
    </dgm:pt>
    <dgm:pt modelId="{CFC536C0-6286-4EEC-9AAD-F5973085742D}" type="pres">
      <dgm:prSet presAssocID="{98F0C8CF-C842-4CCF-BD32-A001D7204F39}" presName="parentLin" presStyleCnt="0"/>
      <dgm:spPr/>
    </dgm:pt>
    <dgm:pt modelId="{01B770A3-F36F-4E62-8DF3-5B6DA1EB0B60}" type="pres">
      <dgm:prSet presAssocID="{98F0C8CF-C842-4CCF-BD32-A001D7204F39}" presName="parentLeftMargin" presStyleLbl="node1" presStyleIdx="0" presStyleCnt="5"/>
      <dgm:spPr/>
    </dgm:pt>
    <dgm:pt modelId="{1218F430-9873-44D1-9E6B-BD8E787730B5}" type="pres">
      <dgm:prSet presAssocID="{98F0C8CF-C842-4CCF-BD32-A001D7204F39}" presName="parentText" presStyleLbl="node1" presStyleIdx="0" presStyleCnt="5" custScaleX="127965">
        <dgm:presLayoutVars>
          <dgm:chMax val="0"/>
          <dgm:bulletEnabled val="1"/>
        </dgm:presLayoutVars>
      </dgm:prSet>
      <dgm:spPr>
        <a:xfrm>
          <a:off x="361706" y="1184392"/>
          <a:ext cx="6480008" cy="708480"/>
        </a:xfrm>
        <a:prstGeom prst="roundRect">
          <a:avLst/>
        </a:prstGeom>
      </dgm:spPr>
    </dgm:pt>
    <dgm:pt modelId="{B8D49738-19A8-4C94-B5FC-32B593A115F9}" type="pres">
      <dgm:prSet presAssocID="{98F0C8CF-C842-4CCF-BD32-A001D7204F39}" presName="negativeSpace" presStyleCnt="0"/>
      <dgm:spPr/>
    </dgm:pt>
    <dgm:pt modelId="{9C6F85FC-5264-451E-8D58-5A8E00D0E61B}" type="pres">
      <dgm:prSet presAssocID="{98F0C8CF-C842-4CCF-BD32-A001D7204F39}" presName="childText" presStyleLbl="conFgAcc1" presStyleIdx="0" presStyleCnt="5">
        <dgm:presLayoutVars>
          <dgm:bulletEnabled val="1"/>
        </dgm:presLayoutVars>
      </dgm:prSet>
      <dgm:spPr/>
    </dgm:pt>
    <dgm:pt modelId="{F68E1DD6-7C0E-4C70-A1E6-2AAB8CFB6C94}" type="pres">
      <dgm:prSet presAssocID="{CBEBCD59-532F-4594-B6A2-274C5DCD838F}" presName="spaceBetweenRectangles" presStyleCnt="0"/>
      <dgm:spPr/>
    </dgm:pt>
    <dgm:pt modelId="{B4CFCDF7-ED87-453E-81BE-D4CBA83DC707}" type="pres">
      <dgm:prSet presAssocID="{94A950AB-3518-4BA6-B0DF-F02989087600}" presName="parentLin" presStyleCnt="0"/>
      <dgm:spPr/>
    </dgm:pt>
    <dgm:pt modelId="{EC322841-82C5-4D1E-892C-A24BD50DDEBD}" type="pres">
      <dgm:prSet presAssocID="{94A950AB-3518-4BA6-B0DF-F02989087600}" presName="parentLeftMargin" presStyleLbl="node1" presStyleIdx="0" presStyleCnt="5"/>
      <dgm:spPr/>
    </dgm:pt>
    <dgm:pt modelId="{F5D9A4B8-B567-4DF3-86AE-6D01E900B629}" type="pres">
      <dgm:prSet presAssocID="{94A950AB-3518-4BA6-B0DF-F02989087600}" presName="parentText" presStyleLbl="node1" presStyleIdx="1" presStyleCnt="5" custScaleX="127965">
        <dgm:presLayoutVars>
          <dgm:chMax val="0"/>
          <dgm:bulletEnabled val="1"/>
        </dgm:presLayoutVars>
      </dgm:prSet>
      <dgm:spPr>
        <a:xfrm>
          <a:off x="361706" y="1984312"/>
          <a:ext cx="6480008" cy="590400"/>
        </a:xfrm>
        <a:prstGeom prst="roundRect">
          <a:avLst/>
        </a:prstGeom>
      </dgm:spPr>
    </dgm:pt>
    <dgm:pt modelId="{61E82CBA-D831-4794-B4F7-471B3D8FCFDB}" type="pres">
      <dgm:prSet presAssocID="{94A950AB-3518-4BA6-B0DF-F02989087600}" presName="negativeSpace" presStyleCnt="0"/>
      <dgm:spPr/>
    </dgm:pt>
    <dgm:pt modelId="{E665826A-0CBD-454C-8A57-36EF19D9A3AF}" type="pres">
      <dgm:prSet presAssocID="{94A950AB-3518-4BA6-B0DF-F02989087600}" presName="childText" presStyleLbl="conFgAcc1" presStyleIdx="1" presStyleCnt="5">
        <dgm:presLayoutVars>
          <dgm:bulletEnabled val="1"/>
        </dgm:presLayoutVars>
      </dgm:prSet>
      <dgm:spPr/>
    </dgm:pt>
    <dgm:pt modelId="{4078DA84-98AD-45F9-BC8D-EFF5D35DB64A}" type="pres">
      <dgm:prSet presAssocID="{FAECC185-8C3A-43A9-B827-15A993582BB5}" presName="spaceBetweenRectangles" presStyleCnt="0"/>
      <dgm:spPr/>
    </dgm:pt>
    <dgm:pt modelId="{F9DECCB2-ED4E-47C7-982B-7A69D07D1E3E}" type="pres">
      <dgm:prSet presAssocID="{59CC0A99-8510-4484-AAAC-4BDA17B4EBDA}" presName="parentLin" presStyleCnt="0"/>
      <dgm:spPr/>
    </dgm:pt>
    <dgm:pt modelId="{16E02B38-9E41-4C39-B695-329B77DE12F8}" type="pres">
      <dgm:prSet presAssocID="{59CC0A99-8510-4484-AAAC-4BDA17B4EBDA}" presName="parentLeftMargin" presStyleLbl="node1" presStyleIdx="1" presStyleCnt="5"/>
      <dgm:spPr/>
    </dgm:pt>
    <dgm:pt modelId="{54F8A3D8-F360-42F0-ADF3-DFBEBD176879}" type="pres">
      <dgm:prSet presAssocID="{59CC0A99-8510-4484-AAAC-4BDA17B4EBDA}" presName="parentText" presStyleLbl="node1" presStyleIdx="2" presStyleCnt="5" custScaleX="127965">
        <dgm:presLayoutVars>
          <dgm:chMax val="0"/>
          <dgm:bulletEnabled val="1"/>
        </dgm:presLayoutVars>
      </dgm:prSet>
      <dgm:spPr>
        <a:xfrm>
          <a:off x="361706" y="2891512"/>
          <a:ext cx="6480008" cy="590400"/>
        </a:xfrm>
        <a:prstGeom prst="roundRect">
          <a:avLst/>
        </a:prstGeom>
      </dgm:spPr>
    </dgm:pt>
    <dgm:pt modelId="{DCF3256A-59B1-41F6-95FC-126639D5102B}" type="pres">
      <dgm:prSet presAssocID="{59CC0A99-8510-4484-AAAC-4BDA17B4EBDA}" presName="negativeSpace" presStyleCnt="0"/>
      <dgm:spPr/>
    </dgm:pt>
    <dgm:pt modelId="{5FC77B46-1E5B-4DBC-8C0B-9CD3DD6F9695}" type="pres">
      <dgm:prSet presAssocID="{59CC0A99-8510-4484-AAAC-4BDA17B4EBDA}" presName="childText" presStyleLbl="conFgAcc1" presStyleIdx="2" presStyleCnt="5">
        <dgm:presLayoutVars>
          <dgm:bulletEnabled val="1"/>
        </dgm:presLayoutVars>
      </dgm:prSet>
      <dgm:spPr>
        <a:xfrm>
          <a:off x="0" y="2238527"/>
          <a:ext cx="6936432" cy="529200"/>
        </a:xfrm>
        <a:prstGeom prst="rect">
          <a:avLst/>
        </a:prstGeom>
      </dgm:spPr>
    </dgm:pt>
    <dgm:pt modelId="{5B22FCB9-254C-469D-BAB2-2771FFA72983}" type="pres">
      <dgm:prSet presAssocID="{2DE3D471-3B8A-42E2-A6A4-89E69711C2F2}" presName="spaceBetweenRectangles" presStyleCnt="0"/>
      <dgm:spPr/>
    </dgm:pt>
    <dgm:pt modelId="{91CE5F2F-B5DD-41EC-AEB5-4380E96EA4A8}" type="pres">
      <dgm:prSet presAssocID="{651D4345-81F6-439A-8D18-11BEAB6A0E1F}" presName="parentLin" presStyleCnt="0"/>
      <dgm:spPr/>
    </dgm:pt>
    <dgm:pt modelId="{94E54FD0-30E3-4209-A5FD-FA8047598CF5}" type="pres">
      <dgm:prSet presAssocID="{651D4345-81F6-439A-8D18-11BEAB6A0E1F}" presName="parentLeftMargin" presStyleLbl="node1" presStyleIdx="2" presStyleCnt="5"/>
      <dgm:spPr/>
    </dgm:pt>
    <dgm:pt modelId="{0056A92D-1C97-46D9-AFBD-1577197A3A19}" type="pres">
      <dgm:prSet presAssocID="{651D4345-81F6-439A-8D18-11BEAB6A0E1F}" presName="parentText" presStyleLbl="node1" presStyleIdx="3" presStyleCnt="5" custScaleX="127965">
        <dgm:presLayoutVars>
          <dgm:chMax val="0"/>
          <dgm:bulletEnabled val="1"/>
        </dgm:presLayoutVars>
      </dgm:prSet>
      <dgm:spPr>
        <a:xfrm>
          <a:off x="302342" y="3936288"/>
          <a:ext cx="4928419" cy="576001"/>
        </a:xfrm>
        <a:prstGeom prst="roundRect">
          <a:avLst/>
        </a:prstGeom>
      </dgm:spPr>
    </dgm:pt>
    <dgm:pt modelId="{296C0D21-BB1F-4D4C-8A16-8A92BBA0208F}" type="pres">
      <dgm:prSet presAssocID="{651D4345-81F6-439A-8D18-11BEAB6A0E1F}" presName="negativeSpace" presStyleCnt="0"/>
      <dgm:spPr/>
    </dgm:pt>
    <dgm:pt modelId="{7F7DA041-C4EA-4406-8328-3365590F53E0}" type="pres">
      <dgm:prSet presAssocID="{651D4345-81F6-439A-8D18-11BEAB6A0E1F}" presName="childText" presStyleLbl="conFgAcc1" presStyleIdx="3" presStyleCnt="5">
        <dgm:presLayoutVars>
          <dgm:bulletEnabled val="1"/>
        </dgm:presLayoutVars>
      </dgm:prSet>
      <dgm:spPr/>
    </dgm:pt>
    <dgm:pt modelId="{1B9575F1-26CB-4349-8E84-6A206734483C}" type="pres">
      <dgm:prSet presAssocID="{22DD6843-1B6B-42BB-BDB0-5A3D50978ED5}" presName="spaceBetweenRectangles" presStyleCnt="0"/>
      <dgm:spPr/>
    </dgm:pt>
    <dgm:pt modelId="{5A286382-CE09-49C7-8D9C-B43840E77627}" type="pres">
      <dgm:prSet presAssocID="{B5BBEF3A-C598-4266-B72B-0C072EF35519}" presName="parentLin" presStyleCnt="0"/>
      <dgm:spPr/>
    </dgm:pt>
    <dgm:pt modelId="{F212F993-D17D-4C22-B963-85B89F2071C7}" type="pres">
      <dgm:prSet presAssocID="{B5BBEF3A-C598-4266-B72B-0C072EF35519}" presName="parentLeftMargin" presStyleLbl="node1" presStyleIdx="3" presStyleCnt="5"/>
      <dgm:spPr/>
    </dgm:pt>
    <dgm:pt modelId="{10489A93-C9D2-4879-BEC3-A105CDFB2C34}" type="pres">
      <dgm:prSet presAssocID="{B5BBEF3A-C598-4266-B72B-0C072EF35519}" presName="parentText" presStyleLbl="node1" presStyleIdx="4" presStyleCnt="5" custScaleX="127965">
        <dgm:presLayoutVars>
          <dgm:chMax val="0"/>
          <dgm:bulletEnabled val="1"/>
        </dgm:presLayoutVars>
      </dgm:prSet>
      <dgm:spPr/>
    </dgm:pt>
    <dgm:pt modelId="{180AA742-E562-4F61-8A38-AB80CED0F864}" type="pres">
      <dgm:prSet presAssocID="{B5BBEF3A-C598-4266-B72B-0C072EF35519}" presName="negativeSpace" presStyleCnt="0"/>
      <dgm:spPr/>
    </dgm:pt>
    <dgm:pt modelId="{5BC28C96-FC2E-4139-9683-A7B0AF297066}" type="pres">
      <dgm:prSet presAssocID="{B5BBEF3A-C598-4266-B72B-0C072EF35519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0299F006-E3F2-4859-93DE-234168A50601}" type="presOf" srcId="{651D4345-81F6-439A-8D18-11BEAB6A0E1F}" destId="{94E54FD0-30E3-4209-A5FD-FA8047598CF5}" srcOrd="0" destOrd="0" presId="urn:microsoft.com/office/officeart/2005/8/layout/list1"/>
    <dgm:cxn modelId="{13DF5530-9B21-40C0-B0C1-E6DA0E35D519}" type="presOf" srcId="{94A950AB-3518-4BA6-B0DF-F02989087600}" destId="{F5D9A4B8-B567-4DF3-86AE-6D01E900B629}" srcOrd="1" destOrd="0" presId="urn:microsoft.com/office/officeart/2005/8/layout/list1"/>
    <dgm:cxn modelId="{4A377D3A-353C-4241-91C3-CB4D4BFEE94D}" type="presOf" srcId="{98F0C8CF-C842-4CCF-BD32-A001D7204F39}" destId="{1218F430-9873-44D1-9E6B-BD8E787730B5}" srcOrd="1" destOrd="0" presId="urn:microsoft.com/office/officeart/2005/8/layout/list1"/>
    <dgm:cxn modelId="{50B0B54D-4A7B-42A5-871D-FA20C9AE9AAD}" type="presOf" srcId="{94A950AB-3518-4BA6-B0DF-F02989087600}" destId="{EC322841-82C5-4D1E-892C-A24BD50DDEBD}" srcOrd="0" destOrd="0" presId="urn:microsoft.com/office/officeart/2005/8/layout/list1"/>
    <dgm:cxn modelId="{15E59D76-C762-4DE3-8B36-7C3B43CC8C49}" srcId="{725F5DF0-266F-462F-AA7E-77C96FC814B0}" destId="{651D4345-81F6-439A-8D18-11BEAB6A0E1F}" srcOrd="3" destOrd="0" parTransId="{700564BA-7AE4-4E9B-A236-95ED33679DB4}" sibTransId="{22DD6843-1B6B-42BB-BDB0-5A3D50978ED5}"/>
    <dgm:cxn modelId="{122CE456-91DA-4D91-BF46-82BB0C1A5DBA}" type="presOf" srcId="{B5BBEF3A-C598-4266-B72B-0C072EF35519}" destId="{10489A93-C9D2-4879-BEC3-A105CDFB2C34}" srcOrd="1" destOrd="0" presId="urn:microsoft.com/office/officeart/2005/8/layout/list1"/>
    <dgm:cxn modelId="{FA127D9F-4DD7-420B-8333-D327F75AFA36}" srcId="{725F5DF0-266F-462F-AA7E-77C96FC814B0}" destId="{98F0C8CF-C842-4CCF-BD32-A001D7204F39}" srcOrd="0" destOrd="0" parTransId="{A01ED346-9C94-425B-845C-6E0248272379}" sibTransId="{CBEBCD59-532F-4594-B6A2-274C5DCD838F}"/>
    <dgm:cxn modelId="{57E8F3A7-5776-4115-8C75-482F761A9257}" type="presOf" srcId="{59CC0A99-8510-4484-AAAC-4BDA17B4EBDA}" destId="{54F8A3D8-F360-42F0-ADF3-DFBEBD176879}" srcOrd="1" destOrd="0" presId="urn:microsoft.com/office/officeart/2005/8/layout/list1"/>
    <dgm:cxn modelId="{7C10A2AC-17FB-40FF-90D4-9C789BE96423}" type="presOf" srcId="{98F0C8CF-C842-4CCF-BD32-A001D7204F39}" destId="{01B770A3-F36F-4E62-8DF3-5B6DA1EB0B60}" srcOrd="0" destOrd="0" presId="urn:microsoft.com/office/officeart/2005/8/layout/list1"/>
    <dgm:cxn modelId="{4D1490D1-ED2B-4E5B-990F-EABA6FE966C8}" srcId="{725F5DF0-266F-462F-AA7E-77C96FC814B0}" destId="{94A950AB-3518-4BA6-B0DF-F02989087600}" srcOrd="1" destOrd="0" parTransId="{F9E2FEA7-CAC7-45C8-8E5B-E3A33B62A57C}" sibTransId="{FAECC185-8C3A-43A9-B827-15A993582BB5}"/>
    <dgm:cxn modelId="{2277E0D1-47DE-4C6F-A7BD-2EF9DEB4D78B}" type="presOf" srcId="{725F5DF0-266F-462F-AA7E-77C96FC814B0}" destId="{23A40960-721D-4260-8312-37AFA50EB7BA}" srcOrd="0" destOrd="0" presId="urn:microsoft.com/office/officeart/2005/8/layout/list1"/>
    <dgm:cxn modelId="{70E563D6-D3B7-40E5-B4FE-D3D8A6A0B70C}" type="presOf" srcId="{651D4345-81F6-439A-8D18-11BEAB6A0E1F}" destId="{0056A92D-1C97-46D9-AFBD-1577197A3A19}" srcOrd="1" destOrd="0" presId="urn:microsoft.com/office/officeart/2005/8/layout/list1"/>
    <dgm:cxn modelId="{B6B999E8-DB67-45B9-BB67-1E410075EFBA}" type="presOf" srcId="{B5BBEF3A-C598-4266-B72B-0C072EF35519}" destId="{F212F993-D17D-4C22-B963-85B89F2071C7}" srcOrd="0" destOrd="0" presId="urn:microsoft.com/office/officeart/2005/8/layout/list1"/>
    <dgm:cxn modelId="{FBB510EB-21F2-4CD1-94FE-747468ED91C3}" type="presOf" srcId="{59CC0A99-8510-4484-AAAC-4BDA17B4EBDA}" destId="{16E02B38-9E41-4C39-B695-329B77DE12F8}" srcOrd="0" destOrd="0" presId="urn:microsoft.com/office/officeart/2005/8/layout/list1"/>
    <dgm:cxn modelId="{6CCB77ED-9B18-42C6-BA1F-4BAB6E29D6B2}" srcId="{725F5DF0-266F-462F-AA7E-77C96FC814B0}" destId="{59CC0A99-8510-4484-AAAC-4BDA17B4EBDA}" srcOrd="2" destOrd="0" parTransId="{3727B7A2-DD14-48AB-BF47-C4BD0B4FB03C}" sibTransId="{2DE3D471-3B8A-42E2-A6A4-89E69711C2F2}"/>
    <dgm:cxn modelId="{18D036FB-0C42-4F38-8BFC-8A6CDDA3D5B4}" srcId="{725F5DF0-266F-462F-AA7E-77C96FC814B0}" destId="{B5BBEF3A-C598-4266-B72B-0C072EF35519}" srcOrd="4" destOrd="0" parTransId="{CFB22EFB-64C8-4F10-B20D-FDD4CE52192D}" sibTransId="{072F3FCF-FA4A-477E-8368-2109D558D11F}"/>
    <dgm:cxn modelId="{4E31BBFC-A5EA-40F9-9B35-325CAB6D25DC}" type="presParOf" srcId="{23A40960-721D-4260-8312-37AFA50EB7BA}" destId="{CFC536C0-6286-4EEC-9AAD-F5973085742D}" srcOrd="0" destOrd="0" presId="urn:microsoft.com/office/officeart/2005/8/layout/list1"/>
    <dgm:cxn modelId="{F1B55B3E-2FB4-42C3-87F6-7B946B1A50E7}" type="presParOf" srcId="{CFC536C0-6286-4EEC-9AAD-F5973085742D}" destId="{01B770A3-F36F-4E62-8DF3-5B6DA1EB0B60}" srcOrd="0" destOrd="0" presId="urn:microsoft.com/office/officeart/2005/8/layout/list1"/>
    <dgm:cxn modelId="{37E0A7E5-851D-471C-91E7-1396A3D15384}" type="presParOf" srcId="{CFC536C0-6286-4EEC-9AAD-F5973085742D}" destId="{1218F430-9873-44D1-9E6B-BD8E787730B5}" srcOrd="1" destOrd="0" presId="urn:microsoft.com/office/officeart/2005/8/layout/list1"/>
    <dgm:cxn modelId="{F33456C9-7A2E-4C65-B5CE-94676F9E009A}" type="presParOf" srcId="{23A40960-721D-4260-8312-37AFA50EB7BA}" destId="{B8D49738-19A8-4C94-B5FC-32B593A115F9}" srcOrd="1" destOrd="0" presId="urn:microsoft.com/office/officeart/2005/8/layout/list1"/>
    <dgm:cxn modelId="{E1CFC0FB-2298-47B9-B87E-EDB5F5342844}" type="presParOf" srcId="{23A40960-721D-4260-8312-37AFA50EB7BA}" destId="{9C6F85FC-5264-451E-8D58-5A8E00D0E61B}" srcOrd="2" destOrd="0" presId="urn:microsoft.com/office/officeart/2005/8/layout/list1"/>
    <dgm:cxn modelId="{11052DB0-A8CA-4CCD-B4FD-507A8E3E8C66}" type="presParOf" srcId="{23A40960-721D-4260-8312-37AFA50EB7BA}" destId="{F68E1DD6-7C0E-4C70-A1E6-2AAB8CFB6C94}" srcOrd="3" destOrd="0" presId="urn:microsoft.com/office/officeart/2005/8/layout/list1"/>
    <dgm:cxn modelId="{7BC3E7CE-6273-4019-9E8D-B18230859511}" type="presParOf" srcId="{23A40960-721D-4260-8312-37AFA50EB7BA}" destId="{B4CFCDF7-ED87-453E-81BE-D4CBA83DC707}" srcOrd="4" destOrd="0" presId="urn:microsoft.com/office/officeart/2005/8/layout/list1"/>
    <dgm:cxn modelId="{84DDE6DF-7141-42F5-8EA1-D2AB20FAB885}" type="presParOf" srcId="{B4CFCDF7-ED87-453E-81BE-D4CBA83DC707}" destId="{EC322841-82C5-4D1E-892C-A24BD50DDEBD}" srcOrd="0" destOrd="0" presId="urn:microsoft.com/office/officeart/2005/8/layout/list1"/>
    <dgm:cxn modelId="{26653C94-AC05-49F2-8FDC-84D2A81F7D15}" type="presParOf" srcId="{B4CFCDF7-ED87-453E-81BE-D4CBA83DC707}" destId="{F5D9A4B8-B567-4DF3-86AE-6D01E900B629}" srcOrd="1" destOrd="0" presId="urn:microsoft.com/office/officeart/2005/8/layout/list1"/>
    <dgm:cxn modelId="{F5D56A2E-6DA1-45BF-8E49-264E835EB277}" type="presParOf" srcId="{23A40960-721D-4260-8312-37AFA50EB7BA}" destId="{61E82CBA-D831-4794-B4F7-471B3D8FCFDB}" srcOrd="5" destOrd="0" presId="urn:microsoft.com/office/officeart/2005/8/layout/list1"/>
    <dgm:cxn modelId="{770B3B6E-3C46-45B4-A7A8-31EFFCB97D85}" type="presParOf" srcId="{23A40960-721D-4260-8312-37AFA50EB7BA}" destId="{E665826A-0CBD-454C-8A57-36EF19D9A3AF}" srcOrd="6" destOrd="0" presId="urn:microsoft.com/office/officeart/2005/8/layout/list1"/>
    <dgm:cxn modelId="{6B663DCD-F727-46E6-9D72-56D62DECA723}" type="presParOf" srcId="{23A40960-721D-4260-8312-37AFA50EB7BA}" destId="{4078DA84-98AD-45F9-BC8D-EFF5D35DB64A}" srcOrd="7" destOrd="0" presId="urn:microsoft.com/office/officeart/2005/8/layout/list1"/>
    <dgm:cxn modelId="{C82851D2-4769-467C-957E-BF6B16AA3C32}" type="presParOf" srcId="{23A40960-721D-4260-8312-37AFA50EB7BA}" destId="{F9DECCB2-ED4E-47C7-982B-7A69D07D1E3E}" srcOrd="8" destOrd="0" presId="urn:microsoft.com/office/officeart/2005/8/layout/list1"/>
    <dgm:cxn modelId="{1215FAEC-0EFE-42BD-9586-01AA02A847AA}" type="presParOf" srcId="{F9DECCB2-ED4E-47C7-982B-7A69D07D1E3E}" destId="{16E02B38-9E41-4C39-B695-329B77DE12F8}" srcOrd="0" destOrd="0" presId="urn:microsoft.com/office/officeart/2005/8/layout/list1"/>
    <dgm:cxn modelId="{07734D98-BCAF-4492-9526-3A590E21D826}" type="presParOf" srcId="{F9DECCB2-ED4E-47C7-982B-7A69D07D1E3E}" destId="{54F8A3D8-F360-42F0-ADF3-DFBEBD176879}" srcOrd="1" destOrd="0" presId="urn:microsoft.com/office/officeart/2005/8/layout/list1"/>
    <dgm:cxn modelId="{3C1F4B78-1867-4C09-9D9A-F52D38AD8031}" type="presParOf" srcId="{23A40960-721D-4260-8312-37AFA50EB7BA}" destId="{DCF3256A-59B1-41F6-95FC-126639D5102B}" srcOrd="9" destOrd="0" presId="urn:microsoft.com/office/officeart/2005/8/layout/list1"/>
    <dgm:cxn modelId="{63161FFE-70ED-4FD3-A4E6-62C88B200B7D}" type="presParOf" srcId="{23A40960-721D-4260-8312-37AFA50EB7BA}" destId="{5FC77B46-1E5B-4DBC-8C0B-9CD3DD6F9695}" srcOrd="10" destOrd="0" presId="urn:microsoft.com/office/officeart/2005/8/layout/list1"/>
    <dgm:cxn modelId="{29AC7A97-B653-4213-B536-956AF3B5A4DE}" type="presParOf" srcId="{23A40960-721D-4260-8312-37AFA50EB7BA}" destId="{5B22FCB9-254C-469D-BAB2-2771FFA72983}" srcOrd="11" destOrd="0" presId="urn:microsoft.com/office/officeart/2005/8/layout/list1"/>
    <dgm:cxn modelId="{8616F76C-5066-4570-A8DE-B3DE262C4882}" type="presParOf" srcId="{23A40960-721D-4260-8312-37AFA50EB7BA}" destId="{91CE5F2F-B5DD-41EC-AEB5-4380E96EA4A8}" srcOrd="12" destOrd="0" presId="urn:microsoft.com/office/officeart/2005/8/layout/list1"/>
    <dgm:cxn modelId="{08B05D16-8F03-4A01-A4D7-3828E0242719}" type="presParOf" srcId="{91CE5F2F-B5DD-41EC-AEB5-4380E96EA4A8}" destId="{94E54FD0-30E3-4209-A5FD-FA8047598CF5}" srcOrd="0" destOrd="0" presId="urn:microsoft.com/office/officeart/2005/8/layout/list1"/>
    <dgm:cxn modelId="{D0470862-CB8B-450F-B8FE-1183F0C40E18}" type="presParOf" srcId="{91CE5F2F-B5DD-41EC-AEB5-4380E96EA4A8}" destId="{0056A92D-1C97-46D9-AFBD-1577197A3A19}" srcOrd="1" destOrd="0" presId="urn:microsoft.com/office/officeart/2005/8/layout/list1"/>
    <dgm:cxn modelId="{8CA99C52-985B-490E-9B0A-B5E013453A10}" type="presParOf" srcId="{23A40960-721D-4260-8312-37AFA50EB7BA}" destId="{296C0D21-BB1F-4D4C-8A16-8A92BBA0208F}" srcOrd="13" destOrd="0" presId="urn:microsoft.com/office/officeart/2005/8/layout/list1"/>
    <dgm:cxn modelId="{E19F4557-80A3-4031-93DB-4BA57E55882D}" type="presParOf" srcId="{23A40960-721D-4260-8312-37AFA50EB7BA}" destId="{7F7DA041-C4EA-4406-8328-3365590F53E0}" srcOrd="14" destOrd="0" presId="urn:microsoft.com/office/officeart/2005/8/layout/list1"/>
    <dgm:cxn modelId="{A8F47A0D-B42A-4C5E-A000-F49275D5CA2F}" type="presParOf" srcId="{23A40960-721D-4260-8312-37AFA50EB7BA}" destId="{1B9575F1-26CB-4349-8E84-6A206734483C}" srcOrd="15" destOrd="0" presId="urn:microsoft.com/office/officeart/2005/8/layout/list1"/>
    <dgm:cxn modelId="{72502E19-AF4B-4BD5-A1BF-B27B596C0036}" type="presParOf" srcId="{23A40960-721D-4260-8312-37AFA50EB7BA}" destId="{5A286382-CE09-49C7-8D9C-B43840E77627}" srcOrd="16" destOrd="0" presId="urn:microsoft.com/office/officeart/2005/8/layout/list1"/>
    <dgm:cxn modelId="{31D8FFCE-891E-4F74-9A81-4D357D4356CE}" type="presParOf" srcId="{5A286382-CE09-49C7-8D9C-B43840E77627}" destId="{F212F993-D17D-4C22-B963-85B89F2071C7}" srcOrd="0" destOrd="0" presId="urn:microsoft.com/office/officeart/2005/8/layout/list1"/>
    <dgm:cxn modelId="{9BDC9468-2650-4D93-B5C8-B2D42AB85BF3}" type="presParOf" srcId="{5A286382-CE09-49C7-8D9C-B43840E77627}" destId="{10489A93-C9D2-4879-BEC3-A105CDFB2C34}" srcOrd="1" destOrd="0" presId="urn:microsoft.com/office/officeart/2005/8/layout/list1"/>
    <dgm:cxn modelId="{12602847-4025-493D-9FC7-79A6BF956EF0}" type="presParOf" srcId="{23A40960-721D-4260-8312-37AFA50EB7BA}" destId="{180AA742-E562-4F61-8A38-AB80CED0F864}" srcOrd="17" destOrd="0" presId="urn:microsoft.com/office/officeart/2005/8/layout/list1"/>
    <dgm:cxn modelId="{CF15605C-E989-4064-8833-70929E695F9A}" type="presParOf" srcId="{23A40960-721D-4260-8312-37AFA50EB7BA}" destId="{5BC28C96-FC2E-4139-9683-A7B0AF297066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25F5DF0-266F-462F-AA7E-77C96FC814B0}" type="doc">
      <dgm:prSet loTypeId="urn:microsoft.com/office/officeart/2005/8/layout/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59CC0A99-8510-4484-AAAC-4BDA17B4EBDA}">
      <dgm:prSet phldrT="[Text]" custT="1"/>
      <dgm:spPr>
        <a:solidFill>
          <a:prstClr val="white">
            <a:lumMod val="65000"/>
          </a:prstClr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159990" tIns="0" rIns="159990" bIns="0" numCol="1" spcCol="1270" anchor="ctr" anchorCtr="0"/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1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Hitelezési folyamatok</a:t>
          </a:r>
          <a:endParaRPr lang="en-US" sz="2200" b="1" kern="1200" dirty="0">
            <a:solidFill>
              <a:prstClr val="white"/>
            </a:solidFill>
            <a:latin typeface="Trebuchet MS"/>
            <a:ea typeface="+mn-ea"/>
            <a:cs typeface="+mn-cs"/>
          </a:endParaRPr>
        </a:p>
      </dgm:t>
    </dgm:pt>
    <dgm:pt modelId="{3727B7A2-DD14-48AB-BF47-C4BD0B4FB03C}" type="parTrans" cxnId="{6CCB77ED-9B18-42C6-BA1F-4BAB6E29D6B2}">
      <dgm:prSet/>
      <dgm:spPr/>
      <dgm:t>
        <a:bodyPr/>
        <a:lstStyle/>
        <a:p>
          <a:endParaRPr lang="en-US"/>
        </a:p>
      </dgm:t>
    </dgm:pt>
    <dgm:pt modelId="{2DE3D471-3B8A-42E2-A6A4-89E69711C2F2}" type="sibTrans" cxnId="{6CCB77ED-9B18-42C6-BA1F-4BAB6E29D6B2}">
      <dgm:prSet/>
      <dgm:spPr/>
      <dgm:t>
        <a:bodyPr/>
        <a:lstStyle/>
        <a:p>
          <a:endParaRPr lang="en-US"/>
        </a:p>
      </dgm:t>
    </dgm:pt>
    <dgm:pt modelId="{94A950AB-3518-4BA6-B0DF-F02989087600}">
      <dgm:prSet phldrT="[Text]" custT="1"/>
      <dgm:spPr>
        <a:solidFill>
          <a:srgbClr val="0C2148"/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159990" tIns="0" rIns="159990" bIns="0" numCol="1" spcCol="1270" anchor="ctr" anchorCtr="0"/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1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Sokkellenálló-képesség</a:t>
          </a:r>
          <a:endParaRPr lang="en-US" sz="2200" b="1" kern="1200" dirty="0">
            <a:solidFill>
              <a:prstClr val="white"/>
            </a:solidFill>
            <a:latin typeface="Trebuchet MS"/>
            <a:ea typeface="+mn-ea"/>
            <a:cs typeface="+mn-cs"/>
          </a:endParaRPr>
        </a:p>
      </dgm:t>
    </dgm:pt>
    <dgm:pt modelId="{F9E2FEA7-CAC7-45C8-8E5B-E3A33B62A57C}" type="parTrans" cxnId="{4D1490D1-ED2B-4E5B-990F-EABA6FE966C8}">
      <dgm:prSet/>
      <dgm:spPr/>
      <dgm:t>
        <a:bodyPr/>
        <a:lstStyle/>
        <a:p>
          <a:endParaRPr lang="en-US"/>
        </a:p>
      </dgm:t>
    </dgm:pt>
    <dgm:pt modelId="{FAECC185-8C3A-43A9-B827-15A993582BB5}" type="sibTrans" cxnId="{4D1490D1-ED2B-4E5B-990F-EABA6FE966C8}">
      <dgm:prSet/>
      <dgm:spPr/>
      <dgm:t>
        <a:bodyPr/>
        <a:lstStyle/>
        <a:p>
          <a:endParaRPr lang="en-US"/>
        </a:p>
      </dgm:t>
    </dgm:pt>
    <dgm:pt modelId="{651D4345-81F6-439A-8D18-11BEAB6A0E1F}">
      <dgm:prSet phldrT="[Text]" custT="1"/>
      <dgm:spPr>
        <a:solidFill>
          <a:schemeClr val="bg1">
            <a:lumMod val="65000"/>
          </a:schemeClr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159990" tIns="0" rIns="159990" bIns="0" numCol="1" spcCol="1270" anchor="ctr" anchorCtr="0"/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1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Portfólióminőség</a:t>
          </a:r>
        </a:p>
      </dgm:t>
    </dgm:pt>
    <dgm:pt modelId="{700564BA-7AE4-4E9B-A236-95ED33679DB4}" type="parTrans" cxnId="{15E59D76-C762-4DE3-8B36-7C3B43CC8C49}">
      <dgm:prSet/>
      <dgm:spPr/>
      <dgm:t>
        <a:bodyPr/>
        <a:lstStyle/>
        <a:p>
          <a:endParaRPr lang="en-US"/>
        </a:p>
      </dgm:t>
    </dgm:pt>
    <dgm:pt modelId="{22DD6843-1B6B-42BB-BDB0-5A3D50978ED5}" type="sibTrans" cxnId="{15E59D76-C762-4DE3-8B36-7C3B43CC8C49}">
      <dgm:prSet/>
      <dgm:spPr/>
      <dgm:t>
        <a:bodyPr/>
        <a:lstStyle/>
        <a:p>
          <a:endParaRPr lang="en-US"/>
        </a:p>
      </dgm:t>
    </dgm:pt>
    <dgm:pt modelId="{B5BBEF3A-C598-4266-B72B-0C072EF35519}">
      <dgm:prSet phldrT="[Text]" custT="1"/>
      <dgm:spPr>
        <a:solidFill>
          <a:schemeClr val="bg1">
            <a:lumMod val="65000"/>
          </a:schemeClr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159990" tIns="0" rIns="159990" bIns="0" numCol="1" spcCol="1270" anchor="ctr" anchorCtr="0"/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1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Jövedelmezőség</a:t>
          </a:r>
        </a:p>
      </dgm:t>
    </dgm:pt>
    <dgm:pt modelId="{CFB22EFB-64C8-4F10-B20D-FDD4CE52192D}" type="parTrans" cxnId="{18D036FB-0C42-4F38-8BFC-8A6CDDA3D5B4}">
      <dgm:prSet/>
      <dgm:spPr/>
      <dgm:t>
        <a:bodyPr/>
        <a:lstStyle/>
        <a:p>
          <a:endParaRPr lang="en-GB"/>
        </a:p>
      </dgm:t>
    </dgm:pt>
    <dgm:pt modelId="{072F3FCF-FA4A-477E-8368-2109D558D11F}" type="sibTrans" cxnId="{18D036FB-0C42-4F38-8BFC-8A6CDDA3D5B4}">
      <dgm:prSet/>
      <dgm:spPr/>
      <dgm:t>
        <a:bodyPr/>
        <a:lstStyle/>
        <a:p>
          <a:endParaRPr lang="en-GB"/>
        </a:p>
      </dgm:t>
    </dgm:pt>
    <dgm:pt modelId="{AFFDC1B8-B5FC-4810-9CB9-C721ED4D86D7}">
      <dgm:prSet phldrT="[Text]" custT="1"/>
      <dgm:spPr>
        <a:solidFill>
          <a:prstClr val="white">
            <a:lumMod val="65000"/>
          </a:prstClr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159990" tIns="0" rIns="159990" bIns="0" numCol="1" spcCol="1270" anchor="ctr" anchorCtr="0"/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1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Nemzetközi környezet</a:t>
          </a:r>
          <a:endParaRPr lang="en-US" sz="2200" b="1" kern="1200" dirty="0">
            <a:solidFill>
              <a:prstClr val="white"/>
            </a:solidFill>
            <a:latin typeface="Trebuchet MS"/>
            <a:ea typeface="+mn-ea"/>
            <a:cs typeface="+mn-cs"/>
          </a:endParaRPr>
        </a:p>
      </dgm:t>
    </dgm:pt>
    <dgm:pt modelId="{FB87F755-F840-49F0-A98A-99FB5FA953E5}" type="parTrans" cxnId="{B223457D-D36E-4998-957A-A645CC2442E9}">
      <dgm:prSet/>
      <dgm:spPr/>
      <dgm:t>
        <a:bodyPr/>
        <a:lstStyle/>
        <a:p>
          <a:endParaRPr lang="en-GB"/>
        </a:p>
      </dgm:t>
    </dgm:pt>
    <dgm:pt modelId="{C5F7B727-B12C-4A40-8372-FC75281917AB}" type="sibTrans" cxnId="{B223457D-D36E-4998-957A-A645CC2442E9}">
      <dgm:prSet/>
      <dgm:spPr/>
      <dgm:t>
        <a:bodyPr/>
        <a:lstStyle/>
        <a:p>
          <a:endParaRPr lang="en-GB"/>
        </a:p>
      </dgm:t>
    </dgm:pt>
    <dgm:pt modelId="{23A40960-721D-4260-8312-37AFA50EB7BA}" type="pres">
      <dgm:prSet presAssocID="{725F5DF0-266F-462F-AA7E-77C96FC814B0}" presName="linear" presStyleCnt="0">
        <dgm:presLayoutVars>
          <dgm:dir/>
          <dgm:animLvl val="lvl"/>
          <dgm:resizeHandles val="exact"/>
        </dgm:presLayoutVars>
      </dgm:prSet>
      <dgm:spPr/>
    </dgm:pt>
    <dgm:pt modelId="{91BAF4F3-8B6B-4AE5-898A-07D141887A7A}" type="pres">
      <dgm:prSet presAssocID="{AFFDC1B8-B5FC-4810-9CB9-C721ED4D86D7}" presName="parentLin" presStyleCnt="0"/>
      <dgm:spPr/>
    </dgm:pt>
    <dgm:pt modelId="{98561D54-1954-4CEA-94C1-F027D10DA558}" type="pres">
      <dgm:prSet presAssocID="{AFFDC1B8-B5FC-4810-9CB9-C721ED4D86D7}" presName="parentLeftMargin" presStyleLbl="node1" presStyleIdx="0" presStyleCnt="5"/>
      <dgm:spPr/>
    </dgm:pt>
    <dgm:pt modelId="{3D2D9AF3-ECDC-46FB-B892-BA68D951A50A}" type="pres">
      <dgm:prSet presAssocID="{AFFDC1B8-B5FC-4810-9CB9-C721ED4D86D7}" presName="parentText" presStyleLbl="node1" presStyleIdx="0" presStyleCnt="5" custScaleX="127965" custScaleY="109756">
        <dgm:presLayoutVars>
          <dgm:chMax val="0"/>
          <dgm:bulletEnabled val="1"/>
        </dgm:presLayoutVars>
      </dgm:prSet>
      <dgm:spPr>
        <a:xfrm>
          <a:off x="361706" y="26632"/>
          <a:ext cx="6480008" cy="777599"/>
        </a:xfrm>
        <a:prstGeom prst="roundRect">
          <a:avLst/>
        </a:prstGeom>
      </dgm:spPr>
    </dgm:pt>
    <dgm:pt modelId="{82ADF15A-49D3-47F5-A6DB-259A979994EC}" type="pres">
      <dgm:prSet presAssocID="{AFFDC1B8-B5FC-4810-9CB9-C721ED4D86D7}" presName="negativeSpace" presStyleCnt="0"/>
      <dgm:spPr/>
    </dgm:pt>
    <dgm:pt modelId="{AD4290CA-BAB0-4097-8ABD-102CC5AB2319}" type="pres">
      <dgm:prSet presAssocID="{AFFDC1B8-B5FC-4810-9CB9-C721ED4D86D7}" presName="childText" presStyleLbl="conFgAcc1" presStyleIdx="0" presStyleCnt="5">
        <dgm:presLayoutVars>
          <dgm:bulletEnabled val="1"/>
        </dgm:presLayoutVars>
      </dgm:prSet>
      <dgm:spPr/>
    </dgm:pt>
    <dgm:pt modelId="{5EE55388-7E04-4210-9888-3F9D1BBF5A64}" type="pres">
      <dgm:prSet presAssocID="{C5F7B727-B12C-4A40-8372-FC75281917AB}" presName="spaceBetweenRectangles" presStyleCnt="0"/>
      <dgm:spPr/>
    </dgm:pt>
    <dgm:pt modelId="{B4CFCDF7-ED87-453E-81BE-D4CBA83DC707}" type="pres">
      <dgm:prSet presAssocID="{94A950AB-3518-4BA6-B0DF-F02989087600}" presName="parentLin" presStyleCnt="0"/>
      <dgm:spPr/>
    </dgm:pt>
    <dgm:pt modelId="{EC322841-82C5-4D1E-892C-A24BD50DDEBD}" type="pres">
      <dgm:prSet presAssocID="{94A950AB-3518-4BA6-B0DF-F02989087600}" presName="parentLeftMargin" presStyleLbl="node1" presStyleIdx="0" presStyleCnt="5"/>
      <dgm:spPr/>
    </dgm:pt>
    <dgm:pt modelId="{F5D9A4B8-B567-4DF3-86AE-6D01E900B629}" type="pres">
      <dgm:prSet presAssocID="{94A950AB-3518-4BA6-B0DF-F02989087600}" presName="parentText" presStyleLbl="node1" presStyleIdx="1" presStyleCnt="5" custScaleX="127965">
        <dgm:presLayoutVars>
          <dgm:chMax val="0"/>
          <dgm:bulletEnabled val="1"/>
        </dgm:presLayoutVars>
      </dgm:prSet>
      <dgm:spPr>
        <a:xfrm>
          <a:off x="361706" y="2273032"/>
          <a:ext cx="6480008" cy="708480"/>
        </a:xfrm>
        <a:prstGeom prst="roundRect">
          <a:avLst/>
        </a:prstGeom>
      </dgm:spPr>
    </dgm:pt>
    <dgm:pt modelId="{61E82CBA-D831-4794-B4F7-471B3D8FCFDB}" type="pres">
      <dgm:prSet presAssocID="{94A950AB-3518-4BA6-B0DF-F02989087600}" presName="negativeSpace" presStyleCnt="0"/>
      <dgm:spPr/>
    </dgm:pt>
    <dgm:pt modelId="{E665826A-0CBD-454C-8A57-36EF19D9A3AF}" type="pres">
      <dgm:prSet presAssocID="{94A950AB-3518-4BA6-B0DF-F02989087600}" presName="childText" presStyleLbl="conFgAcc1" presStyleIdx="1" presStyleCnt="5">
        <dgm:presLayoutVars>
          <dgm:bulletEnabled val="1"/>
        </dgm:presLayoutVars>
      </dgm:prSet>
      <dgm:spPr/>
    </dgm:pt>
    <dgm:pt modelId="{4078DA84-98AD-45F9-BC8D-EFF5D35DB64A}" type="pres">
      <dgm:prSet presAssocID="{FAECC185-8C3A-43A9-B827-15A993582BB5}" presName="spaceBetweenRectangles" presStyleCnt="0"/>
      <dgm:spPr/>
    </dgm:pt>
    <dgm:pt modelId="{F9DECCB2-ED4E-47C7-982B-7A69D07D1E3E}" type="pres">
      <dgm:prSet presAssocID="{59CC0A99-8510-4484-AAAC-4BDA17B4EBDA}" presName="parentLin" presStyleCnt="0"/>
      <dgm:spPr/>
    </dgm:pt>
    <dgm:pt modelId="{16E02B38-9E41-4C39-B695-329B77DE12F8}" type="pres">
      <dgm:prSet presAssocID="{59CC0A99-8510-4484-AAAC-4BDA17B4EBDA}" presName="parentLeftMargin" presStyleLbl="node1" presStyleIdx="1" presStyleCnt="5"/>
      <dgm:spPr/>
    </dgm:pt>
    <dgm:pt modelId="{54F8A3D8-F360-42F0-ADF3-DFBEBD176879}" type="pres">
      <dgm:prSet presAssocID="{59CC0A99-8510-4484-AAAC-4BDA17B4EBDA}" presName="parentText" presStyleLbl="node1" presStyleIdx="2" presStyleCnt="5" custScaleX="127965">
        <dgm:presLayoutVars>
          <dgm:chMax val="0"/>
          <dgm:bulletEnabled val="1"/>
        </dgm:presLayoutVars>
      </dgm:prSet>
      <dgm:spPr>
        <a:xfrm>
          <a:off x="361706" y="2891512"/>
          <a:ext cx="6480008" cy="590400"/>
        </a:xfrm>
        <a:prstGeom prst="roundRect">
          <a:avLst/>
        </a:prstGeom>
      </dgm:spPr>
    </dgm:pt>
    <dgm:pt modelId="{DCF3256A-59B1-41F6-95FC-126639D5102B}" type="pres">
      <dgm:prSet presAssocID="{59CC0A99-8510-4484-AAAC-4BDA17B4EBDA}" presName="negativeSpace" presStyleCnt="0"/>
      <dgm:spPr/>
    </dgm:pt>
    <dgm:pt modelId="{5FC77B46-1E5B-4DBC-8C0B-9CD3DD6F9695}" type="pres">
      <dgm:prSet presAssocID="{59CC0A99-8510-4484-AAAC-4BDA17B4EBDA}" presName="childText" presStyleLbl="conFgAcc1" presStyleIdx="2" presStyleCnt="5">
        <dgm:presLayoutVars>
          <dgm:bulletEnabled val="1"/>
        </dgm:presLayoutVars>
      </dgm:prSet>
      <dgm:spPr>
        <a:xfrm>
          <a:off x="0" y="2238527"/>
          <a:ext cx="6936432" cy="529200"/>
        </a:xfrm>
        <a:prstGeom prst="rect">
          <a:avLst/>
        </a:prstGeom>
      </dgm:spPr>
    </dgm:pt>
    <dgm:pt modelId="{5B22FCB9-254C-469D-BAB2-2771FFA72983}" type="pres">
      <dgm:prSet presAssocID="{2DE3D471-3B8A-42E2-A6A4-89E69711C2F2}" presName="spaceBetweenRectangles" presStyleCnt="0"/>
      <dgm:spPr/>
    </dgm:pt>
    <dgm:pt modelId="{91CE5F2F-B5DD-41EC-AEB5-4380E96EA4A8}" type="pres">
      <dgm:prSet presAssocID="{651D4345-81F6-439A-8D18-11BEAB6A0E1F}" presName="parentLin" presStyleCnt="0"/>
      <dgm:spPr/>
    </dgm:pt>
    <dgm:pt modelId="{94E54FD0-30E3-4209-A5FD-FA8047598CF5}" type="pres">
      <dgm:prSet presAssocID="{651D4345-81F6-439A-8D18-11BEAB6A0E1F}" presName="parentLeftMargin" presStyleLbl="node1" presStyleIdx="2" presStyleCnt="5"/>
      <dgm:spPr/>
    </dgm:pt>
    <dgm:pt modelId="{0056A92D-1C97-46D9-AFBD-1577197A3A19}" type="pres">
      <dgm:prSet presAssocID="{651D4345-81F6-439A-8D18-11BEAB6A0E1F}" presName="parentText" presStyleLbl="node1" presStyleIdx="3" presStyleCnt="5" custScaleX="127965">
        <dgm:presLayoutVars>
          <dgm:chMax val="0"/>
          <dgm:bulletEnabled val="1"/>
        </dgm:presLayoutVars>
      </dgm:prSet>
      <dgm:spPr>
        <a:xfrm>
          <a:off x="302342" y="3936288"/>
          <a:ext cx="4928419" cy="576001"/>
        </a:xfrm>
        <a:prstGeom prst="roundRect">
          <a:avLst/>
        </a:prstGeom>
      </dgm:spPr>
    </dgm:pt>
    <dgm:pt modelId="{296C0D21-BB1F-4D4C-8A16-8A92BBA0208F}" type="pres">
      <dgm:prSet presAssocID="{651D4345-81F6-439A-8D18-11BEAB6A0E1F}" presName="negativeSpace" presStyleCnt="0"/>
      <dgm:spPr/>
    </dgm:pt>
    <dgm:pt modelId="{7F7DA041-C4EA-4406-8328-3365590F53E0}" type="pres">
      <dgm:prSet presAssocID="{651D4345-81F6-439A-8D18-11BEAB6A0E1F}" presName="childText" presStyleLbl="conFgAcc1" presStyleIdx="3" presStyleCnt="5">
        <dgm:presLayoutVars>
          <dgm:bulletEnabled val="1"/>
        </dgm:presLayoutVars>
      </dgm:prSet>
      <dgm:spPr/>
    </dgm:pt>
    <dgm:pt modelId="{1B9575F1-26CB-4349-8E84-6A206734483C}" type="pres">
      <dgm:prSet presAssocID="{22DD6843-1B6B-42BB-BDB0-5A3D50978ED5}" presName="spaceBetweenRectangles" presStyleCnt="0"/>
      <dgm:spPr/>
    </dgm:pt>
    <dgm:pt modelId="{5A286382-CE09-49C7-8D9C-B43840E77627}" type="pres">
      <dgm:prSet presAssocID="{B5BBEF3A-C598-4266-B72B-0C072EF35519}" presName="parentLin" presStyleCnt="0"/>
      <dgm:spPr/>
    </dgm:pt>
    <dgm:pt modelId="{F212F993-D17D-4C22-B963-85B89F2071C7}" type="pres">
      <dgm:prSet presAssocID="{B5BBEF3A-C598-4266-B72B-0C072EF35519}" presName="parentLeftMargin" presStyleLbl="node1" presStyleIdx="3" presStyleCnt="5"/>
      <dgm:spPr/>
    </dgm:pt>
    <dgm:pt modelId="{10489A93-C9D2-4879-BEC3-A105CDFB2C34}" type="pres">
      <dgm:prSet presAssocID="{B5BBEF3A-C598-4266-B72B-0C072EF35519}" presName="parentText" presStyleLbl="node1" presStyleIdx="4" presStyleCnt="5" custScaleX="127965">
        <dgm:presLayoutVars>
          <dgm:chMax val="0"/>
          <dgm:bulletEnabled val="1"/>
        </dgm:presLayoutVars>
      </dgm:prSet>
      <dgm:spPr/>
    </dgm:pt>
    <dgm:pt modelId="{180AA742-E562-4F61-8A38-AB80CED0F864}" type="pres">
      <dgm:prSet presAssocID="{B5BBEF3A-C598-4266-B72B-0C072EF35519}" presName="negativeSpace" presStyleCnt="0"/>
      <dgm:spPr/>
    </dgm:pt>
    <dgm:pt modelId="{5BC28C96-FC2E-4139-9683-A7B0AF297066}" type="pres">
      <dgm:prSet presAssocID="{B5BBEF3A-C598-4266-B72B-0C072EF35519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0299F006-E3F2-4859-93DE-234168A50601}" type="presOf" srcId="{651D4345-81F6-439A-8D18-11BEAB6A0E1F}" destId="{94E54FD0-30E3-4209-A5FD-FA8047598CF5}" srcOrd="0" destOrd="0" presId="urn:microsoft.com/office/officeart/2005/8/layout/list1"/>
    <dgm:cxn modelId="{13DF5530-9B21-40C0-B0C1-E6DA0E35D519}" type="presOf" srcId="{94A950AB-3518-4BA6-B0DF-F02989087600}" destId="{F5D9A4B8-B567-4DF3-86AE-6D01E900B629}" srcOrd="1" destOrd="0" presId="urn:microsoft.com/office/officeart/2005/8/layout/list1"/>
    <dgm:cxn modelId="{BCEF8F49-7BBB-434A-8AA8-8A318D88FCD6}" type="presOf" srcId="{AFFDC1B8-B5FC-4810-9CB9-C721ED4D86D7}" destId="{98561D54-1954-4CEA-94C1-F027D10DA558}" srcOrd="0" destOrd="0" presId="urn:microsoft.com/office/officeart/2005/8/layout/list1"/>
    <dgm:cxn modelId="{50B0B54D-4A7B-42A5-871D-FA20C9AE9AAD}" type="presOf" srcId="{94A950AB-3518-4BA6-B0DF-F02989087600}" destId="{EC322841-82C5-4D1E-892C-A24BD50DDEBD}" srcOrd="0" destOrd="0" presId="urn:microsoft.com/office/officeart/2005/8/layout/list1"/>
    <dgm:cxn modelId="{15E59D76-C762-4DE3-8B36-7C3B43CC8C49}" srcId="{725F5DF0-266F-462F-AA7E-77C96FC814B0}" destId="{651D4345-81F6-439A-8D18-11BEAB6A0E1F}" srcOrd="3" destOrd="0" parTransId="{700564BA-7AE4-4E9B-A236-95ED33679DB4}" sibTransId="{22DD6843-1B6B-42BB-BDB0-5A3D50978ED5}"/>
    <dgm:cxn modelId="{122CE456-91DA-4D91-BF46-82BB0C1A5DBA}" type="presOf" srcId="{B5BBEF3A-C598-4266-B72B-0C072EF35519}" destId="{10489A93-C9D2-4879-BEC3-A105CDFB2C34}" srcOrd="1" destOrd="0" presId="urn:microsoft.com/office/officeart/2005/8/layout/list1"/>
    <dgm:cxn modelId="{B223457D-D36E-4998-957A-A645CC2442E9}" srcId="{725F5DF0-266F-462F-AA7E-77C96FC814B0}" destId="{AFFDC1B8-B5FC-4810-9CB9-C721ED4D86D7}" srcOrd="0" destOrd="0" parTransId="{FB87F755-F840-49F0-A98A-99FB5FA953E5}" sibTransId="{C5F7B727-B12C-4A40-8372-FC75281917AB}"/>
    <dgm:cxn modelId="{57E8F3A7-5776-4115-8C75-482F761A9257}" type="presOf" srcId="{59CC0A99-8510-4484-AAAC-4BDA17B4EBDA}" destId="{54F8A3D8-F360-42F0-ADF3-DFBEBD176879}" srcOrd="1" destOrd="0" presId="urn:microsoft.com/office/officeart/2005/8/layout/list1"/>
    <dgm:cxn modelId="{FDBFCBB2-AC4D-449F-ABC2-61EA868C7F5F}" type="presOf" srcId="{AFFDC1B8-B5FC-4810-9CB9-C721ED4D86D7}" destId="{3D2D9AF3-ECDC-46FB-B892-BA68D951A50A}" srcOrd="1" destOrd="0" presId="urn:microsoft.com/office/officeart/2005/8/layout/list1"/>
    <dgm:cxn modelId="{4D1490D1-ED2B-4E5B-990F-EABA6FE966C8}" srcId="{725F5DF0-266F-462F-AA7E-77C96FC814B0}" destId="{94A950AB-3518-4BA6-B0DF-F02989087600}" srcOrd="1" destOrd="0" parTransId="{F9E2FEA7-CAC7-45C8-8E5B-E3A33B62A57C}" sibTransId="{FAECC185-8C3A-43A9-B827-15A993582BB5}"/>
    <dgm:cxn modelId="{2277E0D1-47DE-4C6F-A7BD-2EF9DEB4D78B}" type="presOf" srcId="{725F5DF0-266F-462F-AA7E-77C96FC814B0}" destId="{23A40960-721D-4260-8312-37AFA50EB7BA}" srcOrd="0" destOrd="0" presId="urn:microsoft.com/office/officeart/2005/8/layout/list1"/>
    <dgm:cxn modelId="{70E563D6-D3B7-40E5-B4FE-D3D8A6A0B70C}" type="presOf" srcId="{651D4345-81F6-439A-8D18-11BEAB6A0E1F}" destId="{0056A92D-1C97-46D9-AFBD-1577197A3A19}" srcOrd="1" destOrd="0" presId="urn:microsoft.com/office/officeart/2005/8/layout/list1"/>
    <dgm:cxn modelId="{B6B999E8-DB67-45B9-BB67-1E410075EFBA}" type="presOf" srcId="{B5BBEF3A-C598-4266-B72B-0C072EF35519}" destId="{F212F993-D17D-4C22-B963-85B89F2071C7}" srcOrd="0" destOrd="0" presId="urn:microsoft.com/office/officeart/2005/8/layout/list1"/>
    <dgm:cxn modelId="{FBB510EB-21F2-4CD1-94FE-747468ED91C3}" type="presOf" srcId="{59CC0A99-8510-4484-AAAC-4BDA17B4EBDA}" destId="{16E02B38-9E41-4C39-B695-329B77DE12F8}" srcOrd="0" destOrd="0" presId="urn:microsoft.com/office/officeart/2005/8/layout/list1"/>
    <dgm:cxn modelId="{6CCB77ED-9B18-42C6-BA1F-4BAB6E29D6B2}" srcId="{725F5DF0-266F-462F-AA7E-77C96FC814B0}" destId="{59CC0A99-8510-4484-AAAC-4BDA17B4EBDA}" srcOrd="2" destOrd="0" parTransId="{3727B7A2-DD14-48AB-BF47-C4BD0B4FB03C}" sibTransId="{2DE3D471-3B8A-42E2-A6A4-89E69711C2F2}"/>
    <dgm:cxn modelId="{18D036FB-0C42-4F38-8BFC-8A6CDDA3D5B4}" srcId="{725F5DF0-266F-462F-AA7E-77C96FC814B0}" destId="{B5BBEF3A-C598-4266-B72B-0C072EF35519}" srcOrd="4" destOrd="0" parTransId="{CFB22EFB-64C8-4F10-B20D-FDD4CE52192D}" sibTransId="{072F3FCF-FA4A-477E-8368-2109D558D11F}"/>
    <dgm:cxn modelId="{7F1A224A-7BCD-490B-9647-6FB052F7A9DC}" type="presParOf" srcId="{23A40960-721D-4260-8312-37AFA50EB7BA}" destId="{91BAF4F3-8B6B-4AE5-898A-07D141887A7A}" srcOrd="0" destOrd="0" presId="urn:microsoft.com/office/officeart/2005/8/layout/list1"/>
    <dgm:cxn modelId="{EADD1C09-46EE-4F62-9AE0-B54A786BEC33}" type="presParOf" srcId="{91BAF4F3-8B6B-4AE5-898A-07D141887A7A}" destId="{98561D54-1954-4CEA-94C1-F027D10DA558}" srcOrd="0" destOrd="0" presId="urn:microsoft.com/office/officeart/2005/8/layout/list1"/>
    <dgm:cxn modelId="{C32CF586-B703-43C5-A45E-9D5570614EA0}" type="presParOf" srcId="{91BAF4F3-8B6B-4AE5-898A-07D141887A7A}" destId="{3D2D9AF3-ECDC-46FB-B892-BA68D951A50A}" srcOrd="1" destOrd="0" presId="urn:microsoft.com/office/officeart/2005/8/layout/list1"/>
    <dgm:cxn modelId="{5A1F76D8-007D-44D5-9CBD-E72E9FB017F2}" type="presParOf" srcId="{23A40960-721D-4260-8312-37AFA50EB7BA}" destId="{82ADF15A-49D3-47F5-A6DB-259A979994EC}" srcOrd="1" destOrd="0" presId="urn:microsoft.com/office/officeart/2005/8/layout/list1"/>
    <dgm:cxn modelId="{9BB2014E-F12C-4E88-858F-981858F1E838}" type="presParOf" srcId="{23A40960-721D-4260-8312-37AFA50EB7BA}" destId="{AD4290CA-BAB0-4097-8ABD-102CC5AB2319}" srcOrd="2" destOrd="0" presId="urn:microsoft.com/office/officeart/2005/8/layout/list1"/>
    <dgm:cxn modelId="{BCEA3656-289B-4C13-8587-F40A89F157A0}" type="presParOf" srcId="{23A40960-721D-4260-8312-37AFA50EB7BA}" destId="{5EE55388-7E04-4210-9888-3F9D1BBF5A64}" srcOrd="3" destOrd="0" presId="urn:microsoft.com/office/officeart/2005/8/layout/list1"/>
    <dgm:cxn modelId="{7BC3E7CE-6273-4019-9E8D-B18230859511}" type="presParOf" srcId="{23A40960-721D-4260-8312-37AFA50EB7BA}" destId="{B4CFCDF7-ED87-453E-81BE-D4CBA83DC707}" srcOrd="4" destOrd="0" presId="urn:microsoft.com/office/officeart/2005/8/layout/list1"/>
    <dgm:cxn modelId="{84DDE6DF-7141-42F5-8EA1-D2AB20FAB885}" type="presParOf" srcId="{B4CFCDF7-ED87-453E-81BE-D4CBA83DC707}" destId="{EC322841-82C5-4D1E-892C-A24BD50DDEBD}" srcOrd="0" destOrd="0" presId="urn:microsoft.com/office/officeart/2005/8/layout/list1"/>
    <dgm:cxn modelId="{26653C94-AC05-49F2-8FDC-84D2A81F7D15}" type="presParOf" srcId="{B4CFCDF7-ED87-453E-81BE-D4CBA83DC707}" destId="{F5D9A4B8-B567-4DF3-86AE-6D01E900B629}" srcOrd="1" destOrd="0" presId="urn:microsoft.com/office/officeart/2005/8/layout/list1"/>
    <dgm:cxn modelId="{F5D56A2E-6DA1-45BF-8E49-264E835EB277}" type="presParOf" srcId="{23A40960-721D-4260-8312-37AFA50EB7BA}" destId="{61E82CBA-D831-4794-B4F7-471B3D8FCFDB}" srcOrd="5" destOrd="0" presId="urn:microsoft.com/office/officeart/2005/8/layout/list1"/>
    <dgm:cxn modelId="{770B3B6E-3C46-45B4-A7A8-31EFFCB97D85}" type="presParOf" srcId="{23A40960-721D-4260-8312-37AFA50EB7BA}" destId="{E665826A-0CBD-454C-8A57-36EF19D9A3AF}" srcOrd="6" destOrd="0" presId="urn:microsoft.com/office/officeart/2005/8/layout/list1"/>
    <dgm:cxn modelId="{6B663DCD-F727-46E6-9D72-56D62DECA723}" type="presParOf" srcId="{23A40960-721D-4260-8312-37AFA50EB7BA}" destId="{4078DA84-98AD-45F9-BC8D-EFF5D35DB64A}" srcOrd="7" destOrd="0" presId="urn:microsoft.com/office/officeart/2005/8/layout/list1"/>
    <dgm:cxn modelId="{C82851D2-4769-467C-957E-BF6B16AA3C32}" type="presParOf" srcId="{23A40960-721D-4260-8312-37AFA50EB7BA}" destId="{F9DECCB2-ED4E-47C7-982B-7A69D07D1E3E}" srcOrd="8" destOrd="0" presId="urn:microsoft.com/office/officeart/2005/8/layout/list1"/>
    <dgm:cxn modelId="{1215FAEC-0EFE-42BD-9586-01AA02A847AA}" type="presParOf" srcId="{F9DECCB2-ED4E-47C7-982B-7A69D07D1E3E}" destId="{16E02B38-9E41-4C39-B695-329B77DE12F8}" srcOrd="0" destOrd="0" presId="urn:microsoft.com/office/officeart/2005/8/layout/list1"/>
    <dgm:cxn modelId="{07734D98-BCAF-4492-9526-3A590E21D826}" type="presParOf" srcId="{F9DECCB2-ED4E-47C7-982B-7A69D07D1E3E}" destId="{54F8A3D8-F360-42F0-ADF3-DFBEBD176879}" srcOrd="1" destOrd="0" presId="urn:microsoft.com/office/officeart/2005/8/layout/list1"/>
    <dgm:cxn modelId="{3C1F4B78-1867-4C09-9D9A-F52D38AD8031}" type="presParOf" srcId="{23A40960-721D-4260-8312-37AFA50EB7BA}" destId="{DCF3256A-59B1-41F6-95FC-126639D5102B}" srcOrd="9" destOrd="0" presId="urn:microsoft.com/office/officeart/2005/8/layout/list1"/>
    <dgm:cxn modelId="{63161FFE-70ED-4FD3-A4E6-62C88B200B7D}" type="presParOf" srcId="{23A40960-721D-4260-8312-37AFA50EB7BA}" destId="{5FC77B46-1E5B-4DBC-8C0B-9CD3DD6F9695}" srcOrd="10" destOrd="0" presId="urn:microsoft.com/office/officeart/2005/8/layout/list1"/>
    <dgm:cxn modelId="{29AC7A97-B653-4213-B536-956AF3B5A4DE}" type="presParOf" srcId="{23A40960-721D-4260-8312-37AFA50EB7BA}" destId="{5B22FCB9-254C-469D-BAB2-2771FFA72983}" srcOrd="11" destOrd="0" presId="urn:microsoft.com/office/officeart/2005/8/layout/list1"/>
    <dgm:cxn modelId="{8616F76C-5066-4570-A8DE-B3DE262C4882}" type="presParOf" srcId="{23A40960-721D-4260-8312-37AFA50EB7BA}" destId="{91CE5F2F-B5DD-41EC-AEB5-4380E96EA4A8}" srcOrd="12" destOrd="0" presId="urn:microsoft.com/office/officeart/2005/8/layout/list1"/>
    <dgm:cxn modelId="{08B05D16-8F03-4A01-A4D7-3828E0242719}" type="presParOf" srcId="{91CE5F2F-B5DD-41EC-AEB5-4380E96EA4A8}" destId="{94E54FD0-30E3-4209-A5FD-FA8047598CF5}" srcOrd="0" destOrd="0" presId="urn:microsoft.com/office/officeart/2005/8/layout/list1"/>
    <dgm:cxn modelId="{D0470862-CB8B-450F-B8FE-1183F0C40E18}" type="presParOf" srcId="{91CE5F2F-B5DD-41EC-AEB5-4380E96EA4A8}" destId="{0056A92D-1C97-46D9-AFBD-1577197A3A19}" srcOrd="1" destOrd="0" presId="urn:microsoft.com/office/officeart/2005/8/layout/list1"/>
    <dgm:cxn modelId="{8CA99C52-985B-490E-9B0A-B5E013453A10}" type="presParOf" srcId="{23A40960-721D-4260-8312-37AFA50EB7BA}" destId="{296C0D21-BB1F-4D4C-8A16-8A92BBA0208F}" srcOrd="13" destOrd="0" presId="urn:microsoft.com/office/officeart/2005/8/layout/list1"/>
    <dgm:cxn modelId="{E19F4557-80A3-4031-93DB-4BA57E55882D}" type="presParOf" srcId="{23A40960-721D-4260-8312-37AFA50EB7BA}" destId="{7F7DA041-C4EA-4406-8328-3365590F53E0}" srcOrd="14" destOrd="0" presId="urn:microsoft.com/office/officeart/2005/8/layout/list1"/>
    <dgm:cxn modelId="{A8F47A0D-B42A-4C5E-A000-F49275D5CA2F}" type="presParOf" srcId="{23A40960-721D-4260-8312-37AFA50EB7BA}" destId="{1B9575F1-26CB-4349-8E84-6A206734483C}" srcOrd="15" destOrd="0" presId="urn:microsoft.com/office/officeart/2005/8/layout/list1"/>
    <dgm:cxn modelId="{72502E19-AF4B-4BD5-A1BF-B27B596C0036}" type="presParOf" srcId="{23A40960-721D-4260-8312-37AFA50EB7BA}" destId="{5A286382-CE09-49C7-8D9C-B43840E77627}" srcOrd="16" destOrd="0" presId="urn:microsoft.com/office/officeart/2005/8/layout/list1"/>
    <dgm:cxn modelId="{31D8FFCE-891E-4F74-9A81-4D357D4356CE}" type="presParOf" srcId="{5A286382-CE09-49C7-8D9C-B43840E77627}" destId="{F212F993-D17D-4C22-B963-85B89F2071C7}" srcOrd="0" destOrd="0" presId="urn:microsoft.com/office/officeart/2005/8/layout/list1"/>
    <dgm:cxn modelId="{9BDC9468-2650-4D93-B5C8-B2D42AB85BF3}" type="presParOf" srcId="{5A286382-CE09-49C7-8D9C-B43840E77627}" destId="{10489A93-C9D2-4879-BEC3-A105CDFB2C34}" srcOrd="1" destOrd="0" presId="urn:microsoft.com/office/officeart/2005/8/layout/list1"/>
    <dgm:cxn modelId="{12602847-4025-493D-9FC7-79A6BF956EF0}" type="presParOf" srcId="{23A40960-721D-4260-8312-37AFA50EB7BA}" destId="{180AA742-E562-4F61-8A38-AB80CED0F864}" srcOrd="17" destOrd="0" presId="urn:microsoft.com/office/officeart/2005/8/layout/list1"/>
    <dgm:cxn modelId="{CF15605C-E989-4064-8833-70929E695F9A}" type="presParOf" srcId="{23A40960-721D-4260-8312-37AFA50EB7BA}" destId="{5BC28C96-FC2E-4139-9683-A7B0AF297066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25F5DF0-266F-462F-AA7E-77C96FC814B0}" type="doc">
      <dgm:prSet loTypeId="urn:microsoft.com/office/officeart/2005/8/layout/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59CC0A99-8510-4484-AAAC-4BDA17B4EBDA}">
      <dgm:prSet phldrT="[Text]" custT="1"/>
      <dgm:spPr>
        <a:solidFill>
          <a:srgbClr val="0C2148"/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159990" tIns="0" rIns="159990" bIns="0" numCol="1" spcCol="1270" anchor="ctr" anchorCtr="0"/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1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Hitelezési folyamatok</a:t>
          </a:r>
          <a:endParaRPr lang="en-US" sz="2200" b="1" kern="1200" dirty="0">
            <a:solidFill>
              <a:prstClr val="white"/>
            </a:solidFill>
            <a:latin typeface="Trebuchet MS"/>
            <a:ea typeface="+mn-ea"/>
            <a:cs typeface="+mn-cs"/>
          </a:endParaRPr>
        </a:p>
      </dgm:t>
    </dgm:pt>
    <dgm:pt modelId="{3727B7A2-DD14-48AB-BF47-C4BD0B4FB03C}" type="parTrans" cxnId="{6CCB77ED-9B18-42C6-BA1F-4BAB6E29D6B2}">
      <dgm:prSet/>
      <dgm:spPr/>
      <dgm:t>
        <a:bodyPr/>
        <a:lstStyle/>
        <a:p>
          <a:endParaRPr lang="en-US"/>
        </a:p>
      </dgm:t>
    </dgm:pt>
    <dgm:pt modelId="{2DE3D471-3B8A-42E2-A6A4-89E69711C2F2}" type="sibTrans" cxnId="{6CCB77ED-9B18-42C6-BA1F-4BAB6E29D6B2}">
      <dgm:prSet/>
      <dgm:spPr/>
      <dgm:t>
        <a:bodyPr/>
        <a:lstStyle/>
        <a:p>
          <a:endParaRPr lang="en-US"/>
        </a:p>
      </dgm:t>
    </dgm:pt>
    <dgm:pt modelId="{94A950AB-3518-4BA6-B0DF-F02989087600}">
      <dgm:prSet phldrT="[Text]" custT="1"/>
      <dgm:spPr>
        <a:solidFill>
          <a:prstClr val="white">
            <a:lumMod val="65000"/>
          </a:prstClr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159990" tIns="0" rIns="159990" bIns="0" numCol="1" spcCol="1270" anchor="ctr" anchorCtr="0"/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1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Sokkellenálló-képesség</a:t>
          </a:r>
          <a:endParaRPr lang="en-US" sz="2200" b="1" kern="1200" dirty="0">
            <a:solidFill>
              <a:prstClr val="white"/>
            </a:solidFill>
            <a:latin typeface="Trebuchet MS"/>
            <a:ea typeface="+mn-ea"/>
            <a:cs typeface="+mn-cs"/>
          </a:endParaRPr>
        </a:p>
      </dgm:t>
    </dgm:pt>
    <dgm:pt modelId="{F9E2FEA7-CAC7-45C8-8E5B-E3A33B62A57C}" type="parTrans" cxnId="{4D1490D1-ED2B-4E5B-990F-EABA6FE966C8}">
      <dgm:prSet/>
      <dgm:spPr/>
      <dgm:t>
        <a:bodyPr/>
        <a:lstStyle/>
        <a:p>
          <a:endParaRPr lang="en-US"/>
        </a:p>
      </dgm:t>
    </dgm:pt>
    <dgm:pt modelId="{FAECC185-8C3A-43A9-B827-15A993582BB5}" type="sibTrans" cxnId="{4D1490D1-ED2B-4E5B-990F-EABA6FE966C8}">
      <dgm:prSet/>
      <dgm:spPr/>
      <dgm:t>
        <a:bodyPr/>
        <a:lstStyle/>
        <a:p>
          <a:endParaRPr lang="en-US"/>
        </a:p>
      </dgm:t>
    </dgm:pt>
    <dgm:pt modelId="{651D4345-81F6-439A-8D18-11BEAB6A0E1F}">
      <dgm:prSet phldrT="[Text]" custT="1"/>
      <dgm:spPr>
        <a:solidFill>
          <a:schemeClr val="bg1">
            <a:lumMod val="65000"/>
          </a:schemeClr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159990" tIns="0" rIns="159990" bIns="0" numCol="1" spcCol="1270" anchor="ctr" anchorCtr="0"/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1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Portfólióminőség</a:t>
          </a:r>
        </a:p>
      </dgm:t>
    </dgm:pt>
    <dgm:pt modelId="{700564BA-7AE4-4E9B-A236-95ED33679DB4}" type="parTrans" cxnId="{15E59D76-C762-4DE3-8B36-7C3B43CC8C49}">
      <dgm:prSet/>
      <dgm:spPr/>
      <dgm:t>
        <a:bodyPr/>
        <a:lstStyle/>
        <a:p>
          <a:endParaRPr lang="en-US"/>
        </a:p>
      </dgm:t>
    </dgm:pt>
    <dgm:pt modelId="{22DD6843-1B6B-42BB-BDB0-5A3D50978ED5}" type="sibTrans" cxnId="{15E59D76-C762-4DE3-8B36-7C3B43CC8C49}">
      <dgm:prSet/>
      <dgm:spPr/>
      <dgm:t>
        <a:bodyPr/>
        <a:lstStyle/>
        <a:p>
          <a:endParaRPr lang="en-US"/>
        </a:p>
      </dgm:t>
    </dgm:pt>
    <dgm:pt modelId="{98F0C8CF-C842-4CCF-BD32-A001D7204F39}">
      <dgm:prSet phldrT="[Text]" custT="1"/>
      <dgm:spPr>
        <a:solidFill>
          <a:prstClr val="white">
            <a:lumMod val="65000"/>
          </a:prstClr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159990" tIns="0" rIns="159990" bIns="0" numCol="1" spcCol="1270" anchor="ctr" anchorCtr="0"/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1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Nemzetközi környezet</a:t>
          </a:r>
          <a:endParaRPr lang="en-US" sz="2200" b="1" kern="1200" dirty="0">
            <a:solidFill>
              <a:prstClr val="white"/>
            </a:solidFill>
            <a:latin typeface="Trebuchet MS"/>
            <a:ea typeface="+mn-ea"/>
            <a:cs typeface="+mn-cs"/>
          </a:endParaRPr>
        </a:p>
      </dgm:t>
    </dgm:pt>
    <dgm:pt modelId="{A01ED346-9C94-425B-845C-6E0248272379}" type="parTrans" cxnId="{FA127D9F-4DD7-420B-8333-D327F75AFA36}">
      <dgm:prSet/>
      <dgm:spPr/>
      <dgm:t>
        <a:bodyPr/>
        <a:lstStyle/>
        <a:p>
          <a:endParaRPr lang="en-GB"/>
        </a:p>
      </dgm:t>
    </dgm:pt>
    <dgm:pt modelId="{CBEBCD59-532F-4594-B6A2-274C5DCD838F}" type="sibTrans" cxnId="{FA127D9F-4DD7-420B-8333-D327F75AFA36}">
      <dgm:prSet/>
      <dgm:spPr/>
      <dgm:t>
        <a:bodyPr/>
        <a:lstStyle/>
        <a:p>
          <a:endParaRPr lang="en-GB"/>
        </a:p>
      </dgm:t>
    </dgm:pt>
    <dgm:pt modelId="{B5BBEF3A-C598-4266-B72B-0C072EF35519}">
      <dgm:prSet phldrT="[Text]" custT="1"/>
      <dgm:spPr>
        <a:solidFill>
          <a:schemeClr val="bg1">
            <a:lumMod val="65000"/>
          </a:schemeClr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159990" tIns="0" rIns="159990" bIns="0" numCol="1" spcCol="1270" anchor="ctr" anchorCtr="0"/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1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Jövedelmezőség</a:t>
          </a:r>
        </a:p>
      </dgm:t>
    </dgm:pt>
    <dgm:pt modelId="{CFB22EFB-64C8-4F10-B20D-FDD4CE52192D}" type="parTrans" cxnId="{18D036FB-0C42-4F38-8BFC-8A6CDDA3D5B4}">
      <dgm:prSet/>
      <dgm:spPr/>
      <dgm:t>
        <a:bodyPr/>
        <a:lstStyle/>
        <a:p>
          <a:endParaRPr lang="en-GB"/>
        </a:p>
      </dgm:t>
    </dgm:pt>
    <dgm:pt modelId="{072F3FCF-FA4A-477E-8368-2109D558D11F}" type="sibTrans" cxnId="{18D036FB-0C42-4F38-8BFC-8A6CDDA3D5B4}">
      <dgm:prSet/>
      <dgm:spPr/>
      <dgm:t>
        <a:bodyPr/>
        <a:lstStyle/>
        <a:p>
          <a:endParaRPr lang="en-GB"/>
        </a:p>
      </dgm:t>
    </dgm:pt>
    <dgm:pt modelId="{23A40960-721D-4260-8312-37AFA50EB7BA}" type="pres">
      <dgm:prSet presAssocID="{725F5DF0-266F-462F-AA7E-77C96FC814B0}" presName="linear" presStyleCnt="0">
        <dgm:presLayoutVars>
          <dgm:dir/>
          <dgm:animLvl val="lvl"/>
          <dgm:resizeHandles val="exact"/>
        </dgm:presLayoutVars>
      </dgm:prSet>
      <dgm:spPr/>
    </dgm:pt>
    <dgm:pt modelId="{CFC536C0-6286-4EEC-9AAD-F5973085742D}" type="pres">
      <dgm:prSet presAssocID="{98F0C8CF-C842-4CCF-BD32-A001D7204F39}" presName="parentLin" presStyleCnt="0"/>
      <dgm:spPr/>
    </dgm:pt>
    <dgm:pt modelId="{01B770A3-F36F-4E62-8DF3-5B6DA1EB0B60}" type="pres">
      <dgm:prSet presAssocID="{98F0C8CF-C842-4CCF-BD32-A001D7204F39}" presName="parentLeftMargin" presStyleLbl="node1" presStyleIdx="0" presStyleCnt="5"/>
      <dgm:spPr/>
    </dgm:pt>
    <dgm:pt modelId="{1218F430-9873-44D1-9E6B-BD8E787730B5}" type="pres">
      <dgm:prSet presAssocID="{98F0C8CF-C842-4CCF-BD32-A001D7204F39}" presName="parentText" presStyleLbl="node1" presStyleIdx="0" presStyleCnt="5" custScaleX="127965">
        <dgm:presLayoutVars>
          <dgm:chMax val="0"/>
          <dgm:bulletEnabled val="1"/>
        </dgm:presLayoutVars>
      </dgm:prSet>
      <dgm:spPr>
        <a:xfrm>
          <a:off x="361706" y="1184392"/>
          <a:ext cx="6480008" cy="708480"/>
        </a:xfrm>
        <a:prstGeom prst="roundRect">
          <a:avLst/>
        </a:prstGeom>
      </dgm:spPr>
    </dgm:pt>
    <dgm:pt modelId="{B8D49738-19A8-4C94-B5FC-32B593A115F9}" type="pres">
      <dgm:prSet presAssocID="{98F0C8CF-C842-4CCF-BD32-A001D7204F39}" presName="negativeSpace" presStyleCnt="0"/>
      <dgm:spPr/>
    </dgm:pt>
    <dgm:pt modelId="{9C6F85FC-5264-451E-8D58-5A8E00D0E61B}" type="pres">
      <dgm:prSet presAssocID="{98F0C8CF-C842-4CCF-BD32-A001D7204F39}" presName="childText" presStyleLbl="conFgAcc1" presStyleIdx="0" presStyleCnt="5">
        <dgm:presLayoutVars>
          <dgm:bulletEnabled val="1"/>
        </dgm:presLayoutVars>
      </dgm:prSet>
      <dgm:spPr/>
    </dgm:pt>
    <dgm:pt modelId="{F68E1DD6-7C0E-4C70-A1E6-2AAB8CFB6C94}" type="pres">
      <dgm:prSet presAssocID="{CBEBCD59-532F-4594-B6A2-274C5DCD838F}" presName="spaceBetweenRectangles" presStyleCnt="0"/>
      <dgm:spPr/>
    </dgm:pt>
    <dgm:pt modelId="{B4CFCDF7-ED87-453E-81BE-D4CBA83DC707}" type="pres">
      <dgm:prSet presAssocID="{94A950AB-3518-4BA6-B0DF-F02989087600}" presName="parentLin" presStyleCnt="0"/>
      <dgm:spPr/>
    </dgm:pt>
    <dgm:pt modelId="{EC322841-82C5-4D1E-892C-A24BD50DDEBD}" type="pres">
      <dgm:prSet presAssocID="{94A950AB-3518-4BA6-B0DF-F02989087600}" presName="parentLeftMargin" presStyleLbl="node1" presStyleIdx="0" presStyleCnt="5"/>
      <dgm:spPr/>
    </dgm:pt>
    <dgm:pt modelId="{F5D9A4B8-B567-4DF3-86AE-6D01E900B629}" type="pres">
      <dgm:prSet presAssocID="{94A950AB-3518-4BA6-B0DF-F02989087600}" presName="parentText" presStyleLbl="node1" presStyleIdx="1" presStyleCnt="5" custScaleX="127965">
        <dgm:presLayoutVars>
          <dgm:chMax val="0"/>
          <dgm:bulletEnabled val="1"/>
        </dgm:presLayoutVars>
      </dgm:prSet>
      <dgm:spPr>
        <a:xfrm>
          <a:off x="361706" y="2273032"/>
          <a:ext cx="6480008" cy="708480"/>
        </a:xfrm>
        <a:prstGeom prst="roundRect">
          <a:avLst/>
        </a:prstGeom>
      </dgm:spPr>
    </dgm:pt>
    <dgm:pt modelId="{61E82CBA-D831-4794-B4F7-471B3D8FCFDB}" type="pres">
      <dgm:prSet presAssocID="{94A950AB-3518-4BA6-B0DF-F02989087600}" presName="negativeSpace" presStyleCnt="0"/>
      <dgm:spPr/>
    </dgm:pt>
    <dgm:pt modelId="{E665826A-0CBD-454C-8A57-36EF19D9A3AF}" type="pres">
      <dgm:prSet presAssocID="{94A950AB-3518-4BA6-B0DF-F02989087600}" presName="childText" presStyleLbl="conFgAcc1" presStyleIdx="1" presStyleCnt="5">
        <dgm:presLayoutVars>
          <dgm:bulletEnabled val="1"/>
        </dgm:presLayoutVars>
      </dgm:prSet>
      <dgm:spPr/>
    </dgm:pt>
    <dgm:pt modelId="{4078DA84-98AD-45F9-BC8D-EFF5D35DB64A}" type="pres">
      <dgm:prSet presAssocID="{FAECC185-8C3A-43A9-B827-15A993582BB5}" presName="spaceBetweenRectangles" presStyleCnt="0"/>
      <dgm:spPr/>
    </dgm:pt>
    <dgm:pt modelId="{F9DECCB2-ED4E-47C7-982B-7A69D07D1E3E}" type="pres">
      <dgm:prSet presAssocID="{59CC0A99-8510-4484-AAAC-4BDA17B4EBDA}" presName="parentLin" presStyleCnt="0"/>
      <dgm:spPr/>
    </dgm:pt>
    <dgm:pt modelId="{16E02B38-9E41-4C39-B695-329B77DE12F8}" type="pres">
      <dgm:prSet presAssocID="{59CC0A99-8510-4484-AAAC-4BDA17B4EBDA}" presName="parentLeftMargin" presStyleLbl="node1" presStyleIdx="1" presStyleCnt="5"/>
      <dgm:spPr/>
    </dgm:pt>
    <dgm:pt modelId="{54F8A3D8-F360-42F0-ADF3-DFBEBD176879}" type="pres">
      <dgm:prSet presAssocID="{59CC0A99-8510-4484-AAAC-4BDA17B4EBDA}" presName="parentText" presStyleLbl="node1" presStyleIdx="2" presStyleCnt="5" custScaleX="127965">
        <dgm:presLayoutVars>
          <dgm:chMax val="0"/>
          <dgm:bulletEnabled val="1"/>
        </dgm:presLayoutVars>
      </dgm:prSet>
      <dgm:spPr>
        <a:xfrm>
          <a:off x="361706" y="3361672"/>
          <a:ext cx="6480008" cy="708480"/>
        </a:xfrm>
        <a:prstGeom prst="roundRect">
          <a:avLst/>
        </a:prstGeom>
      </dgm:spPr>
    </dgm:pt>
    <dgm:pt modelId="{DCF3256A-59B1-41F6-95FC-126639D5102B}" type="pres">
      <dgm:prSet presAssocID="{59CC0A99-8510-4484-AAAC-4BDA17B4EBDA}" presName="negativeSpace" presStyleCnt="0"/>
      <dgm:spPr/>
    </dgm:pt>
    <dgm:pt modelId="{5FC77B46-1E5B-4DBC-8C0B-9CD3DD6F9695}" type="pres">
      <dgm:prSet presAssocID="{59CC0A99-8510-4484-AAAC-4BDA17B4EBDA}" presName="childText" presStyleLbl="conFgAcc1" presStyleIdx="2" presStyleCnt="5">
        <dgm:presLayoutVars>
          <dgm:bulletEnabled val="1"/>
        </dgm:presLayoutVars>
      </dgm:prSet>
      <dgm:spPr>
        <a:xfrm>
          <a:off x="0" y="2238527"/>
          <a:ext cx="6936432" cy="529200"/>
        </a:xfrm>
        <a:prstGeom prst="rect">
          <a:avLst/>
        </a:prstGeom>
      </dgm:spPr>
    </dgm:pt>
    <dgm:pt modelId="{5B22FCB9-254C-469D-BAB2-2771FFA72983}" type="pres">
      <dgm:prSet presAssocID="{2DE3D471-3B8A-42E2-A6A4-89E69711C2F2}" presName="spaceBetweenRectangles" presStyleCnt="0"/>
      <dgm:spPr/>
    </dgm:pt>
    <dgm:pt modelId="{91CE5F2F-B5DD-41EC-AEB5-4380E96EA4A8}" type="pres">
      <dgm:prSet presAssocID="{651D4345-81F6-439A-8D18-11BEAB6A0E1F}" presName="parentLin" presStyleCnt="0"/>
      <dgm:spPr/>
    </dgm:pt>
    <dgm:pt modelId="{94E54FD0-30E3-4209-A5FD-FA8047598CF5}" type="pres">
      <dgm:prSet presAssocID="{651D4345-81F6-439A-8D18-11BEAB6A0E1F}" presName="parentLeftMargin" presStyleLbl="node1" presStyleIdx="2" presStyleCnt="5"/>
      <dgm:spPr/>
    </dgm:pt>
    <dgm:pt modelId="{0056A92D-1C97-46D9-AFBD-1577197A3A19}" type="pres">
      <dgm:prSet presAssocID="{651D4345-81F6-439A-8D18-11BEAB6A0E1F}" presName="parentText" presStyleLbl="node1" presStyleIdx="3" presStyleCnt="5" custScaleX="127965">
        <dgm:presLayoutVars>
          <dgm:chMax val="0"/>
          <dgm:bulletEnabled val="1"/>
        </dgm:presLayoutVars>
      </dgm:prSet>
      <dgm:spPr>
        <a:xfrm>
          <a:off x="302342" y="3936288"/>
          <a:ext cx="4928419" cy="576001"/>
        </a:xfrm>
        <a:prstGeom prst="roundRect">
          <a:avLst/>
        </a:prstGeom>
      </dgm:spPr>
    </dgm:pt>
    <dgm:pt modelId="{296C0D21-BB1F-4D4C-8A16-8A92BBA0208F}" type="pres">
      <dgm:prSet presAssocID="{651D4345-81F6-439A-8D18-11BEAB6A0E1F}" presName="negativeSpace" presStyleCnt="0"/>
      <dgm:spPr/>
    </dgm:pt>
    <dgm:pt modelId="{7F7DA041-C4EA-4406-8328-3365590F53E0}" type="pres">
      <dgm:prSet presAssocID="{651D4345-81F6-439A-8D18-11BEAB6A0E1F}" presName="childText" presStyleLbl="conFgAcc1" presStyleIdx="3" presStyleCnt="5">
        <dgm:presLayoutVars>
          <dgm:bulletEnabled val="1"/>
        </dgm:presLayoutVars>
      </dgm:prSet>
      <dgm:spPr/>
    </dgm:pt>
    <dgm:pt modelId="{1B9575F1-26CB-4349-8E84-6A206734483C}" type="pres">
      <dgm:prSet presAssocID="{22DD6843-1B6B-42BB-BDB0-5A3D50978ED5}" presName="spaceBetweenRectangles" presStyleCnt="0"/>
      <dgm:spPr/>
    </dgm:pt>
    <dgm:pt modelId="{5A286382-CE09-49C7-8D9C-B43840E77627}" type="pres">
      <dgm:prSet presAssocID="{B5BBEF3A-C598-4266-B72B-0C072EF35519}" presName="parentLin" presStyleCnt="0"/>
      <dgm:spPr/>
    </dgm:pt>
    <dgm:pt modelId="{F212F993-D17D-4C22-B963-85B89F2071C7}" type="pres">
      <dgm:prSet presAssocID="{B5BBEF3A-C598-4266-B72B-0C072EF35519}" presName="parentLeftMargin" presStyleLbl="node1" presStyleIdx="3" presStyleCnt="5"/>
      <dgm:spPr/>
    </dgm:pt>
    <dgm:pt modelId="{10489A93-C9D2-4879-BEC3-A105CDFB2C34}" type="pres">
      <dgm:prSet presAssocID="{B5BBEF3A-C598-4266-B72B-0C072EF35519}" presName="parentText" presStyleLbl="node1" presStyleIdx="4" presStyleCnt="5" custScaleX="127965">
        <dgm:presLayoutVars>
          <dgm:chMax val="0"/>
          <dgm:bulletEnabled val="1"/>
        </dgm:presLayoutVars>
      </dgm:prSet>
      <dgm:spPr/>
    </dgm:pt>
    <dgm:pt modelId="{180AA742-E562-4F61-8A38-AB80CED0F864}" type="pres">
      <dgm:prSet presAssocID="{B5BBEF3A-C598-4266-B72B-0C072EF35519}" presName="negativeSpace" presStyleCnt="0"/>
      <dgm:spPr/>
    </dgm:pt>
    <dgm:pt modelId="{5BC28C96-FC2E-4139-9683-A7B0AF297066}" type="pres">
      <dgm:prSet presAssocID="{B5BBEF3A-C598-4266-B72B-0C072EF35519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0299F006-E3F2-4859-93DE-234168A50601}" type="presOf" srcId="{651D4345-81F6-439A-8D18-11BEAB6A0E1F}" destId="{94E54FD0-30E3-4209-A5FD-FA8047598CF5}" srcOrd="0" destOrd="0" presId="urn:microsoft.com/office/officeart/2005/8/layout/list1"/>
    <dgm:cxn modelId="{13DF5530-9B21-40C0-B0C1-E6DA0E35D519}" type="presOf" srcId="{94A950AB-3518-4BA6-B0DF-F02989087600}" destId="{F5D9A4B8-B567-4DF3-86AE-6D01E900B629}" srcOrd="1" destOrd="0" presId="urn:microsoft.com/office/officeart/2005/8/layout/list1"/>
    <dgm:cxn modelId="{4A377D3A-353C-4241-91C3-CB4D4BFEE94D}" type="presOf" srcId="{98F0C8CF-C842-4CCF-BD32-A001D7204F39}" destId="{1218F430-9873-44D1-9E6B-BD8E787730B5}" srcOrd="1" destOrd="0" presId="urn:microsoft.com/office/officeart/2005/8/layout/list1"/>
    <dgm:cxn modelId="{50B0B54D-4A7B-42A5-871D-FA20C9AE9AAD}" type="presOf" srcId="{94A950AB-3518-4BA6-B0DF-F02989087600}" destId="{EC322841-82C5-4D1E-892C-A24BD50DDEBD}" srcOrd="0" destOrd="0" presId="urn:microsoft.com/office/officeart/2005/8/layout/list1"/>
    <dgm:cxn modelId="{15E59D76-C762-4DE3-8B36-7C3B43CC8C49}" srcId="{725F5DF0-266F-462F-AA7E-77C96FC814B0}" destId="{651D4345-81F6-439A-8D18-11BEAB6A0E1F}" srcOrd="3" destOrd="0" parTransId="{700564BA-7AE4-4E9B-A236-95ED33679DB4}" sibTransId="{22DD6843-1B6B-42BB-BDB0-5A3D50978ED5}"/>
    <dgm:cxn modelId="{122CE456-91DA-4D91-BF46-82BB0C1A5DBA}" type="presOf" srcId="{B5BBEF3A-C598-4266-B72B-0C072EF35519}" destId="{10489A93-C9D2-4879-BEC3-A105CDFB2C34}" srcOrd="1" destOrd="0" presId="urn:microsoft.com/office/officeart/2005/8/layout/list1"/>
    <dgm:cxn modelId="{FA127D9F-4DD7-420B-8333-D327F75AFA36}" srcId="{725F5DF0-266F-462F-AA7E-77C96FC814B0}" destId="{98F0C8CF-C842-4CCF-BD32-A001D7204F39}" srcOrd="0" destOrd="0" parTransId="{A01ED346-9C94-425B-845C-6E0248272379}" sibTransId="{CBEBCD59-532F-4594-B6A2-274C5DCD838F}"/>
    <dgm:cxn modelId="{57E8F3A7-5776-4115-8C75-482F761A9257}" type="presOf" srcId="{59CC0A99-8510-4484-AAAC-4BDA17B4EBDA}" destId="{54F8A3D8-F360-42F0-ADF3-DFBEBD176879}" srcOrd="1" destOrd="0" presId="urn:microsoft.com/office/officeart/2005/8/layout/list1"/>
    <dgm:cxn modelId="{7C10A2AC-17FB-40FF-90D4-9C789BE96423}" type="presOf" srcId="{98F0C8CF-C842-4CCF-BD32-A001D7204F39}" destId="{01B770A3-F36F-4E62-8DF3-5B6DA1EB0B60}" srcOrd="0" destOrd="0" presId="urn:microsoft.com/office/officeart/2005/8/layout/list1"/>
    <dgm:cxn modelId="{4D1490D1-ED2B-4E5B-990F-EABA6FE966C8}" srcId="{725F5DF0-266F-462F-AA7E-77C96FC814B0}" destId="{94A950AB-3518-4BA6-B0DF-F02989087600}" srcOrd="1" destOrd="0" parTransId="{F9E2FEA7-CAC7-45C8-8E5B-E3A33B62A57C}" sibTransId="{FAECC185-8C3A-43A9-B827-15A993582BB5}"/>
    <dgm:cxn modelId="{2277E0D1-47DE-4C6F-A7BD-2EF9DEB4D78B}" type="presOf" srcId="{725F5DF0-266F-462F-AA7E-77C96FC814B0}" destId="{23A40960-721D-4260-8312-37AFA50EB7BA}" srcOrd="0" destOrd="0" presId="urn:microsoft.com/office/officeart/2005/8/layout/list1"/>
    <dgm:cxn modelId="{70E563D6-D3B7-40E5-B4FE-D3D8A6A0B70C}" type="presOf" srcId="{651D4345-81F6-439A-8D18-11BEAB6A0E1F}" destId="{0056A92D-1C97-46D9-AFBD-1577197A3A19}" srcOrd="1" destOrd="0" presId="urn:microsoft.com/office/officeart/2005/8/layout/list1"/>
    <dgm:cxn modelId="{B6B999E8-DB67-45B9-BB67-1E410075EFBA}" type="presOf" srcId="{B5BBEF3A-C598-4266-B72B-0C072EF35519}" destId="{F212F993-D17D-4C22-B963-85B89F2071C7}" srcOrd="0" destOrd="0" presId="urn:microsoft.com/office/officeart/2005/8/layout/list1"/>
    <dgm:cxn modelId="{FBB510EB-21F2-4CD1-94FE-747468ED91C3}" type="presOf" srcId="{59CC0A99-8510-4484-AAAC-4BDA17B4EBDA}" destId="{16E02B38-9E41-4C39-B695-329B77DE12F8}" srcOrd="0" destOrd="0" presId="urn:microsoft.com/office/officeart/2005/8/layout/list1"/>
    <dgm:cxn modelId="{6CCB77ED-9B18-42C6-BA1F-4BAB6E29D6B2}" srcId="{725F5DF0-266F-462F-AA7E-77C96FC814B0}" destId="{59CC0A99-8510-4484-AAAC-4BDA17B4EBDA}" srcOrd="2" destOrd="0" parTransId="{3727B7A2-DD14-48AB-BF47-C4BD0B4FB03C}" sibTransId="{2DE3D471-3B8A-42E2-A6A4-89E69711C2F2}"/>
    <dgm:cxn modelId="{18D036FB-0C42-4F38-8BFC-8A6CDDA3D5B4}" srcId="{725F5DF0-266F-462F-AA7E-77C96FC814B0}" destId="{B5BBEF3A-C598-4266-B72B-0C072EF35519}" srcOrd="4" destOrd="0" parTransId="{CFB22EFB-64C8-4F10-B20D-FDD4CE52192D}" sibTransId="{072F3FCF-FA4A-477E-8368-2109D558D11F}"/>
    <dgm:cxn modelId="{4E31BBFC-A5EA-40F9-9B35-325CAB6D25DC}" type="presParOf" srcId="{23A40960-721D-4260-8312-37AFA50EB7BA}" destId="{CFC536C0-6286-4EEC-9AAD-F5973085742D}" srcOrd="0" destOrd="0" presId="urn:microsoft.com/office/officeart/2005/8/layout/list1"/>
    <dgm:cxn modelId="{F1B55B3E-2FB4-42C3-87F6-7B946B1A50E7}" type="presParOf" srcId="{CFC536C0-6286-4EEC-9AAD-F5973085742D}" destId="{01B770A3-F36F-4E62-8DF3-5B6DA1EB0B60}" srcOrd="0" destOrd="0" presId="urn:microsoft.com/office/officeart/2005/8/layout/list1"/>
    <dgm:cxn modelId="{37E0A7E5-851D-471C-91E7-1396A3D15384}" type="presParOf" srcId="{CFC536C0-6286-4EEC-9AAD-F5973085742D}" destId="{1218F430-9873-44D1-9E6B-BD8E787730B5}" srcOrd="1" destOrd="0" presId="urn:microsoft.com/office/officeart/2005/8/layout/list1"/>
    <dgm:cxn modelId="{F33456C9-7A2E-4C65-B5CE-94676F9E009A}" type="presParOf" srcId="{23A40960-721D-4260-8312-37AFA50EB7BA}" destId="{B8D49738-19A8-4C94-B5FC-32B593A115F9}" srcOrd="1" destOrd="0" presId="urn:microsoft.com/office/officeart/2005/8/layout/list1"/>
    <dgm:cxn modelId="{E1CFC0FB-2298-47B9-B87E-EDB5F5342844}" type="presParOf" srcId="{23A40960-721D-4260-8312-37AFA50EB7BA}" destId="{9C6F85FC-5264-451E-8D58-5A8E00D0E61B}" srcOrd="2" destOrd="0" presId="urn:microsoft.com/office/officeart/2005/8/layout/list1"/>
    <dgm:cxn modelId="{11052DB0-A8CA-4CCD-B4FD-507A8E3E8C66}" type="presParOf" srcId="{23A40960-721D-4260-8312-37AFA50EB7BA}" destId="{F68E1DD6-7C0E-4C70-A1E6-2AAB8CFB6C94}" srcOrd="3" destOrd="0" presId="urn:microsoft.com/office/officeart/2005/8/layout/list1"/>
    <dgm:cxn modelId="{7BC3E7CE-6273-4019-9E8D-B18230859511}" type="presParOf" srcId="{23A40960-721D-4260-8312-37AFA50EB7BA}" destId="{B4CFCDF7-ED87-453E-81BE-D4CBA83DC707}" srcOrd="4" destOrd="0" presId="urn:microsoft.com/office/officeart/2005/8/layout/list1"/>
    <dgm:cxn modelId="{84DDE6DF-7141-42F5-8EA1-D2AB20FAB885}" type="presParOf" srcId="{B4CFCDF7-ED87-453E-81BE-D4CBA83DC707}" destId="{EC322841-82C5-4D1E-892C-A24BD50DDEBD}" srcOrd="0" destOrd="0" presId="urn:microsoft.com/office/officeart/2005/8/layout/list1"/>
    <dgm:cxn modelId="{26653C94-AC05-49F2-8FDC-84D2A81F7D15}" type="presParOf" srcId="{B4CFCDF7-ED87-453E-81BE-D4CBA83DC707}" destId="{F5D9A4B8-B567-4DF3-86AE-6D01E900B629}" srcOrd="1" destOrd="0" presId="urn:microsoft.com/office/officeart/2005/8/layout/list1"/>
    <dgm:cxn modelId="{F5D56A2E-6DA1-45BF-8E49-264E835EB277}" type="presParOf" srcId="{23A40960-721D-4260-8312-37AFA50EB7BA}" destId="{61E82CBA-D831-4794-B4F7-471B3D8FCFDB}" srcOrd="5" destOrd="0" presId="urn:microsoft.com/office/officeart/2005/8/layout/list1"/>
    <dgm:cxn modelId="{770B3B6E-3C46-45B4-A7A8-31EFFCB97D85}" type="presParOf" srcId="{23A40960-721D-4260-8312-37AFA50EB7BA}" destId="{E665826A-0CBD-454C-8A57-36EF19D9A3AF}" srcOrd="6" destOrd="0" presId="urn:microsoft.com/office/officeart/2005/8/layout/list1"/>
    <dgm:cxn modelId="{6B663DCD-F727-46E6-9D72-56D62DECA723}" type="presParOf" srcId="{23A40960-721D-4260-8312-37AFA50EB7BA}" destId="{4078DA84-98AD-45F9-BC8D-EFF5D35DB64A}" srcOrd="7" destOrd="0" presId="urn:microsoft.com/office/officeart/2005/8/layout/list1"/>
    <dgm:cxn modelId="{C82851D2-4769-467C-957E-BF6B16AA3C32}" type="presParOf" srcId="{23A40960-721D-4260-8312-37AFA50EB7BA}" destId="{F9DECCB2-ED4E-47C7-982B-7A69D07D1E3E}" srcOrd="8" destOrd="0" presId="urn:microsoft.com/office/officeart/2005/8/layout/list1"/>
    <dgm:cxn modelId="{1215FAEC-0EFE-42BD-9586-01AA02A847AA}" type="presParOf" srcId="{F9DECCB2-ED4E-47C7-982B-7A69D07D1E3E}" destId="{16E02B38-9E41-4C39-B695-329B77DE12F8}" srcOrd="0" destOrd="0" presId="urn:microsoft.com/office/officeart/2005/8/layout/list1"/>
    <dgm:cxn modelId="{07734D98-BCAF-4492-9526-3A590E21D826}" type="presParOf" srcId="{F9DECCB2-ED4E-47C7-982B-7A69D07D1E3E}" destId="{54F8A3D8-F360-42F0-ADF3-DFBEBD176879}" srcOrd="1" destOrd="0" presId="urn:microsoft.com/office/officeart/2005/8/layout/list1"/>
    <dgm:cxn modelId="{3C1F4B78-1867-4C09-9D9A-F52D38AD8031}" type="presParOf" srcId="{23A40960-721D-4260-8312-37AFA50EB7BA}" destId="{DCF3256A-59B1-41F6-95FC-126639D5102B}" srcOrd="9" destOrd="0" presId="urn:microsoft.com/office/officeart/2005/8/layout/list1"/>
    <dgm:cxn modelId="{63161FFE-70ED-4FD3-A4E6-62C88B200B7D}" type="presParOf" srcId="{23A40960-721D-4260-8312-37AFA50EB7BA}" destId="{5FC77B46-1E5B-4DBC-8C0B-9CD3DD6F9695}" srcOrd="10" destOrd="0" presId="urn:microsoft.com/office/officeart/2005/8/layout/list1"/>
    <dgm:cxn modelId="{29AC7A97-B653-4213-B536-956AF3B5A4DE}" type="presParOf" srcId="{23A40960-721D-4260-8312-37AFA50EB7BA}" destId="{5B22FCB9-254C-469D-BAB2-2771FFA72983}" srcOrd="11" destOrd="0" presId="urn:microsoft.com/office/officeart/2005/8/layout/list1"/>
    <dgm:cxn modelId="{8616F76C-5066-4570-A8DE-B3DE262C4882}" type="presParOf" srcId="{23A40960-721D-4260-8312-37AFA50EB7BA}" destId="{91CE5F2F-B5DD-41EC-AEB5-4380E96EA4A8}" srcOrd="12" destOrd="0" presId="urn:microsoft.com/office/officeart/2005/8/layout/list1"/>
    <dgm:cxn modelId="{08B05D16-8F03-4A01-A4D7-3828E0242719}" type="presParOf" srcId="{91CE5F2F-B5DD-41EC-AEB5-4380E96EA4A8}" destId="{94E54FD0-30E3-4209-A5FD-FA8047598CF5}" srcOrd="0" destOrd="0" presId="urn:microsoft.com/office/officeart/2005/8/layout/list1"/>
    <dgm:cxn modelId="{D0470862-CB8B-450F-B8FE-1183F0C40E18}" type="presParOf" srcId="{91CE5F2F-B5DD-41EC-AEB5-4380E96EA4A8}" destId="{0056A92D-1C97-46D9-AFBD-1577197A3A19}" srcOrd="1" destOrd="0" presId="urn:microsoft.com/office/officeart/2005/8/layout/list1"/>
    <dgm:cxn modelId="{8CA99C52-985B-490E-9B0A-B5E013453A10}" type="presParOf" srcId="{23A40960-721D-4260-8312-37AFA50EB7BA}" destId="{296C0D21-BB1F-4D4C-8A16-8A92BBA0208F}" srcOrd="13" destOrd="0" presId="urn:microsoft.com/office/officeart/2005/8/layout/list1"/>
    <dgm:cxn modelId="{E19F4557-80A3-4031-93DB-4BA57E55882D}" type="presParOf" srcId="{23A40960-721D-4260-8312-37AFA50EB7BA}" destId="{7F7DA041-C4EA-4406-8328-3365590F53E0}" srcOrd="14" destOrd="0" presId="urn:microsoft.com/office/officeart/2005/8/layout/list1"/>
    <dgm:cxn modelId="{A8F47A0D-B42A-4C5E-A000-F49275D5CA2F}" type="presParOf" srcId="{23A40960-721D-4260-8312-37AFA50EB7BA}" destId="{1B9575F1-26CB-4349-8E84-6A206734483C}" srcOrd="15" destOrd="0" presId="urn:microsoft.com/office/officeart/2005/8/layout/list1"/>
    <dgm:cxn modelId="{72502E19-AF4B-4BD5-A1BF-B27B596C0036}" type="presParOf" srcId="{23A40960-721D-4260-8312-37AFA50EB7BA}" destId="{5A286382-CE09-49C7-8D9C-B43840E77627}" srcOrd="16" destOrd="0" presId="urn:microsoft.com/office/officeart/2005/8/layout/list1"/>
    <dgm:cxn modelId="{31D8FFCE-891E-4F74-9A81-4D357D4356CE}" type="presParOf" srcId="{5A286382-CE09-49C7-8D9C-B43840E77627}" destId="{F212F993-D17D-4C22-B963-85B89F2071C7}" srcOrd="0" destOrd="0" presId="urn:microsoft.com/office/officeart/2005/8/layout/list1"/>
    <dgm:cxn modelId="{9BDC9468-2650-4D93-B5C8-B2D42AB85BF3}" type="presParOf" srcId="{5A286382-CE09-49C7-8D9C-B43840E77627}" destId="{10489A93-C9D2-4879-BEC3-A105CDFB2C34}" srcOrd="1" destOrd="0" presId="urn:microsoft.com/office/officeart/2005/8/layout/list1"/>
    <dgm:cxn modelId="{12602847-4025-493D-9FC7-79A6BF956EF0}" type="presParOf" srcId="{23A40960-721D-4260-8312-37AFA50EB7BA}" destId="{180AA742-E562-4F61-8A38-AB80CED0F864}" srcOrd="17" destOrd="0" presId="urn:microsoft.com/office/officeart/2005/8/layout/list1"/>
    <dgm:cxn modelId="{CF15605C-E989-4064-8833-70929E695F9A}" type="presParOf" srcId="{23A40960-721D-4260-8312-37AFA50EB7BA}" destId="{5BC28C96-FC2E-4139-9683-A7B0AF297066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9BF5283-D943-4129-99DD-F71F3FE4452F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DA3C809-9C6B-44EF-9D5C-466E592C80C1}">
      <dgm:prSet phldrT="[Text]" phldr="1"/>
      <dgm:spPr>
        <a:noFill/>
        <a:ln w="38100">
          <a:solidFill>
            <a:schemeClr val="accent1"/>
          </a:solidFill>
        </a:ln>
      </dgm:spPr>
      <dgm:t>
        <a:bodyPr/>
        <a:lstStyle/>
        <a:p>
          <a:endParaRPr lang="en-GB" dirty="0"/>
        </a:p>
      </dgm:t>
    </dgm:pt>
    <dgm:pt modelId="{CF89D58D-5D0E-4C02-9072-59E4F702D262}" type="parTrans" cxnId="{671A5BDB-54D5-4E80-9917-2865D4479F55}">
      <dgm:prSet/>
      <dgm:spPr/>
      <dgm:t>
        <a:bodyPr/>
        <a:lstStyle/>
        <a:p>
          <a:endParaRPr lang="en-GB"/>
        </a:p>
      </dgm:t>
    </dgm:pt>
    <dgm:pt modelId="{CE23690F-E4BC-4747-9B72-5446C3DF937D}" type="sibTrans" cxnId="{671A5BDB-54D5-4E80-9917-2865D4479F55}">
      <dgm:prSet/>
      <dgm:spPr/>
      <dgm:t>
        <a:bodyPr/>
        <a:lstStyle/>
        <a:p>
          <a:endParaRPr lang="en-GB"/>
        </a:p>
      </dgm:t>
    </dgm:pt>
    <dgm:pt modelId="{8EBFABB1-2B08-477C-B568-428D238E596F}">
      <dgm:prSet phldrT="[Text]" custT="1"/>
      <dgm:spPr>
        <a:solidFill>
          <a:schemeClr val="tx2">
            <a:lumMod val="10000"/>
            <a:lumOff val="90000"/>
            <a:alpha val="90000"/>
          </a:schemeClr>
        </a:solidFill>
      </dgm:spPr>
      <dgm:t>
        <a:bodyPr/>
        <a:lstStyle/>
        <a:p>
          <a:pPr marL="0" indent="0" algn="just">
            <a:buFont typeface="Arial" panose="020B0604020202020204" pitchFamily="34" charset="0"/>
            <a:buNone/>
          </a:pPr>
          <a:r>
            <a:rPr lang="hu-HU" sz="1800" dirty="0">
              <a:solidFill>
                <a:schemeClr val="tx2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A </a:t>
          </a:r>
          <a:r>
            <a:rPr lang="hu-HU" sz="1800" b="1" dirty="0">
              <a:solidFill>
                <a:schemeClr val="tx2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családtámogatások hatására jelentősen több</a:t>
          </a:r>
          <a:r>
            <a:rPr lang="hu-HU" sz="1800" dirty="0">
              <a:solidFill>
                <a:schemeClr val="tx2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, 2018-tól 2021-ig 240 Mrd forintnyi </a:t>
          </a:r>
          <a:r>
            <a:rPr lang="hu-HU" sz="1800" b="1" dirty="0">
              <a:solidFill>
                <a:schemeClr val="tx2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új hitelfolyósításra kerülhetett sor.</a:t>
          </a:r>
          <a:r>
            <a:rPr lang="hu-HU" sz="1800" dirty="0">
              <a:solidFill>
                <a:schemeClr val="tx2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 A többletvolumen mintegy 70 százaléka újlakásvásárlást finanszírozhatott.</a:t>
          </a:r>
          <a:endParaRPr lang="en-GB" sz="1800" dirty="0"/>
        </a:p>
      </dgm:t>
    </dgm:pt>
    <dgm:pt modelId="{2F648FFA-C5D7-407B-8EAF-6CB52CAA2089}" type="parTrans" cxnId="{AF70D656-46CD-411D-8EA7-555883BD8D9C}">
      <dgm:prSet/>
      <dgm:spPr/>
      <dgm:t>
        <a:bodyPr/>
        <a:lstStyle/>
        <a:p>
          <a:endParaRPr lang="en-GB"/>
        </a:p>
      </dgm:t>
    </dgm:pt>
    <dgm:pt modelId="{F95E4544-E0CE-431E-9A15-23D181F253C5}" type="sibTrans" cxnId="{AF70D656-46CD-411D-8EA7-555883BD8D9C}">
      <dgm:prSet/>
      <dgm:spPr/>
      <dgm:t>
        <a:bodyPr/>
        <a:lstStyle/>
        <a:p>
          <a:endParaRPr lang="en-GB"/>
        </a:p>
      </dgm:t>
    </dgm:pt>
    <dgm:pt modelId="{F1C64C0E-5C30-46A8-8F52-DCAB1158B8BF}">
      <dgm:prSet phldrT="[Text]" phldr="1"/>
      <dgm:spPr>
        <a:noFill/>
        <a:ln w="38100">
          <a:solidFill>
            <a:schemeClr val="accent1"/>
          </a:solidFill>
        </a:ln>
      </dgm:spPr>
      <dgm:t>
        <a:bodyPr/>
        <a:lstStyle/>
        <a:p>
          <a:endParaRPr lang="en-GB"/>
        </a:p>
      </dgm:t>
    </dgm:pt>
    <dgm:pt modelId="{37818124-E16D-4F44-BFA6-61A416C92C54}" type="parTrans" cxnId="{402DA30A-C133-4C67-A6CB-043F191ECB50}">
      <dgm:prSet/>
      <dgm:spPr/>
      <dgm:t>
        <a:bodyPr/>
        <a:lstStyle/>
        <a:p>
          <a:endParaRPr lang="en-GB"/>
        </a:p>
      </dgm:t>
    </dgm:pt>
    <dgm:pt modelId="{6E7BE878-DCFD-40FD-A187-F9106EC40D79}" type="sibTrans" cxnId="{402DA30A-C133-4C67-A6CB-043F191ECB50}">
      <dgm:prSet/>
      <dgm:spPr/>
      <dgm:t>
        <a:bodyPr/>
        <a:lstStyle/>
        <a:p>
          <a:endParaRPr lang="en-GB"/>
        </a:p>
      </dgm:t>
    </dgm:pt>
    <dgm:pt modelId="{218BD3AF-34BC-42F1-ADF9-E0F51F378DC2}">
      <dgm:prSet custT="1"/>
      <dgm:spPr>
        <a:solidFill>
          <a:schemeClr val="tx2">
            <a:lumMod val="10000"/>
            <a:lumOff val="90000"/>
            <a:alpha val="90000"/>
          </a:schemeClr>
        </a:solidFill>
      </dgm:spPr>
      <dgm:t>
        <a:bodyPr/>
        <a:lstStyle/>
        <a:p>
          <a:pPr marL="0" indent="0">
            <a:buNone/>
          </a:pPr>
          <a:r>
            <a:rPr lang="hu-HU" sz="1800" dirty="0">
              <a:solidFill>
                <a:schemeClr val="tx2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A családtámogatások melletti többlethitelezés egyik oka a </a:t>
          </a:r>
          <a:r>
            <a:rPr lang="hu-HU" sz="1800" b="1" dirty="0">
              <a:solidFill>
                <a:schemeClr val="tx2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lakásárak emelkedése </a:t>
          </a:r>
          <a:r>
            <a:rPr lang="hu-HU" sz="1800" b="0" dirty="0">
              <a:solidFill>
                <a:schemeClr val="tx2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lehetett</a:t>
          </a:r>
          <a:r>
            <a:rPr lang="hu-HU" sz="1800" dirty="0">
              <a:solidFill>
                <a:schemeClr val="tx2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. A szimuláció eredménye alapján a lakások 2018 és 2021 között </a:t>
          </a:r>
          <a:r>
            <a:rPr lang="hu-HU" sz="1800" b="1" dirty="0">
              <a:solidFill>
                <a:schemeClr val="tx2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átlagosan 9%-kal lehettek drágábbak a támogatások hatására</a:t>
          </a:r>
          <a:r>
            <a:rPr lang="hu-HU" sz="1800" dirty="0">
              <a:solidFill>
                <a:schemeClr val="tx2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. </a:t>
          </a:r>
          <a:endParaRPr lang="hu-HU" sz="1800" dirty="0">
            <a:solidFill>
              <a:schemeClr val="tx2"/>
            </a:solidFill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BCB46135-5C88-4607-B7E8-A34DE4D02D66}" type="parTrans" cxnId="{64D788A1-BCE1-40D2-BC91-1353B87D6FD3}">
      <dgm:prSet/>
      <dgm:spPr/>
      <dgm:t>
        <a:bodyPr/>
        <a:lstStyle/>
        <a:p>
          <a:endParaRPr lang="en-GB"/>
        </a:p>
      </dgm:t>
    </dgm:pt>
    <dgm:pt modelId="{2C6507E0-C7F4-4051-B4AC-4A4775058619}" type="sibTrans" cxnId="{64D788A1-BCE1-40D2-BC91-1353B87D6FD3}">
      <dgm:prSet/>
      <dgm:spPr/>
      <dgm:t>
        <a:bodyPr/>
        <a:lstStyle/>
        <a:p>
          <a:endParaRPr lang="en-GB"/>
        </a:p>
      </dgm:t>
    </dgm:pt>
    <dgm:pt modelId="{24C28C22-D3FC-4602-99B4-13DEE307BF03}">
      <dgm:prSet phldrT="[Text]" custT="1"/>
      <dgm:spPr>
        <a:solidFill>
          <a:schemeClr val="tx2">
            <a:lumMod val="10000"/>
            <a:lumOff val="90000"/>
            <a:alpha val="90000"/>
          </a:schemeClr>
        </a:solidFill>
      </dgm:spPr>
      <dgm:t>
        <a:bodyPr/>
        <a:lstStyle/>
        <a:p>
          <a:pPr marL="0" indent="0" algn="just">
            <a:buNone/>
          </a:pPr>
          <a:r>
            <a:rPr lang="hu-HU" sz="1800" dirty="0">
              <a:solidFill>
                <a:schemeClr val="tx2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A </a:t>
          </a:r>
          <a:r>
            <a:rPr lang="hu-HU" sz="1800" b="1" dirty="0">
              <a:solidFill>
                <a:schemeClr val="tx2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tranzakciókon belül nagyobb aránya lett az újlakásvásárlásoknak</a:t>
          </a:r>
          <a:r>
            <a:rPr lang="hu-HU" sz="1800" dirty="0">
              <a:solidFill>
                <a:schemeClr val="tx2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, 2021 végéig Budapesten 32%-kal, vidéken 17%-kal.</a:t>
          </a:r>
          <a:endParaRPr lang="en-GB" sz="1800" dirty="0"/>
        </a:p>
      </dgm:t>
    </dgm:pt>
    <dgm:pt modelId="{81DBF32B-8594-472C-8CEC-F18758C380AA}" type="parTrans" cxnId="{71D8C042-6388-425C-A199-FE781CB70B47}">
      <dgm:prSet/>
      <dgm:spPr/>
      <dgm:t>
        <a:bodyPr/>
        <a:lstStyle/>
        <a:p>
          <a:endParaRPr lang="hu-HU"/>
        </a:p>
      </dgm:t>
    </dgm:pt>
    <dgm:pt modelId="{E05440B2-8771-40C9-BDE3-E618F3943D3E}" type="sibTrans" cxnId="{71D8C042-6388-425C-A199-FE781CB70B47}">
      <dgm:prSet/>
      <dgm:spPr/>
      <dgm:t>
        <a:bodyPr/>
        <a:lstStyle/>
        <a:p>
          <a:endParaRPr lang="hu-HU"/>
        </a:p>
      </dgm:t>
    </dgm:pt>
    <dgm:pt modelId="{7F03B8D0-6E42-422A-ACDD-03C5324FBBBD}" type="pres">
      <dgm:prSet presAssocID="{B9BF5283-D943-4129-99DD-F71F3FE4452F}" presName="Name0" presStyleCnt="0">
        <dgm:presLayoutVars>
          <dgm:dir/>
          <dgm:animLvl val="lvl"/>
          <dgm:resizeHandles val="exact"/>
        </dgm:presLayoutVars>
      </dgm:prSet>
      <dgm:spPr/>
    </dgm:pt>
    <dgm:pt modelId="{D04FCCD4-4847-441E-8D52-802B4894E2D1}" type="pres">
      <dgm:prSet presAssocID="{ADA3C809-9C6B-44EF-9D5C-466E592C80C1}" presName="linNode" presStyleCnt="0"/>
      <dgm:spPr/>
    </dgm:pt>
    <dgm:pt modelId="{F30F3148-13FB-4BF9-AA3B-D389FB12BBD8}" type="pres">
      <dgm:prSet presAssocID="{ADA3C809-9C6B-44EF-9D5C-466E592C80C1}" presName="parentText" presStyleLbl="node1" presStyleIdx="0" presStyleCnt="2" custScaleX="39362" custScaleY="60183" custLinFactNeighborX="61" custLinFactNeighborY="1428">
        <dgm:presLayoutVars>
          <dgm:chMax val="1"/>
          <dgm:bulletEnabled val="1"/>
        </dgm:presLayoutVars>
      </dgm:prSet>
      <dgm:spPr/>
    </dgm:pt>
    <dgm:pt modelId="{B7A33A55-B33C-4FF5-A0D3-D809C9884262}" type="pres">
      <dgm:prSet presAssocID="{ADA3C809-9C6B-44EF-9D5C-466E592C80C1}" presName="descendantText" presStyleLbl="alignAccFollowNode1" presStyleIdx="0" presStyleCnt="2" custScaleX="157970" custScaleY="79401" custLinFactNeighborX="-590" custLinFactNeighborY="3120">
        <dgm:presLayoutVars>
          <dgm:bulletEnabled val="1"/>
        </dgm:presLayoutVars>
      </dgm:prSet>
      <dgm:spPr/>
    </dgm:pt>
    <dgm:pt modelId="{218BE420-4ACC-49E1-BF7A-DFDC22630856}" type="pres">
      <dgm:prSet presAssocID="{CE23690F-E4BC-4747-9B72-5446C3DF937D}" presName="sp" presStyleCnt="0"/>
      <dgm:spPr/>
    </dgm:pt>
    <dgm:pt modelId="{A521090F-46DA-4784-897F-CD59C4ED295E}" type="pres">
      <dgm:prSet presAssocID="{F1C64C0E-5C30-46A8-8F52-DCAB1158B8BF}" presName="linNode" presStyleCnt="0"/>
      <dgm:spPr/>
    </dgm:pt>
    <dgm:pt modelId="{1F223913-98E9-4747-9999-3EA3A3FF781D}" type="pres">
      <dgm:prSet presAssocID="{F1C64C0E-5C30-46A8-8F52-DCAB1158B8BF}" presName="parentText" presStyleLbl="node1" presStyleIdx="1" presStyleCnt="2" custScaleX="39786" custScaleY="31184" custLinFactNeighborX="103" custLinFactNeighborY="-1993">
        <dgm:presLayoutVars>
          <dgm:chMax val="1"/>
          <dgm:bulletEnabled val="1"/>
        </dgm:presLayoutVars>
      </dgm:prSet>
      <dgm:spPr/>
    </dgm:pt>
    <dgm:pt modelId="{94FA7937-B9D8-4728-9C10-8957FA905092}" type="pres">
      <dgm:prSet presAssocID="{F1C64C0E-5C30-46A8-8F52-DCAB1158B8BF}" presName="descendantText" presStyleLbl="alignAccFollowNode1" presStyleIdx="1" presStyleCnt="2" custScaleX="159715" custScaleY="42196" custLinFactNeighborX="-217" custLinFactNeighborY="-1747">
        <dgm:presLayoutVars>
          <dgm:bulletEnabled val="1"/>
        </dgm:presLayoutVars>
      </dgm:prSet>
      <dgm:spPr/>
    </dgm:pt>
  </dgm:ptLst>
  <dgm:cxnLst>
    <dgm:cxn modelId="{402DA30A-C133-4C67-A6CB-043F191ECB50}" srcId="{B9BF5283-D943-4129-99DD-F71F3FE4452F}" destId="{F1C64C0E-5C30-46A8-8F52-DCAB1158B8BF}" srcOrd="1" destOrd="0" parTransId="{37818124-E16D-4F44-BFA6-61A416C92C54}" sibTransId="{6E7BE878-DCFD-40FD-A187-F9106EC40D79}"/>
    <dgm:cxn modelId="{2130BE2C-18B4-4252-AA5A-FE6930CB22BF}" type="presOf" srcId="{218BD3AF-34BC-42F1-ADF9-E0F51F378DC2}" destId="{94FA7937-B9D8-4728-9C10-8957FA905092}" srcOrd="0" destOrd="0" presId="urn:microsoft.com/office/officeart/2005/8/layout/vList5"/>
    <dgm:cxn modelId="{71D8C042-6388-425C-A199-FE781CB70B47}" srcId="{ADA3C809-9C6B-44EF-9D5C-466E592C80C1}" destId="{24C28C22-D3FC-4602-99B4-13DEE307BF03}" srcOrd="1" destOrd="0" parTransId="{81DBF32B-8594-472C-8CEC-F18758C380AA}" sibTransId="{E05440B2-8771-40C9-BDE3-E618F3943D3E}"/>
    <dgm:cxn modelId="{5A5EE34D-5E86-4379-A553-0994E34DCD3E}" type="presOf" srcId="{B9BF5283-D943-4129-99DD-F71F3FE4452F}" destId="{7F03B8D0-6E42-422A-ACDD-03C5324FBBBD}" srcOrd="0" destOrd="0" presId="urn:microsoft.com/office/officeart/2005/8/layout/vList5"/>
    <dgm:cxn modelId="{8D3F2676-9FC5-4226-B08B-43CF401003CB}" type="presOf" srcId="{8EBFABB1-2B08-477C-B568-428D238E596F}" destId="{B7A33A55-B33C-4FF5-A0D3-D809C9884262}" srcOrd="0" destOrd="0" presId="urn:microsoft.com/office/officeart/2005/8/layout/vList5"/>
    <dgm:cxn modelId="{AF70D656-46CD-411D-8EA7-555883BD8D9C}" srcId="{ADA3C809-9C6B-44EF-9D5C-466E592C80C1}" destId="{8EBFABB1-2B08-477C-B568-428D238E596F}" srcOrd="0" destOrd="0" parTransId="{2F648FFA-C5D7-407B-8EAF-6CB52CAA2089}" sibTransId="{F95E4544-E0CE-431E-9A15-23D181F253C5}"/>
    <dgm:cxn modelId="{85E8959C-9AF7-4947-9968-5026F576F197}" type="presOf" srcId="{24C28C22-D3FC-4602-99B4-13DEE307BF03}" destId="{B7A33A55-B33C-4FF5-A0D3-D809C9884262}" srcOrd="0" destOrd="1" presId="urn:microsoft.com/office/officeart/2005/8/layout/vList5"/>
    <dgm:cxn modelId="{2AC41E9D-0C37-424F-8241-49A316422B85}" type="presOf" srcId="{F1C64C0E-5C30-46A8-8F52-DCAB1158B8BF}" destId="{1F223913-98E9-4747-9999-3EA3A3FF781D}" srcOrd="0" destOrd="0" presId="urn:microsoft.com/office/officeart/2005/8/layout/vList5"/>
    <dgm:cxn modelId="{64D788A1-BCE1-40D2-BC91-1353B87D6FD3}" srcId="{F1C64C0E-5C30-46A8-8F52-DCAB1158B8BF}" destId="{218BD3AF-34BC-42F1-ADF9-E0F51F378DC2}" srcOrd="0" destOrd="0" parTransId="{BCB46135-5C88-4607-B7E8-A34DE4D02D66}" sibTransId="{2C6507E0-C7F4-4051-B4AC-4A4775058619}"/>
    <dgm:cxn modelId="{671A5BDB-54D5-4E80-9917-2865D4479F55}" srcId="{B9BF5283-D943-4129-99DD-F71F3FE4452F}" destId="{ADA3C809-9C6B-44EF-9D5C-466E592C80C1}" srcOrd="0" destOrd="0" parTransId="{CF89D58D-5D0E-4C02-9072-59E4F702D262}" sibTransId="{CE23690F-E4BC-4747-9B72-5446C3DF937D}"/>
    <dgm:cxn modelId="{08E332E2-A6CF-4793-8DBD-5762F5195889}" type="presOf" srcId="{ADA3C809-9C6B-44EF-9D5C-466E592C80C1}" destId="{F30F3148-13FB-4BF9-AA3B-D389FB12BBD8}" srcOrd="0" destOrd="0" presId="urn:microsoft.com/office/officeart/2005/8/layout/vList5"/>
    <dgm:cxn modelId="{6757CBEE-DEF0-4847-8209-7EC6BF9D8868}" type="presParOf" srcId="{7F03B8D0-6E42-422A-ACDD-03C5324FBBBD}" destId="{D04FCCD4-4847-441E-8D52-802B4894E2D1}" srcOrd="0" destOrd="0" presId="urn:microsoft.com/office/officeart/2005/8/layout/vList5"/>
    <dgm:cxn modelId="{8B136FD1-CF13-4B47-ACD2-FB9E9A39D9F5}" type="presParOf" srcId="{D04FCCD4-4847-441E-8D52-802B4894E2D1}" destId="{F30F3148-13FB-4BF9-AA3B-D389FB12BBD8}" srcOrd="0" destOrd="0" presId="urn:microsoft.com/office/officeart/2005/8/layout/vList5"/>
    <dgm:cxn modelId="{CCB84B54-AD53-40BE-8B64-914B935BB88E}" type="presParOf" srcId="{D04FCCD4-4847-441E-8D52-802B4894E2D1}" destId="{B7A33A55-B33C-4FF5-A0D3-D809C9884262}" srcOrd="1" destOrd="0" presId="urn:microsoft.com/office/officeart/2005/8/layout/vList5"/>
    <dgm:cxn modelId="{4A1499B3-7BFF-4ECA-A642-4A52CA2DA441}" type="presParOf" srcId="{7F03B8D0-6E42-422A-ACDD-03C5324FBBBD}" destId="{218BE420-4ACC-49E1-BF7A-DFDC22630856}" srcOrd="1" destOrd="0" presId="urn:microsoft.com/office/officeart/2005/8/layout/vList5"/>
    <dgm:cxn modelId="{D70BE035-60BA-42E1-865E-C41713CAE592}" type="presParOf" srcId="{7F03B8D0-6E42-422A-ACDD-03C5324FBBBD}" destId="{A521090F-46DA-4784-897F-CD59C4ED295E}" srcOrd="2" destOrd="0" presId="urn:microsoft.com/office/officeart/2005/8/layout/vList5"/>
    <dgm:cxn modelId="{3FEE5D7A-5BCD-4B49-99C0-A6519A898857}" type="presParOf" srcId="{A521090F-46DA-4784-897F-CD59C4ED295E}" destId="{1F223913-98E9-4747-9999-3EA3A3FF781D}" srcOrd="0" destOrd="0" presId="urn:microsoft.com/office/officeart/2005/8/layout/vList5"/>
    <dgm:cxn modelId="{54300661-840C-4C9E-9801-4D338C22F682}" type="presParOf" srcId="{A521090F-46DA-4784-897F-CD59C4ED295E}" destId="{94FA7937-B9D8-4728-9C10-8957FA90509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9BF5283-D943-4129-99DD-F71F3FE4452F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DA3C809-9C6B-44EF-9D5C-466E592C80C1}">
      <dgm:prSet phldrT="[Text]" phldr="1"/>
      <dgm:spPr>
        <a:noFill/>
        <a:ln w="38100">
          <a:solidFill>
            <a:schemeClr val="accent1"/>
          </a:solidFill>
        </a:ln>
      </dgm:spPr>
      <dgm:t>
        <a:bodyPr/>
        <a:lstStyle/>
        <a:p>
          <a:endParaRPr lang="en-GB" dirty="0"/>
        </a:p>
      </dgm:t>
    </dgm:pt>
    <dgm:pt modelId="{CF89D58D-5D0E-4C02-9072-59E4F702D262}" type="parTrans" cxnId="{671A5BDB-54D5-4E80-9917-2865D4479F55}">
      <dgm:prSet/>
      <dgm:spPr/>
      <dgm:t>
        <a:bodyPr/>
        <a:lstStyle/>
        <a:p>
          <a:endParaRPr lang="en-GB"/>
        </a:p>
      </dgm:t>
    </dgm:pt>
    <dgm:pt modelId="{CE23690F-E4BC-4747-9B72-5446C3DF937D}" type="sibTrans" cxnId="{671A5BDB-54D5-4E80-9917-2865D4479F55}">
      <dgm:prSet/>
      <dgm:spPr/>
      <dgm:t>
        <a:bodyPr/>
        <a:lstStyle/>
        <a:p>
          <a:endParaRPr lang="en-GB"/>
        </a:p>
      </dgm:t>
    </dgm:pt>
    <dgm:pt modelId="{8EBFABB1-2B08-477C-B568-428D238E596F}">
      <dgm:prSet phldrT="[Text]" custT="1"/>
      <dgm:spPr>
        <a:solidFill>
          <a:schemeClr val="tx2">
            <a:lumMod val="10000"/>
            <a:lumOff val="90000"/>
            <a:alpha val="90000"/>
          </a:schemeClr>
        </a:solidFill>
      </dgm:spPr>
      <dgm:t>
        <a:bodyPr/>
        <a:lstStyle/>
        <a:p>
          <a:pPr>
            <a:buFont typeface="Arial" panose="020B0604020202020204" pitchFamily="34" charset="0"/>
            <a:buNone/>
          </a:pPr>
          <a:r>
            <a:rPr lang="hu-HU" sz="1800" dirty="0">
              <a:solidFill>
                <a:schemeClr val="tx2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A családtámogatások az </a:t>
          </a:r>
          <a:r>
            <a:rPr lang="hu-HU" sz="1800" b="1" dirty="0">
              <a:solidFill>
                <a:schemeClr val="tx2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„önerőképzésen” </a:t>
          </a:r>
          <a:r>
            <a:rPr lang="hu-HU" sz="1800" dirty="0">
              <a:solidFill>
                <a:schemeClr val="tx2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keresztül:</a:t>
          </a:r>
          <a:endParaRPr lang="en-GB" sz="1800" dirty="0"/>
        </a:p>
      </dgm:t>
    </dgm:pt>
    <dgm:pt modelId="{2F648FFA-C5D7-407B-8EAF-6CB52CAA2089}" type="parTrans" cxnId="{AF70D656-46CD-411D-8EA7-555883BD8D9C}">
      <dgm:prSet/>
      <dgm:spPr/>
      <dgm:t>
        <a:bodyPr/>
        <a:lstStyle/>
        <a:p>
          <a:endParaRPr lang="en-GB"/>
        </a:p>
      </dgm:t>
    </dgm:pt>
    <dgm:pt modelId="{F95E4544-E0CE-431E-9A15-23D181F253C5}" type="sibTrans" cxnId="{AF70D656-46CD-411D-8EA7-555883BD8D9C}">
      <dgm:prSet/>
      <dgm:spPr/>
      <dgm:t>
        <a:bodyPr/>
        <a:lstStyle/>
        <a:p>
          <a:endParaRPr lang="en-GB"/>
        </a:p>
      </dgm:t>
    </dgm:pt>
    <dgm:pt modelId="{B6DD00CE-5AB4-41C5-9CA4-05D91D699415}">
      <dgm:prSet phldrT="[Text]" phldr="1"/>
      <dgm:spPr>
        <a:noFill/>
        <a:ln w="38100">
          <a:solidFill>
            <a:schemeClr val="accent1"/>
          </a:solidFill>
        </a:ln>
      </dgm:spPr>
      <dgm:t>
        <a:bodyPr/>
        <a:lstStyle/>
        <a:p>
          <a:endParaRPr lang="en-GB" dirty="0"/>
        </a:p>
      </dgm:t>
    </dgm:pt>
    <dgm:pt modelId="{84FC44BF-F04A-4F12-B1D7-DAF6CABC5D8E}" type="parTrans" cxnId="{E23D58E3-4C22-4B31-839A-0FB4E8DBF399}">
      <dgm:prSet/>
      <dgm:spPr/>
      <dgm:t>
        <a:bodyPr/>
        <a:lstStyle/>
        <a:p>
          <a:endParaRPr lang="en-GB"/>
        </a:p>
      </dgm:t>
    </dgm:pt>
    <dgm:pt modelId="{8AF93A86-C39F-4D4B-9AC7-D89A102ED6E7}" type="sibTrans" cxnId="{E23D58E3-4C22-4B31-839A-0FB4E8DBF399}">
      <dgm:prSet/>
      <dgm:spPr/>
      <dgm:t>
        <a:bodyPr/>
        <a:lstStyle/>
        <a:p>
          <a:endParaRPr lang="en-GB"/>
        </a:p>
      </dgm:t>
    </dgm:pt>
    <dgm:pt modelId="{FD048BD0-633B-43A3-8321-A459300311B4}">
      <dgm:prSet phldrT="[Text]" custT="1"/>
      <dgm:spPr>
        <a:solidFill>
          <a:schemeClr val="tx2">
            <a:lumMod val="10000"/>
            <a:lumOff val="90000"/>
            <a:alpha val="90000"/>
          </a:schemeClr>
        </a:solidFill>
      </dgm:spPr>
      <dgm:t>
        <a:bodyPr/>
        <a:lstStyle/>
        <a:p>
          <a:pPr marL="0" indent="0">
            <a:buFont typeface="Arial" panose="020B0604020202020204" pitchFamily="34" charset="0"/>
            <a:buNone/>
          </a:pPr>
          <a:r>
            <a:rPr lang="hu-HU" sz="1800" kern="1200" dirty="0">
              <a:solidFill>
                <a:srgbClr val="0C2148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A </a:t>
          </a:r>
          <a:r>
            <a:rPr lang="hu-HU" sz="1800" b="1" kern="1200" dirty="0">
              <a:solidFill>
                <a:srgbClr val="0C2148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babaváró hitel </a:t>
          </a:r>
          <a:r>
            <a:rPr lang="hu-HU" sz="1800" kern="1200" dirty="0">
              <a:solidFill>
                <a:srgbClr val="0C2148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2022-es </a:t>
          </a:r>
          <a:r>
            <a:rPr lang="hu-HU" sz="1800" b="1" kern="1200" dirty="0">
              <a:solidFill>
                <a:srgbClr val="0C2148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kivezetése esetén </a:t>
          </a:r>
          <a:r>
            <a:rPr lang="hu-HU" sz="1800" kern="1200" dirty="0">
              <a:solidFill>
                <a:srgbClr val="0C2148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nehezebbé válhat a szükséges önerő előteremtése, emiatt </a:t>
          </a:r>
          <a:r>
            <a:rPr lang="hu-HU" sz="1800" b="1" kern="1200" dirty="0">
              <a:solidFill>
                <a:srgbClr val="0C2148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kevesebb</a:t>
          </a:r>
          <a:r>
            <a:rPr lang="hu-HU" sz="1800" kern="1200" dirty="0">
              <a:solidFill>
                <a:srgbClr val="0C2148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hu-HU" sz="1800" b="1" kern="1200" dirty="0">
              <a:solidFill>
                <a:srgbClr val="0C2148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újlakástranzakció </a:t>
          </a:r>
          <a:r>
            <a:rPr lang="hu-HU" sz="1800" b="0" kern="1200" dirty="0">
              <a:solidFill>
                <a:srgbClr val="0C2148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valósulhat meg és az </a:t>
          </a:r>
          <a:r>
            <a:rPr lang="hu-HU" sz="1800" b="1" kern="1200" dirty="0">
              <a:solidFill>
                <a:srgbClr val="0C2148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első lakásvásárlók egy része kiszorulhat a hitelpiacról</a:t>
          </a:r>
          <a:r>
            <a:rPr lang="hu-HU" sz="1800" b="0" kern="1200" dirty="0">
              <a:solidFill>
                <a:srgbClr val="0C2148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GB" sz="1800" kern="1200" dirty="0">
            <a:solidFill>
              <a:srgbClr val="0C2148"/>
            </a:solidFill>
            <a:effectLst/>
            <a:latin typeface="Calibri" panose="020F0502020204030204" pitchFamily="34" charset="0"/>
            <a:ea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5B02344-A539-4D98-B27F-9D67660BFA47}" type="parTrans" cxnId="{72D18096-D91E-49EC-80D5-9876C10020EA}">
      <dgm:prSet/>
      <dgm:spPr/>
      <dgm:t>
        <a:bodyPr/>
        <a:lstStyle/>
        <a:p>
          <a:endParaRPr lang="en-GB"/>
        </a:p>
      </dgm:t>
    </dgm:pt>
    <dgm:pt modelId="{02BB7099-9CE2-4903-9D0C-D1C10249C49D}" type="sibTrans" cxnId="{72D18096-D91E-49EC-80D5-9876C10020EA}">
      <dgm:prSet/>
      <dgm:spPr/>
      <dgm:t>
        <a:bodyPr/>
        <a:lstStyle/>
        <a:p>
          <a:endParaRPr lang="en-GB"/>
        </a:p>
      </dgm:t>
    </dgm:pt>
    <dgm:pt modelId="{B4CF174D-5973-44F4-A8F7-BBC2A27B4FCE}">
      <dgm:prSet phldrT="[Text]" custT="1"/>
      <dgm:spPr>
        <a:solidFill>
          <a:schemeClr val="tx2">
            <a:lumMod val="10000"/>
            <a:lumOff val="90000"/>
            <a:alpha val="90000"/>
          </a:schemeClr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hu-HU" sz="1800" b="1" dirty="0">
              <a:solidFill>
                <a:schemeClr val="tx2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Érdemben növelhették az első saját tulajdonú lakáshoz jutók arányát</a:t>
          </a:r>
          <a:r>
            <a:rPr lang="hu-HU" sz="1800" dirty="0">
              <a:solidFill>
                <a:schemeClr val="tx2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, 2018 és 2021 között mintegy 28%-kal. </a:t>
          </a:r>
          <a:endParaRPr lang="en-GB" sz="1800" dirty="0"/>
        </a:p>
      </dgm:t>
    </dgm:pt>
    <dgm:pt modelId="{6FF88544-F85D-4F0E-8FCF-B37DC9B7C902}" type="parTrans" cxnId="{BE9608D1-9453-40D7-84E7-6013E73CC268}">
      <dgm:prSet/>
      <dgm:spPr/>
      <dgm:t>
        <a:bodyPr/>
        <a:lstStyle/>
        <a:p>
          <a:endParaRPr lang="hu-HU"/>
        </a:p>
      </dgm:t>
    </dgm:pt>
    <dgm:pt modelId="{A5A071C3-C4CB-46E6-96A3-D2B33A446178}" type="sibTrans" cxnId="{BE9608D1-9453-40D7-84E7-6013E73CC268}">
      <dgm:prSet/>
      <dgm:spPr/>
      <dgm:t>
        <a:bodyPr/>
        <a:lstStyle/>
        <a:p>
          <a:endParaRPr lang="hu-HU"/>
        </a:p>
      </dgm:t>
    </dgm:pt>
    <dgm:pt modelId="{5625325F-E636-4C48-B31B-E903564B3119}">
      <dgm:prSet phldrT="[Text]" custT="1"/>
      <dgm:spPr>
        <a:solidFill>
          <a:schemeClr val="tx2">
            <a:lumMod val="10000"/>
            <a:lumOff val="90000"/>
            <a:alpha val="90000"/>
          </a:schemeClr>
        </a:solidFill>
      </dgm:spPr>
      <dgm:t>
        <a:bodyPr/>
        <a:lstStyle/>
        <a:p>
          <a:r>
            <a:rPr lang="hu-HU" sz="1800" dirty="0">
              <a:solidFill>
                <a:schemeClr val="tx2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Jelentősen hozzájárulhattak ahhoz, hogy </a:t>
          </a:r>
          <a:r>
            <a:rPr lang="hu-HU" sz="1800" b="1" dirty="0">
              <a:solidFill>
                <a:schemeClr val="tx2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jóval kevesebben adósodjanak el a </a:t>
          </a:r>
          <a:r>
            <a:rPr lang="hu-HU" sz="1800" b="1" dirty="0" err="1">
              <a:solidFill>
                <a:schemeClr val="tx2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HFM</a:t>
          </a:r>
          <a:r>
            <a:rPr lang="hu-HU" sz="1800" b="1" dirty="0">
              <a:solidFill>
                <a:schemeClr val="tx2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-korlát közelében</a:t>
          </a:r>
          <a:r>
            <a:rPr lang="hu-HU" sz="1800" dirty="0">
              <a:solidFill>
                <a:schemeClr val="tx2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GB" sz="1800" dirty="0"/>
        </a:p>
      </dgm:t>
    </dgm:pt>
    <dgm:pt modelId="{04871058-FA27-40A8-9932-A69789875150}" type="parTrans" cxnId="{644FC95E-B586-423D-9CFF-7CEAB5FA90F4}">
      <dgm:prSet/>
      <dgm:spPr/>
      <dgm:t>
        <a:bodyPr/>
        <a:lstStyle/>
        <a:p>
          <a:endParaRPr lang="hu-HU"/>
        </a:p>
      </dgm:t>
    </dgm:pt>
    <dgm:pt modelId="{B705E7A4-284B-4892-BFEF-BA459EFF0F04}" type="sibTrans" cxnId="{644FC95E-B586-423D-9CFF-7CEAB5FA90F4}">
      <dgm:prSet/>
      <dgm:spPr/>
      <dgm:t>
        <a:bodyPr/>
        <a:lstStyle/>
        <a:p>
          <a:endParaRPr lang="hu-HU"/>
        </a:p>
      </dgm:t>
    </dgm:pt>
    <dgm:pt modelId="{7F03B8D0-6E42-422A-ACDD-03C5324FBBBD}" type="pres">
      <dgm:prSet presAssocID="{B9BF5283-D943-4129-99DD-F71F3FE4452F}" presName="Name0" presStyleCnt="0">
        <dgm:presLayoutVars>
          <dgm:dir/>
          <dgm:animLvl val="lvl"/>
          <dgm:resizeHandles val="exact"/>
        </dgm:presLayoutVars>
      </dgm:prSet>
      <dgm:spPr/>
    </dgm:pt>
    <dgm:pt modelId="{D04FCCD4-4847-441E-8D52-802B4894E2D1}" type="pres">
      <dgm:prSet presAssocID="{ADA3C809-9C6B-44EF-9D5C-466E592C80C1}" presName="linNode" presStyleCnt="0"/>
      <dgm:spPr/>
    </dgm:pt>
    <dgm:pt modelId="{F30F3148-13FB-4BF9-AA3B-D389FB12BBD8}" type="pres">
      <dgm:prSet presAssocID="{ADA3C809-9C6B-44EF-9D5C-466E592C80C1}" presName="parentText" presStyleLbl="node1" presStyleIdx="0" presStyleCnt="2" custScaleX="39070" custScaleY="144180" custLinFactNeighborX="176" custLinFactNeighborY="435">
        <dgm:presLayoutVars>
          <dgm:chMax val="1"/>
          <dgm:bulletEnabled val="1"/>
        </dgm:presLayoutVars>
      </dgm:prSet>
      <dgm:spPr/>
    </dgm:pt>
    <dgm:pt modelId="{B7A33A55-B33C-4FF5-A0D3-D809C9884262}" type="pres">
      <dgm:prSet presAssocID="{ADA3C809-9C6B-44EF-9D5C-466E592C80C1}" presName="descendantText" presStyleLbl="alignAccFollowNode1" presStyleIdx="0" presStyleCnt="2" custScaleX="159920" custScaleY="186477" custLinFactNeighborX="-206" custLinFactNeighborY="2535">
        <dgm:presLayoutVars>
          <dgm:bulletEnabled val="1"/>
        </dgm:presLayoutVars>
      </dgm:prSet>
      <dgm:spPr/>
    </dgm:pt>
    <dgm:pt modelId="{8D625F63-12E0-4508-BE56-3014D3E86E40}" type="pres">
      <dgm:prSet presAssocID="{CE23690F-E4BC-4747-9B72-5446C3DF937D}" presName="sp" presStyleCnt="0"/>
      <dgm:spPr/>
    </dgm:pt>
    <dgm:pt modelId="{89E8F0BB-23A4-4F02-94CD-141A908DCB23}" type="pres">
      <dgm:prSet presAssocID="{B6DD00CE-5AB4-41C5-9CA4-05D91D699415}" presName="linNode" presStyleCnt="0"/>
      <dgm:spPr/>
    </dgm:pt>
    <dgm:pt modelId="{B22D1733-69CC-4240-BCDC-D1E5F9C3F0B3}" type="pres">
      <dgm:prSet presAssocID="{B6DD00CE-5AB4-41C5-9CA4-05D91D699415}" presName="parentText" presStyleLbl="node1" presStyleIdx="1" presStyleCnt="2" custScaleX="38862" custScaleY="98498" custLinFactNeighborX="-19" custLinFactNeighborY="981">
        <dgm:presLayoutVars>
          <dgm:chMax val="1"/>
          <dgm:bulletEnabled val="1"/>
        </dgm:presLayoutVars>
      </dgm:prSet>
      <dgm:spPr/>
    </dgm:pt>
    <dgm:pt modelId="{A9B9D7AF-CF30-4655-9EBA-F892DFC23FCC}" type="pres">
      <dgm:prSet presAssocID="{B6DD00CE-5AB4-41C5-9CA4-05D91D699415}" presName="descendantText" presStyleLbl="alignAccFollowNode1" presStyleIdx="1" presStyleCnt="2" custScaleX="159920" custScaleY="117107" custLinFactNeighborX="34" custLinFactNeighborY="431">
        <dgm:presLayoutVars>
          <dgm:bulletEnabled val="1"/>
        </dgm:presLayoutVars>
      </dgm:prSet>
      <dgm:spPr/>
    </dgm:pt>
  </dgm:ptLst>
  <dgm:cxnLst>
    <dgm:cxn modelId="{5FCDE002-8745-48D6-A4F7-32F9979148FE}" type="presOf" srcId="{B6DD00CE-5AB4-41C5-9CA4-05D91D699415}" destId="{B22D1733-69CC-4240-BCDC-D1E5F9C3F0B3}" srcOrd="0" destOrd="0" presId="urn:microsoft.com/office/officeart/2005/8/layout/vList5"/>
    <dgm:cxn modelId="{8E38171B-5564-417E-B123-A3675A4AE22D}" type="presOf" srcId="{B4CF174D-5973-44F4-A8F7-BBC2A27B4FCE}" destId="{B7A33A55-B33C-4FF5-A0D3-D809C9884262}" srcOrd="0" destOrd="1" presId="urn:microsoft.com/office/officeart/2005/8/layout/vList5"/>
    <dgm:cxn modelId="{FC12DF2A-405A-40F2-9C77-34DE25B95026}" type="presOf" srcId="{5625325F-E636-4C48-B31B-E903564B3119}" destId="{B7A33A55-B33C-4FF5-A0D3-D809C9884262}" srcOrd="0" destOrd="2" presId="urn:microsoft.com/office/officeart/2005/8/layout/vList5"/>
    <dgm:cxn modelId="{D4C80B39-677E-4CEE-B317-DD37A1AF6182}" type="presOf" srcId="{FD048BD0-633B-43A3-8321-A459300311B4}" destId="{A9B9D7AF-CF30-4655-9EBA-F892DFC23FCC}" srcOrd="0" destOrd="0" presId="urn:microsoft.com/office/officeart/2005/8/layout/vList5"/>
    <dgm:cxn modelId="{644FC95E-B586-423D-9CFF-7CEAB5FA90F4}" srcId="{8EBFABB1-2B08-477C-B568-428D238E596F}" destId="{5625325F-E636-4C48-B31B-E903564B3119}" srcOrd="1" destOrd="0" parTransId="{04871058-FA27-40A8-9932-A69789875150}" sibTransId="{B705E7A4-284B-4892-BFEF-BA459EFF0F04}"/>
    <dgm:cxn modelId="{5A5EE34D-5E86-4379-A553-0994E34DCD3E}" type="presOf" srcId="{B9BF5283-D943-4129-99DD-F71F3FE4452F}" destId="{7F03B8D0-6E42-422A-ACDD-03C5324FBBBD}" srcOrd="0" destOrd="0" presId="urn:microsoft.com/office/officeart/2005/8/layout/vList5"/>
    <dgm:cxn modelId="{8D3F2676-9FC5-4226-B08B-43CF401003CB}" type="presOf" srcId="{8EBFABB1-2B08-477C-B568-428D238E596F}" destId="{B7A33A55-B33C-4FF5-A0D3-D809C9884262}" srcOrd="0" destOrd="0" presId="urn:microsoft.com/office/officeart/2005/8/layout/vList5"/>
    <dgm:cxn modelId="{AF70D656-46CD-411D-8EA7-555883BD8D9C}" srcId="{ADA3C809-9C6B-44EF-9D5C-466E592C80C1}" destId="{8EBFABB1-2B08-477C-B568-428D238E596F}" srcOrd="0" destOrd="0" parTransId="{2F648FFA-C5D7-407B-8EAF-6CB52CAA2089}" sibTransId="{F95E4544-E0CE-431E-9A15-23D181F253C5}"/>
    <dgm:cxn modelId="{72D18096-D91E-49EC-80D5-9876C10020EA}" srcId="{B6DD00CE-5AB4-41C5-9CA4-05D91D699415}" destId="{FD048BD0-633B-43A3-8321-A459300311B4}" srcOrd="0" destOrd="0" parTransId="{95B02344-A539-4D98-B27F-9D67660BFA47}" sibTransId="{02BB7099-9CE2-4903-9D0C-D1C10249C49D}"/>
    <dgm:cxn modelId="{BE9608D1-9453-40D7-84E7-6013E73CC268}" srcId="{8EBFABB1-2B08-477C-B568-428D238E596F}" destId="{B4CF174D-5973-44F4-A8F7-BBC2A27B4FCE}" srcOrd="0" destOrd="0" parTransId="{6FF88544-F85D-4F0E-8FCF-B37DC9B7C902}" sibTransId="{A5A071C3-C4CB-46E6-96A3-D2B33A446178}"/>
    <dgm:cxn modelId="{671A5BDB-54D5-4E80-9917-2865D4479F55}" srcId="{B9BF5283-D943-4129-99DD-F71F3FE4452F}" destId="{ADA3C809-9C6B-44EF-9D5C-466E592C80C1}" srcOrd="0" destOrd="0" parTransId="{CF89D58D-5D0E-4C02-9072-59E4F702D262}" sibTransId="{CE23690F-E4BC-4747-9B72-5446C3DF937D}"/>
    <dgm:cxn modelId="{08E332E2-A6CF-4793-8DBD-5762F5195889}" type="presOf" srcId="{ADA3C809-9C6B-44EF-9D5C-466E592C80C1}" destId="{F30F3148-13FB-4BF9-AA3B-D389FB12BBD8}" srcOrd="0" destOrd="0" presId="urn:microsoft.com/office/officeart/2005/8/layout/vList5"/>
    <dgm:cxn modelId="{E23D58E3-4C22-4B31-839A-0FB4E8DBF399}" srcId="{B9BF5283-D943-4129-99DD-F71F3FE4452F}" destId="{B6DD00CE-5AB4-41C5-9CA4-05D91D699415}" srcOrd="1" destOrd="0" parTransId="{84FC44BF-F04A-4F12-B1D7-DAF6CABC5D8E}" sibTransId="{8AF93A86-C39F-4D4B-9AC7-D89A102ED6E7}"/>
    <dgm:cxn modelId="{6757CBEE-DEF0-4847-8209-7EC6BF9D8868}" type="presParOf" srcId="{7F03B8D0-6E42-422A-ACDD-03C5324FBBBD}" destId="{D04FCCD4-4847-441E-8D52-802B4894E2D1}" srcOrd="0" destOrd="0" presId="urn:microsoft.com/office/officeart/2005/8/layout/vList5"/>
    <dgm:cxn modelId="{8B136FD1-CF13-4B47-ACD2-FB9E9A39D9F5}" type="presParOf" srcId="{D04FCCD4-4847-441E-8D52-802B4894E2D1}" destId="{F30F3148-13FB-4BF9-AA3B-D389FB12BBD8}" srcOrd="0" destOrd="0" presId="urn:microsoft.com/office/officeart/2005/8/layout/vList5"/>
    <dgm:cxn modelId="{CCB84B54-AD53-40BE-8B64-914B935BB88E}" type="presParOf" srcId="{D04FCCD4-4847-441E-8D52-802B4894E2D1}" destId="{B7A33A55-B33C-4FF5-A0D3-D809C9884262}" srcOrd="1" destOrd="0" presId="urn:microsoft.com/office/officeart/2005/8/layout/vList5"/>
    <dgm:cxn modelId="{22B7F5B0-6304-4708-AC2C-D0CAD9F82972}" type="presParOf" srcId="{7F03B8D0-6E42-422A-ACDD-03C5324FBBBD}" destId="{8D625F63-12E0-4508-BE56-3014D3E86E40}" srcOrd="1" destOrd="0" presId="urn:microsoft.com/office/officeart/2005/8/layout/vList5"/>
    <dgm:cxn modelId="{BF627151-F96D-45C3-9569-F33B3BA3167E}" type="presParOf" srcId="{7F03B8D0-6E42-422A-ACDD-03C5324FBBBD}" destId="{89E8F0BB-23A4-4F02-94CD-141A908DCB23}" srcOrd="2" destOrd="0" presId="urn:microsoft.com/office/officeart/2005/8/layout/vList5"/>
    <dgm:cxn modelId="{9DDC458D-89A2-4184-9A32-C56E894E5EF9}" type="presParOf" srcId="{89E8F0BB-23A4-4F02-94CD-141A908DCB23}" destId="{B22D1733-69CC-4240-BCDC-D1E5F9C3F0B3}" srcOrd="0" destOrd="0" presId="urn:microsoft.com/office/officeart/2005/8/layout/vList5"/>
    <dgm:cxn modelId="{0F0C4B3B-CB4F-4EE1-B6BC-07DF58C6AE02}" type="presParOf" srcId="{89E8F0BB-23A4-4F02-94CD-141A908DCB23}" destId="{A9B9D7AF-CF30-4655-9EBA-F892DFC23FC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25F5DF0-266F-462F-AA7E-77C96FC814B0}" type="doc">
      <dgm:prSet loTypeId="urn:microsoft.com/office/officeart/2005/8/layout/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59CC0A99-8510-4484-AAAC-4BDA17B4EBDA}">
      <dgm:prSet phldrT="[Text]" custT="1"/>
      <dgm:spPr>
        <a:solidFill>
          <a:prstClr val="white">
            <a:lumMod val="65000"/>
          </a:prstClr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159990" tIns="0" rIns="159990" bIns="0" numCol="1" spcCol="1270" anchor="ctr" anchorCtr="0"/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1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Hitelezési folyamatok</a:t>
          </a:r>
          <a:endParaRPr lang="en-US" sz="2200" b="1" kern="1200" dirty="0">
            <a:solidFill>
              <a:prstClr val="white"/>
            </a:solidFill>
            <a:latin typeface="Trebuchet MS"/>
            <a:ea typeface="+mn-ea"/>
            <a:cs typeface="+mn-cs"/>
          </a:endParaRPr>
        </a:p>
      </dgm:t>
    </dgm:pt>
    <dgm:pt modelId="{3727B7A2-DD14-48AB-BF47-C4BD0B4FB03C}" type="parTrans" cxnId="{6CCB77ED-9B18-42C6-BA1F-4BAB6E29D6B2}">
      <dgm:prSet/>
      <dgm:spPr/>
      <dgm:t>
        <a:bodyPr/>
        <a:lstStyle/>
        <a:p>
          <a:endParaRPr lang="en-US"/>
        </a:p>
      </dgm:t>
    </dgm:pt>
    <dgm:pt modelId="{2DE3D471-3B8A-42E2-A6A4-89E69711C2F2}" type="sibTrans" cxnId="{6CCB77ED-9B18-42C6-BA1F-4BAB6E29D6B2}">
      <dgm:prSet/>
      <dgm:spPr/>
      <dgm:t>
        <a:bodyPr/>
        <a:lstStyle/>
        <a:p>
          <a:endParaRPr lang="en-US"/>
        </a:p>
      </dgm:t>
    </dgm:pt>
    <dgm:pt modelId="{94A950AB-3518-4BA6-B0DF-F02989087600}">
      <dgm:prSet phldrT="[Text]" custT="1"/>
      <dgm:spPr>
        <a:solidFill>
          <a:prstClr val="white">
            <a:lumMod val="65000"/>
          </a:prstClr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159990" tIns="0" rIns="159990" bIns="0" numCol="1" spcCol="1270" anchor="ctr" anchorCtr="0"/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1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Sokkellenálló-képesség</a:t>
          </a:r>
          <a:endParaRPr lang="en-US" sz="2200" b="1" kern="1200" dirty="0">
            <a:solidFill>
              <a:prstClr val="white"/>
            </a:solidFill>
            <a:latin typeface="Trebuchet MS"/>
            <a:ea typeface="+mn-ea"/>
            <a:cs typeface="+mn-cs"/>
          </a:endParaRPr>
        </a:p>
      </dgm:t>
    </dgm:pt>
    <dgm:pt modelId="{F9E2FEA7-CAC7-45C8-8E5B-E3A33B62A57C}" type="parTrans" cxnId="{4D1490D1-ED2B-4E5B-990F-EABA6FE966C8}">
      <dgm:prSet/>
      <dgm:spPr/>
      <dgm:t>
        <a:bodyPr/>
        <a:lstStyle/>
        <a:p>
          <a:endParaRPr lang="en-US"/>
        </a:p>
      </dgm:t>
    </dgm:pt>
    <dgm:pt modelId="{FAECC185-8C3A-43A9-B827-15A993582BB5}" type="sibTrans" cxnId="{4D1490D1-ED2B-4E5B-990F-EABA6FE966C8}">
      <dgm:prSet/>
      <dgm:spPr/>
      <dgm:t>
        <a:bodyPr/>
        <a:lstStyle/>
        <a:p>
          <a:endParaRPr lang="en-US"/>
        </a:p>
      </dgm:t>
    </dgm:pt>
    <dgm:pt modelId="{651D4345-81F6-439A-8D18-11BEAB6A0E1F}">
      <dgm:prSet phldrT="[Text]" custT="1"/>
      <dgm:spPr>
        <a:solidFill>
          <a:srgbClr val="0C2148"/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159990" tIns="0" rIns="159990" bIns="0" numCol="1" spcCol="1270" anchor="ctr" anchorCtr="0"/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1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Portfólióminőség</a:t>
          </a:r>
        </a:p>
      </dgm:t>
    </dgm:pt>
    <dgm:pt modelId="{700564BA-7AE4-4E9B-A236-95ED33679DB4}" type="parTrans" cxnId="{15E59D76-C762-4DE3-8B36-7C3B43CC8C49}">
      <dgm:prSet/>
      <dgm:spPr/>
      <dgm:t>
        <a:bodyPr/>
        <a:lstStyle/>
        <a:p>
          <a:endParaRPr lang="en-US"/>
        </a:p>
      </dgm:t>
    </dgm:pt>
    <dgm:pt modelId="{22DD6843-1B6B-42BB-BDB0-5A3D50978ED5}" type="sibTrans" cxnId="{15E59D76-C762-4DE3-8B36-7C3B43CC8C49}">
      <dgm:prSet/>
      <dgm:spPr/>
      <dgm:t>
        <a:bodyPr/>
        <a:lstStyle/>
        <a:p>
          <a:endParaRPr lang="en-US"/>
        </a:p>
      </dgm:t>
    </dgm:pt>
    <dgm:pt modelId="{98F0C8CF-C842-4CCF-BD32-A001D7204F39}">
      <dgm:prSet phldrT="[Text]" custT="1"/>
      <dgm:spPr>
        <a:solidFill>
          <a:prstClr val="white">
            <a:lumMod val="65000"/>
          </a:prstClr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159990" tIns="0" rIns="159990" bIns="0" numCol="1" spcCol="1270" anchor="ctr" anchorCtr="0"/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1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Nemzetközi környezet</a:t>
          </a:r>
          <a:endParaRPr lang="en-US" sz="2200" b="1" kern="1200" dirty="0">
            <a:solidFill>
              <a:prstClr val="white"/>
            </a:solidFill>
            <a:latin typeface="Trebuchet MS"/>
            <a:ea typeface="+mn-ea"/>
            <a:cs typeface="+mn-cs"/>
          </a:endParaRPr>
        </a:p>
      </dgm:t>
    </dgm:pt>
    <dgm:pt modelId="{A01ED346-9C94-425B-845C-6E0248272379}" type="parTrans" cxnId="{FA127D9F-4DD7-420B-8333-D327F75AFA36}">
      <dgm:prSet/>
      <dgm:spPr/>
      <dgm:t>
        <a:bodyPr/>
        <a:lstStyle/>
        <a:p>
          <a:endParaRPr lang="en-GB"/>
        </a:p>
      </dgm:t>
    </dgm:pt>
    <dgm:pt modelId="{CBEBCD59-532F-4594-B6A2-274C5DCD838F}" type="sibTrans" cxnId="{FA127D9F-4DD7-420B-8333-D327F75AFA36}">
      <dgm:prSet/>
      <dgm:spPr/>
      <dgm:t>
        <a:bodyPr/>
        <a:lstStyle/>
        <a:p>
          <a:endParaRPr lang="en-GB"/>
        </a:p>
      </dgm:t>
    </dgm:pt>
    <dgm:pt modelId="{B5BBEF3A-C598-4266-B72B-0C072EF35519}">
      <dgm:prSet phldrT="[Text]" custT="1"/>
      <dgm:spPr>
        <a:solidFill>
          <a:schemeClr val="bg1">
            <a:lumMod val="65000"/>
          </a:schemeClr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159990" tIns="0" rIns="159990" bIns="0" numCol="1" spcCol="1270" anchor="ctr" anchorCtr="0"/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1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Jövedelmezőség</a:t>
          </a:r>
        </a:p>
      </dgm:t>
    </dgm:pt>
    <dgm:pt modelId="{CFB22EFB-64C8-4F10-B20D-FDD4CE52192D}" type="parTrans" cxnId="{18D036FB-0C42-4F38-8BFC-8A6CDDA3D5B4}">
      <dgm:prSet/>
      <dgm:spPr/>
      <dgm:t>
        <a:bodyPr/>
        <a:lstStyle/>
        <a:p>
          <a:endParaRPr lang="en-GB"/>
        </a:p>
      </dgm:t>
    </dgm:pt>
    <dgm:pt modelId="{072F3FCF-FA4A-477E-8368-2109D558D11F}" type="sibTrans" cxnId="{18D036FB-0C42-4F38-8BFC-8A6CDDA3D5B4}">
      <dgm:prSet/>
      <dgm:spPr/>
      <dgm:t>
        <a:bodyPr/>
        <a:lstStyle/>
        <a:p>
          <a:endParaRPr lang="en-GB"/>
        </a:p>
      </dgm:t>
    </dgm:pt>
    <dgm:pt modelId="{23A40960-721D-4260-8312-37AFA50EB7BA}" type="pres">
      <dgm:prSet presAssocID="{725F5DF0-266F-462F-AA7E-77C96FC814B0}" presName="linear" presStyleCnt="0">
        <dgm:presLayoutVars>
          <dgm:dir/>
          <dgm:animLvl val="lvl"/>
          <dgm:resizeHandles val="exact"/>
        </dgm:presLayoutVars>
      </dgm:prSet>
      <dgm:spPr/>
    </dgm:pt>
    <dgm:pt modelId="{CFC536C0-6286-4EEC-9AAD-F5973085742D}" type="pres">
      <dgm:prSet presAssocID="{98F0C8CF-C842-4CCF-BD32-A001D7204F39}" presName="parentLin" presStyleCnt="0"/>
      <dgm:spPr/>
    </dgm:pt>
    <dgm:pt modelId="{01B770A3-F36F-4E62-8DF3-5B6DA1EB0B60}" type="pres">
      <dgm:prSet presAssocID="{98F0C8CF-C842-4CCF-BD32-A001D7204F39}" presName="parentLeftMargin" presStyleLbl="node1" presStyleIdx="0" presStyleCnt="5"/>
      <dgm:spPr/>
    </dgm:pt>
    <dgm:pt modelId="{1218F430-9873-44D1-9E6B-BD8E787730B5}" type="pres">
      <dgm:prSet presAssocID="{98F0C8CF-C842-4CCF-BD32-A001D7204F39}" presName="parentText" presStyleLbl="node1" presStyleIdx="0" presStyleCnt="5" custScaleX="127965">
        <dgm:presLayoutVars>
          <dgm:chMax val="0"/>
          <dgm:bulletEnabled val="1"/>
        </dgm:presLayoutVars>
      </dgm:prSet>
      <dgm:spPr>
        <a:xfrm>
          <a:off x="361706" y="1184392"/>
          <a:ext cx="6480008" cy="708480"/>
        </a:xfrm>
        <a:prstGeom prst="roundRect">
          <a:avLst/>
        </a:prstGeom>
      </dgm:spPr>
    </dgm:pt>
    <dgm:pt modelId="{B8D49738-19A8-4C94-B5FC-32B593A115F9}" type="pres">
      <dgm:prSet presAssocID="{98F0C8CF-C842-4CCF-BD32-A001D7204F39}" presName="negativeSpace" presStyleCnt="0"/>
      <dgm:spPr/>
    </dgm:pt>
    <dgm:pt modelId="{9C6F85FC-5264-451E-8D58-5A8E00D0E61B}" type="pres">
      <dgm:prSet presAssocID="{98F0C8CF-C842-4CCF-BD32-A001D7204F39}" presName="childText" presStyleLbl="conFgAcc1" presStyleIdx="0" presStyleCnt="5">
        <dgm:presLayoutVars>
          <dgm:bulletEnabled val="1"/>
        </dgm:presLayoutVars>
      </dgm:prSet>
      <dgm:spPr/>
    </dgm:pt>
    <dgm:pt modelId="{F68E1DD6-7C0E-4C70-A1E6-2AAB8CFB6C94}" type="pres">
      <dgm:prSet presAssocID="{CBEBCD59-532F-4594-B6A2-274C5DCD838F}" presName="spaceBetweenRectangles" presStyleCnt="0"/>
      <dgm:spPr/>
    </dgm:pt>
    <dgm:pt modelId="{B4CFCDF7-ED87-453E-81BE-D4CBA83DC707}" type="pres">
      <dgm:prSet presAssocID="{94A950AB-3518-4BA6-B0DF-F02989087600}" presName="parentLin" presStyleCnt="0"/>
      <dgm:spPr/>
    </dgm:pt>
    <dgm:pt modelId="{EC322841-82C5-4D1E-892C-A24BD50DDEBD}" type="pres">
      <dgm:prSet presAssocID="{94A950AB-3518-4BA6-B0DF-F02989087600}" presName="parentLeftMargin" presStyleLbl="node1" presStyleIdx="0" presStyleCnt="5"/>
      <dgm:spPr/>
    </dgm:pt>
    <dgm:pt modelId="{F5D9A4B8-B567-4DF3-86AE-6D01E900B629}" type="pres">
      <dgm:prSet presAssocID="{94A950AB-3518-4BA6-B0DF-F02989087600}" presName="parentText" presStyleLbl="node1" presStyleIdx="1" presStyleCnt="5" custScaleX="127965">
        <dgm:presLayoutVars>
          <dgm:chMax val="0"/>
          <dgm:bulletEnabled val="1"/>
        </dgm:presLayoutVars>
      </dgm:prSet>
      <dgm:spPr>
        <a:xfrm>
          <a:off x="361706" y="2273032"/>
          <a:ext cx="6480008" cy="708480"/>
        </a:xfrm>
        <a:prstGeom prst="roundRect">
          <a:avLst/>
        </a:prstGeom>
      </dgm:spPr>
    </dgm:pt>
    <dgm:pt modelId="{61E82CBA-D831-4794-B4F7-471B3D8FCFDB}" type="pres">
      <dgm:prSet presAssocID="{94A950AB-3518-4BA6-B0DF-F02989087600}" presName="negativeSpace" presStyleCnt="0"/>
      <dgm:spPr/>
    </dgm:pt>
    <dgm:pt modelId="{E665826A-0CBD-454C-8A57-36EF19D9A3AF}" type="pres">
      <dgm:prSet presAssocID="{94A950AB-3518-4BA6-B0DF-F02989087600}" presName="childText" presStyleLbl="conFgAcc1" presStyleIdx="1" presStyleCnt="5">
        <dgm:presLayoutVars>
          <dgm:bulletEnabled val="1"/>
        </dgm:presLayoutVars>
      </dgm:prSet>
      <dgm:spPr/>
    </dgm:pt>
    <dgm:pt modelId="{4078DA84-98AD-45F9-BC8D-EFF5D35DB64A}" type="pres">
      <dgm:prSet presAssocID="{FAECC185-8C3A-43A9-B827-15A993582BB5}" presName="spaceBetweenRectangles" presStyleCnt="0"/>
      <dgm:spPr/>
    </dgm:pt>
    <dgm:pt modelId="{F9DECCB2-ED4E-47C7-982B-7A69D07D1E3E}" type="pres">
      <dgm:prSet presAssocID="{59CC0A99-8510-4484-AAAC-4BDA17B4EBDA}" presName="parentLin" presStyleCnt="0"/>
      <dgm:spPr/>
    </dgm:pt>
    <dgm:pt modelId="{16E02B38-9E41-4C39-B695-329B77DE12F8}" type="pres">
      <dgm:prSet presAssocID="{59CC0A99-8510-4484-AAAC-4BDA17B4EBDA}" presName="parentLeftMargin" presStyleLbl="node1" presStyleIdx="1" presStyleCnt="5"/>
      <dgm:spPr/>
    </dgm:pt>
    <dgm:pt modelId="{54F8A3D8-F360-42F0-ADF3-DFBEBD176879}" type="pres">
      <dgm:prSet presAssocID="{59CC0A99-8510-4484-AAAC-4BDA17B4EBDA}" presName="parentText" presStyleLbl="node1" presStyleIdx="2" presStyleCnt="5" custScaleX="127965">
        <dgm:presLayoutVars>
          <dgm:chMax val="0"/>
          <dgm:bulletEnabled val="1"/>
        </dgm:presLayoutVars>
      </dgm:prSet>
      <dgm:spPr>
        <a:xfrm>
          <a:off x="361706" y="3361672"/>
          <a:ext cx="6480008" cy="708480"/>
        </a:xfrm>
        <a:prstGeom prst="roundRect">
          <a:avLst/>
        </a:prstGeom>
      </dgm:spPr>
    </dgm:pt>
    <dgm:pt modelId="{DCF3256A-59B1-41F6-95FC-126639D5102B}" type="pres">
      <dgm:prSet presAssocID="{59CC0A99-8510-4484-AAAC-4BDA17B4EBDA}" presName="negativeSpace" presStyleCnt="0"/>
      <dgm:spPr/>
    </dgm:pt>
    <dgm:pt modelId="{5FC77B46-1E5B-4DBC-8C0B-9CD3DD6F9695}" type="pres">
      <dgm:prSet presAssocID="{59CC0A99-8510-4484-AAAC-4BDA17B4EBDA}" presName="childText" presStyleLbl="conFgAcc1" presStyleIdx="2" presStyleCnt="5">
        <dgm:presLayoutVars>
          <dgm:bulletEnabled val="1"/>
        </dgm:presLayoutVars>
      </dgm:prSet>
      <dgm:spPr>
        <a:xfrm>
          <a:off x="0" y="2238527"/>
          <a:ext cx="6936432" cy="529200"/>
        </a:xfrm>
        <a:prstGeom prst="rect">
          <a:avLst/>
        </a:prstGeom>
      </dgm:spPr>
    </dgm:pt>
    <dgm:pt modelId="{5B22FCB9-254C-469D-BAB2-2771FFA72983}" type="pres">
      <dgm:prSet presAssocID="{2DE3D471-3B8A-42E2-A6A4-89E69711C2F2}" presName="spaceBetweenRectangles" presStyleCnt="0"/>
      <dgm:spPr/>
    </dgm:pt>
    <dgm:pt modelId="{91CE5F2F-B5DD-41EC-AEB5-4380E96EA4A8}" type="pres">
      <dgm:prSet presAssocID="{651D4345-81F6-439A-8D18-11BEAB6A0E1F}" presName="parentLin" presStyleCnt="0"/>
      <dgm:spPr/>
    </dgm:pt>
    <dgm:pt modelId="{94E54FD0-30E3-4209-A5FD-FA8047598CF5}" type="pres">
      <dgm:prSet presAssocID="{651D4345-81F6-439A-8D18-11BEAB6A0E1F}" presName="parentLeftMargin" presStyleLbl="node1" presStyleIdx="2" presStyleCnt="5"/>
      <dgm:spPr/>
    </dgm:pt>
    <dgm:pt modelId="{0056A92D-1C97-46D9-AFBD-1577197A3A19}" type="pres">
      <dgm:prSet presAssocID="{651D4345-81F6-439A-8D18-11BEAB6A0E1F}" presName="parentText" presStyleLbl="node1" presStyleIdx="3" presStyleCnt="5" custScaleX="127965">
        <dgm:presLayoutVars>
          <dgm:chMax val="0"/>
          <dgm:bulletEnabled val="1"/>
        </dgm:presLayoutVars>
      </dgm:prSet>
      <dgm:spPr>
        <a:xfrm>
          <a:off x="361706" y="4450312"/>
          <a:ext cx="6480008" cy="708480"/>
        </a:xfrm>
        <a:prstGeom prst="roundRect">
          <a:avLst/>
        </a:prstGeom>
      </dgm:spPr>
    </dgm:pt>
    <dgm:pt modelId="{296C0D21-BB1F-4D4C-8A16-8A92BBA0208F}" type="pres">
      <dgm:prSet presAssocID="{651D4345-81F6-439A-8D18-11BEAB6A0E1F}" presName="negativeSpace" presStyleCnt="0"/>
      <dgm:spPr/>
    </dgm:pt>
    <dgm:pt modelId="{7F7DA041-C4EA-4406-8328-3365590F53E0}" type="pres">
      <dgm:prSet presAssocID="{651D4345-81F6-439A-8D18-11BEAB6A0E1F}" presName="childText" presStyleLbl="conFgAcc1" presStyleIdx="3" presStyleCnt="5">
        <dgm:presLayoutVars>
          <dgm:bulletEnabled val="1"/>
        </dgm:presLayoutVars>
      </dgm:prSet>
      <dgm:spPr/>
    </dgm:pt>
    <dgm:pt modelId="{1B9575F1-26CB-4349-8E84-6A206734483C}" type="pres">
      <dgm:prSet presAssocID="{22DD6843-1B6B-42BB-BDB0-5A3D50978ED5}" presName="spaceBetweenRectangles" presStyleCnt="0"/>
      <dgm:spPr/>
    </dgm:pt>
    <dgm:pt modelId="{5A286382-CE09-49C7-8D9C-B43840E77627}" type="pres">
      <dgm:prSet presAssocID="{B5BBEF3A-C598-4266-B72B-0C072EF35519}" presName="parentLin" presStyleCnt="0"/>
      <dgm:spPr/>
    </dgm:pt>
    <dgm:pt modelId="{F212F993-D17D-4C22-B963-85B89F2071C7}" type="pres">
      <dgm:prSet presAssocID="{B5BBEF3A-C598-4266-B72B-0C072EF35519}" presName="parentLeftMargin" presStyleLbl="node1" presStyleIdx="3" presStyleCnt="5"/>
      <dgm:spPr/>
    </dgm:pt>
    <dgm:pt modelId="{10489A93-C9D2-4879-BEC3-A105CDFB2C34}" type="pres">
      <dgm:prSet presAssocID="{B5BBEF3A-C598-4266-B72B-0C072EF35519}" presName="parentText" presStyleLbl="node1" presStyleIdx="4" presStyleCnt="5" custScaleX="127965">
        <dgm:presLayoutVars>
          <dgm:chMax val="0"/>
          <dgm:bulletEnabled val="1"/>
        </dgm:presLayoutVars>
      </dgm:prSet>
      <dgm:spPr/>
    </dgm:pt>
    <dgm:pt modelId="{180AA742-E562-4F61-8A38-AB80CED0F864}" type="pres">
      <dgm:prSet presAssocID="{B5BBEF3A-C598-4266-B72B-0C072EF35519}" presName="negativeSpace" presStyleCnt="0"/>
      <dgm:spPr/>
    </dgm:pt>
    <dgm:pt modelId="{5BC28C96-FC2E-4139-9683-A7B0AF297066}" type="pres">
      <dgm:prSet presAssocID="{B5BBEF3A-C598-4266-B72B-0C072EF35519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0299F006-E3F2-4859-93DE-234168A50601}" type="presOf" srcId="{651D4345-81F6-439A-8D18-11BEAB6A0E1F}" destId="{94E54FD0-30E3-4209-A5FD-FA8047598CF5}" srcOrd="0" destOrd="0" presId="urn:microsoft.com/office/officeart/2005/8/layout/list1"/>
    <dgm:cxn modelId="{13DF5530-9B21-40C0-B0C1-E6DA0E35D519}" type="presOf" srcId="{94A950AB-3518-4BA6-B0DF-F02989087600}" destId="{F5D9A4B8-B567-4DF3-86AE-6D01E900B629}" srcOrd="1" destOrd="0" presId="urn:microsoft.com/office/officeart/2005/8/layout/list1"/>
    <dgm:cxn modelId="{4A377D3A-353C-4241-91C3-CB4D4BFEE94D}" type="presOf" srcId="{98F0C8CF-C842-4CCF-BD32-A001D7204F39}" destId="{1218F430-9873-44D1-9E6B-BD8E787730B5}" srcOrd="1" destOrd="0" presId="urn:microsoft.com/office/officeart/2005/8/layout/list1"/>
    <dgm:cxn modelId="{50B0B54D-4A7B-42A5-871D-FA20C9AE9AAD}" type="presOf" srcId="{94A950AB-3518-4BA6-B0DF-F02989087600}" destId="{EC322841-82C5-4D1E-892C-A24BD50DDEBD}" srcOrd="0" destOrd="0" presId="urn:microsoft.com/office/officeart/2005/8/layout/list1"/>
    <dgm:cxn modelId="{15E59D76-C762-4DE3-8B36-7C3B43CC8C49}" srcId="{725F5DF0-266F-462F-AA7E-77C96FC814B0}" destId="{651D4345-81F6-439A-8D18-11BEAB6A0E1F}" srcOrd="3" destOrd="0" parTransId="{700564BA-7AE4-4E9B-A236-95ED33679DB4}" sibTransId="{22DD6843-1B6B-42BB-BDB0-5A3D50978ED5}"/>
    <dgm:cxn modelId="{122CE456-91DA-4D91-BF46-82BB0C1A5DBA}" type="presOf" srcId="{B5BBEF3A-C598-4266-B72B-0C072EF35519}" destId="{10489A93-C9D2-4879-BEC3-A105CDFB2C34}" srcOrd="1" destOrd="0" presId="urn:microsoft.com/office/officeart/2005/8/layout/list1"/>
    <dgm:cxn modelId="{FA127D9F-4DD7-420B-8333-D327F75AFA36}" srcId="{725F5DF0-266F-462F-AA7E-77C96FC814B0}" destId="{98F0C8CF-C842-4CCF-BD32-A001D7204F39}" srcOrd="0" destOrd="0" parTransId="{A01ED346-9C94-425B-845C-6E0248272379}" sibTransId="{CBEBCD59-532F-4594-B6A2-274C5DCD838F}"/>
    <dgm:cxn modelId="{57E8F3A7-5776-4115-8C75-482F761A9257}" type="presOf" srcId="{59CC0A99-8510-4484-AAAC-4BDA17B4EBDA}" destId="{54F8A3D8-F360-42F0-ADF3-DFBEBD176879}" srcOrd="1" destOrd="0" presId="urn:microsoft.com/office/officeart/2005/8/layout/list1"/>
    <dgm:cxn modelId="{7C10A2AC-17FB-40FF-90D4-9C789BE96423}" type="presOf" srcId="{98F0C8CF-C842-4CCF-BD32-A001D7204F39}" destId="{01B770A3-F36F-4E62-8DF3-5B6DA1EB0B60}" srcOrd="0" destOrd="0" presId="urn:microsoft.com/office/officeart/2005/8/layout/list1"/>
    <dgm:cxn modelId="{4D1490D1-ED2B-4E5B-990F-EABA6FE966C8}" srcId="{725F5DF0-266F-462F-AA7E-77C96FC814B0}" destId="{94A950AB-3518-4BA6-B0DF-F02989087600}" srcOrd="1" destOrd="0" parTransId="{F9E2FEA7-CAC7-45C8-8E5B-E3A33B62A57C}" sibTransId="{FAECC185-8C3A-43A9-B827-15A993582BB5}"/>
    <dgm:cxn modelId="{2277E0D1-47DE-4C6F-A7BD-2EF9DEB4D78B}" type="presOf" srcId="{725F5DF0-266F-462F-AA7E-77C96FC814B0}" destId="{23A40960-721D-4260-8312-37AFA50EB7BA}" srcOrd="0" destOrd="0" presId="urn:microsoft.com/office/officeart/2005/8/layout/list1"/>
    <dgm:cxn modelId="{70E563D6-D3B7-40E5-B4FE-D3D8A6A0B70C}" type="presOf" srcId="{651D4345-81F6-439A-8D18-11BEAB6A0E1F}" destId="{0056A92D-1C97-46D9-AFBD-1577197A3A19}" srcOrd="1" destOrd="0" presId="urn:microsoft.com/office/officeart/2005/8/layout/list1"/>
    <dgm:cxn modelId="{B6B999E8-DB67-45B9-BB67-1E410075EFBA}" type="presOf" srcId="{B5BBEF3A-C598-4266-B72B-0C072EF35519}" destId="{F212F993-D17D-4C22-B963-85B89F2071C7}" srcOrd="0" destOrd="0" presId="urn:microsoft.com/office/officeart/2005/8/layout/list1"/>
    <dgm:cxn modelId="{FBB510EB-21F2-4CD1-94FE-747468ED91C3}" type="presOf" srcId="{59CC0A99-8510-4484-AAAC-4BDA17B4EBDA}" destId="{16E02B38-9E41-4C39-B695-329B77DE12F8}" srcOrd="0" destOrd="0" presId="urn:microsoft.com/office/officeart/2005/8/layout/list1"/>
    <dgm:cxn modelId="{6CCB77ED-9B18-42C6-BA1F-4BAB6E29D6B2}" srcId="{725F5DF0-266F-462F-AA7E-77C96FC814B0}" destId="{59CC0A99-8510-4484-AAAC-4BDA17B4EBDA}" srcOrd="2" destOrd="0" parTransId="{3727B7A2-DD14-48AB-BF47-C4BD0B4FB03C}" sibTransId="{2DE3D471-3B8A-42E2-A6A4-89E69711C2F2}"/>
    <dgm:cxn modelId="{18D036FB-0C42-4F38-8BFC-8A6CDDA3D5B4}" srcId="{725F5DF0-266F-462F-AA7E-77C96FC814B0}" destId="{B5BBEF3A-C598-4266-B72B-0C072EF35519}" srcOrd="4" destOrd="0" parTransId="{CFB22EFB-64C8-4F10-B20D-FDD4CE52192D}" sibTransId="{072F3FCF-FA4A-477E-8368-2109D558D11F}"/>
    <dgm:cxn modelId="{4E31BBFC-A5EA-40F9-9B35-325CAB6D25DC}" type="presParOf" srcId="{23A40960-721D-4260-8312-37AFA50EB7BA}" destId="{CFC536C0-6286-4EEC-9AAD-F5973085742D}" srcOrd="0" destOrd="0" presId="urn:microsoft.com/office/officeart/2005/8/layout/list1"/>
    <dgm:cxn modelId="{F1B55B3E-2FB4-42C3-87F6-7B946B1A50E7}" type="presParOf" srcId="{CFC536C0-6286-4EEC-9AAD-F5973085742D}" destId="{01B770A3-F36F-4E62-8DF3-5B6DA1EB0B60}" srcOrd="0" destOrd="0" presId="urn:microsoft.com/office/officeart/2005/8/layout/list1"/>
    <dgm:cxn modelId="{37E0A7E5-851D-471C-91E7-1396A3D15384}" type="presParOf" srcId="{CFC536C0-6286-4EEC-9AAD-F5973085742D}" destId="{1218F430-9873-44D1-9E6B-BD8E787730B5}" srcOrd="1" destOrd="0" presId="urn:microsoft.com/office/officeart/2005/8/layout/list1"/>
    <dgm:cxn modelId="{F33456C9-7A2E-4C65-B5CE-94676F9E009A}" type="presParOf" srcId="{23A40960-721D-4260-8312-37AFA50EB7BA}" destId="{B8D49738-19A8-4C94-B5FC-32B593A115F9}" srcOrd="1" destOrd="0" presId="urn:microsoft.com/office/officeart/2005/8/layout/list1"/>
    <dgm:cxn modelId="{E1CFC0FB-2298-47B9-B87E-EDB5F5342844}" type="presParOf" srcId="{23A40960-721D-4260-8312-37AFA50EB7BA}" destId="{9C6F85FC-5264-451E-8D58-5A8E00D0E61B}" srcOrd="2" destOrd="0" presId="urn:microsoft.com/office/officeart/2005/8/layout/list1"/>
    <dgm:cxn modelId="{11052DB0-A8CA-4CCD-B4FD-507A8E3E8C66}" type="presParOf" srcId="{23A40960-721D-4260-8312-37AFA50EB7BA}" destId="{F68E1DD6-7C0E-4C70-A1E6-2AAB8CFB6C94}" srcOrd="3" destOrd="0" presId="urn:microsoft.com/office/officeart/2005/8/layout/list1"/>
    <dgm:cxn modelId="{7BC3E7CE-6273-4019-9E8D-B18230859511}" type="presParOf" srcId="{23A40960-721D-4260-8312-37AFA50EB7BA}" destId="{B4CFCDF7-ED87-453E-81BE-D4CBA83DC707}" srcOrd="4" destOrd="0" presId="urn:microsoft.com/office/officeart/2005/8/layout/list1"/>
    <dgm:cxn modelId="{84DDE6DF-7141-42F5-8EA1-D2AB20FAB885}" type="presParOf" srcId="{B4CFCDF7-ED87-453E-81BE-D4CBA83DC707}" destId="{EC322841-82C5-4D1E-892C-A24BD50DDEBD}" srcOrd="0" destOrd="0" presId="urn:microsoft.com/office/officeart/2005/8/layout/list1"/>
    <dgm:cxn modelId="{26653C94-AC05-49F2-8FDC-84D2A81F7D15}" type="presParOf" srcId="{B4CFCDF7-ED87-453E-81BE-D4CBA83DC707}" destId="{F5D9A4B8-B567-4DF3-86AE-6D01E900B629}" srcOrd="1" destOrd="0" presId="urn:microsoft.com/office/officeart/2005/8/layout/list1"/>
    <dgm:cxn modelId="{F5D56A2E-6DA1-45BF-8E49-264E835EB277}" type="presParOf" srcId="{23A40960-721D-4260-8312-37AFA50EB7BA}" destId="{61E82CBA-D831-4794-B4F7-471B3D8FCFDB}" srcOrd="5" destOrd="0" presId="urn:microsoft.com/office/officeart/2005/8/layout/list1"/>
    <dgm:cxn modelId="{770B3B6E-3C46-45B4-A7A8-31EFFCB97D85}" type="presParOf" srcId="{23A40960-721D-4260-8312-37AFA50EB7BA}" destId="{E665826A-0CBD-454C-8A57-36EF19D9A3AF}" srcOrd="6" destOrd="0" presId="urn:microsoft.com/office/officeart/2005/8/layout/list1"/>
    <dgm:cxn modelId="{6B663DCD-F727-46E6-9D72-56D62DECA723}" type="presParOf" srcId="{23A40960-721D-4260-8312-37AFA50EB7BA}" destId="{4078DA84-98AD-45F9-BC8D-EFF5D35DB64A}" srcOrd="7" destOrd="0" presId="urn:microsoft.com/office/officeart/2005/8/layout/list1"/>
    <dgm:cxn modelId="{C82851D2-4769-467C-957E-BF6B16AA3C32}" type="presParOf" srcId="{23A40960-721D-4260-8312-37AFA50EB7BA}" destId="{F9DECCB2-ED4E-47C7-982B-7A69D07D1E3E}" srcOrd="8" destOrd="0" presId="urn:microsoft.com/office/officeart/2005/8/layout/list1"/>
    <dgm:cxn modelId="{1215FAEC-0EFE-42BD-9586-01AA02A847AA}" type="presParOf" srcId="{F9DECCB2-ED4E-47C7-982B-7A69D07D1E3E}" destId="{16E02B38-9E41-4C39-B695-329B77DE12F8}" srcOrd="0" destOrd="0" presId="urn:microsoft.com/office/officeart/2005/8/layout/list1"/>
    <dgm:cxn modelId="{07734D98-BCAF-4492-9526-3A590E21D826}" type="presParOf" srcId="{F9DECCB2-ED4E-47C7-982B-7A69D07D1E3E}" destId="{54F8A3D8-F360-42F0-ADF3-DFBEBD176879}" srcOrd="1" destOrd="0" presId="urn:microsoft.com/office/officeart/2005/8/layout/list1"/>
    <dgm:cxn modelId="{3C1F4B78-1867-4C09-9D9A-F52D38AD8031}" type="presParOf" srcId="{23A40960-721D-4260-8312-37AFA50EB7BA}" destId="{DCF3256A-59B1-41F6-95FC-126639D5102B}" srcOrd="9" destOrd="0" presId="urn:microsoft.com/office/officeart/2005/8/layout/list1"/>
    <dgm:cxn modelId="{63161FFE-70ED-4FD3-A4E6-62C88B200B7D}" type="presParOf" srcId="{23A40960-721D-4260-8312-37AFA50EB7BA}" destId="{5FC77B46-1E5B-4DBC-8C0B-9CD3DD6F9695}" srcOrd="10" destOrd="0" presId="urn:microsoft.com/office/officeart/2005/8/layout/list1"/>
    <dgm:cxn modelId="{29AC7A97-B653-4213-B536-956AF3B5A4DE}" type="presParOf" srcId="{23A40960-721D-4260-8312-37AFA50EB7BA}" destId="{5B22FCB9-254C-469D-BAB2-2771FFA72983}" srcOrd="11" destOrd="0" presId="urn:microsoft.com/office/officeart/2005/8/layout/list1"/>
    <dgm:cxn modelId="{8616F76C-5066-4570-A8DE-B3DE262C4882}" type="presParOf" srcId="{23A40960-721D-4260-8312-37AFA50EB7BA}" destId="{91CE5F2F-B5DD-41EC-AEB5-4380E96EA4A8}" srcOrd="12" destOrd="0" presId="urn:microsoft.com/office/officeart/2005/8/layout/list1"/>
    <dgm:cxn modelId="{08B05D16-8F03-4A01-A4D7-3828E0242719}" type="presParOf" srcId="{91CE5F2F-B5DD-41EC-AEB5-4380E96EA4A8}" destId="{94E54FD0-30E3-4209-A5FD-FA8047598CF5}" srcOrd="0" destOrd="0" presId="urn:microsoft.com/office/officeart/2005/8/layout/list1"/>
    <dgm:cxn modelId="{D0470862-CB8B-450F-B8FE-1183F0C40E18}" type="presParOf" srcId="{91CE5F2F-B5DD-41EC-AEB5-4380E96EA4A8}" destId="{0056A92D-1C97-46D9-AFBD-1577197A3A19}" srcOrd="1" destOrd="0" presId="urn:microsoft.com/office/officeart/2005/8/layout/list1"/>
    <dgm:cxn modelId="{8CA99C52-985B-490E-9B0A-B5E013453A10}" type="presParOf" srcId="{23A40960-721D-4260-8312-37AFA50EB7BA}" destId="{296C0D21-BB1F-4D4C-8A16-8A92BBA0208F}" srcOrd="13" destOrd="0" presId="urn:microsoft.com/office/officeart/2005/8/layout/list1"/>
    <dgm:cxn modelId="{E19F4557-80A3-4031-93DB-4BA57E55882D}" type="presParOf" srcId="{23A40960-721D-4260-8312-37AFA50EB7BA}" destId="{7F7DA041-C4EA-4406-8328-3365590F53E0}" srcOrd="14" destOrd="0" presId="urn:microsoft.com/office/officeart/2005/8/layout/list1"/>
    <dgm:cxn modelId="{A8F47A0D-B42A-4C5E-A000-F49275D5CA2F}" type="presParOf" srcId="{23A40960-721D-4260-8312-37AFA50EB7BA}" destId="{1B9575F1-26CB-4349-8E84-6A206734483C}" srcOrd="15" destOrd="0" presId="urn:microsoft.com/office/officeart/2005/8/layout/list1"/>
    <dgm:cxn modelId="{72502E19-AF4B-4BD5-A1BF-B27B596C0036}" type="presParOf" srcId="{23A40960-721D-4260-8312-37AFA50EB7BA}" destId="{5A286382-CE09-49C7-8D9C-B43840E77627}" srcOrd="16" destOrd="0" presId="urn:microsoft.com/office/officeart/2005/8/layout/list1"/>
    <dgm:cxn modelId="{31D8FFCE-891E-4F74-9A81-4D357D4356CE}" type="presParOf" srcId="{5A286382-CE09-49C7-8D9C-B43840E77627}" destId="{F212F993-D17D-4C22-B963-85B89F2071C7}" srcOrd="0" destOrd="0" presId="urn:microsoft.com/office/officeart/2005/8/layout/list1"/>
    <dgm:cxn modelId="{9BDC9468-2650-4D93-B5C8-B2D42AB85BF3}" type="presParOf" srcId="{5A286382-CE09-49C7-8D9C-B43840E77627}" destId="{10489A93-C9D2-4879-BEC3-A105CDFB2C34}" srcOrd="1" destOrd="0" presId="urn:microsoft.com/office/officeart/2005/8/layout/list1"/>
    <dgm:cxn modelId="{12602847-4025-493D-9FC7-79A6BF956EF0}" type="presParOf" srcId="{23A40960-721D-4260-8312-37AFA50EB7BA}" destId="{180AA742-E562-4F61-8A38-AB80CED0F864}" srcOrd="17" destOrd="0" presId="urn:microsoft.com/office/officeart/2005/8/layout/list1"/>
    <dgm:cxn modelId="{CF15605C-E989-4064-8833-70929E695F9A}" type="presParOf" srcId="{23A40960-721D-4260-8312-37AFA50EB7BA}" destId="{5BC28C96-FC2E-4139-9683-A7B0AF297066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25F5DF0-266F-462F-AA7E-77C96FC814B0}" type="doc">
      <dgm:prSet loTypeId="urn:microsoft.com/office/officeart/2005/8/layout/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59CC0A99-8510-4484-AAAC-4BDA17B4EBDA}">
      <dgm:prSet phldrT="[Text]" custT="1"/>
      <dgm:spPr>
        <a:solidFill>
          <a:prstClr val="white">
            <a:lumMod val="65000"/>
          </a:prstClr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159990" tIns="0" rIns="159990" bIns="0" numCol="1" spcCol="1270" anchor="ctr" anchorCtr="0"/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1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Hitelezési folyamatok</a:t>
          </a:r>
          <a:endParaRPr lang="en-US" sz="2200" b="1" kern="1200" dirty="0">
            <a:solidFill>
              <a:prstClr val="white"/>
            </a:solidFill>
            <a:latin typeface="Trebuchet MS"/>
            <a:ea typeface="+mn-ea"/>
            <a:cs typeface="+mn-cs"/>
          </a:endParaRPr>
        </a:p>
      </dgm:t>
    </dgm:pt>
    <dgm:pt modelId="{3727B7A2-DD14-48AB-BF47-C4BD0B4FB03C}" type="parTrans" cxnId="{6CCB77ED-9B18-42C6-BA1F-4BAB6E29D6B2}">
      <dgm:prSet/>
      <dgm:spPr/>
      <dgm:t>
        <a:bodyPr/>
        <a:lstStyle/>
        <a:p>
          <a:endParaRPr lang="en-US"/>
        </a:p>
      </dgm:t>
    </dgm:pt>
    <dgm:pt modelId="{2DE3D471-3B8A-42E2-A6A4-89E69711C2F2}" type="sibTrans" cxnId="{6CCB77ED-9B18-42C6-BA1F-4BAB6E29D6B2}">
      <dgm:prSet/>
      <dgm:spPr/>
      <dgm:t>
        <a:bodyPr/>
        <a:lstStyle/>
        <a:p>
          <a:endParaRPr lang="en-US"/>
        </a:p>
      </dgm:t>
    </dgm:pt>
    <dgm:pt modelId="{94A950AB-3518-4BA6-B0DF-F02989087600}">
      <dgm:prSet phldrT="[Text]" custT="1"/>
      <dgm:spPr>
        <a:solidFill>
          <a:prstClr val="white">
            <a:lumMod val="65000"/>
          </a:prstClr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159990" tIns="0" rIns="159990" bIns="0" numCol="1" spcCol="1270" anchor="ctr" anchorCtr="0"/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1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Sokkellenálló-képesség</a:t>
          </a:r>
          <a:endParaRPr lang="en-US" sz="2200" b="1" kern="1200" dirty="0">
            <a:solidFill>
              <a:prstClr val="white"/>
            </a:solidFill>
            <a:latin typeface="Trebuchet MS"/>
            <a:ea typeface="+mn-ea"/>
            <a:cs typeface="+mn-cs"/>
          </a:endParaRPr>
        </a:p>
      </dgm:t>
    </dgm:pt>
    <dgm:pt modelId="{F9E2FEA7-CAC7-45C8-8E5B-E3A33B62A57C}" type="parTrans" cxnId="{4D1490D1-ED2B-4E5B-990F-EABA6FE966C8}">
      <dgm:prSet/>
      <dgm:spPr/>
      <dgm:t>
        <a:bodyPr/>
        <a:lstStyle/>
        <a:p>
          <a:endParaRPr lang="en-US"/>
        </a:p>
      </dgm:t>
    </dgm:pt>
    <dgm:pt modelId="{FAECC185-8C3A-43A9-B827-15A993582BB5}" type="sibTrans" cxnId="{4D1490D1-ED2B-4E5B-990F-EABA6FE966C8}">
      <dgm:prSet/>
      <dgm:spPr/>
      <dgm:t>
        <a:bodyPr/>
        <a:lstStyle/>
        <a:p>
          <a:endParaRPr lang="en-US"/>
        </a:p>
      </dgm:t>
    </dgm:pt>
    <dgm:pt modelId="{651D4345-81F6-439A-8D18-11BEAB6A0E1F}">
      <dgm:prSet phldrT="[Text]" custT="1"/>
      <dgm:spPr>
        <a:solidFill>
          <a:prstClr val="white">
            <a:lumMod val="65000"/>
          </a:prstClr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159990" tIns="0" rIns="159990" bIns="0" numCol="1" spcCol="1270" anchor="ctr" anchorCtr="0"/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1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Portfólióminőség</a:t>
          </a:r>
        </a:p>
      </dgm:t>
    </dgm:pt>
    <dgm:pt modelId="{700564BA-7AE4-4E9B-A236-95ED33679DB4}" type="parTrans" cxnId="{15E59D76-C762-4DE3-8B36-7C3B43CC8C49}">
      <dgm:prSet/>
      <dgm:spPr/>
      <dgm:t>
        <a:bodyPr/>
        <a:lstStyle/>
        <a:p>
          <a:endParaRPr lang="en-US"/>
        </a:p>
      </dgm:t>
    </dgm:pt>
    <dgm:pt modelId="{22DD6843-1B6B-42BB-BDB0-5A3D50978ED5}" type="sibTrans" cxnId="{15E59D76-C762-4DE3-8B36-7C3B43CC8C49}">
      <dgm:prSet/>
      <dgm:spPr/>
      <dgm:t>
        <a:bodyPr/>
        <a:lstStyle/>
        <a:p>
          <a:endParaRPr lang="en-US"/>
        </a:p>
      </dgm:t>
    </dgm:pt>
    <dgm:pt modelId="{98F0C8CF-C842-4CCF-BD32-A001D7204F39}">
      <dgm:prSet phldrT="[Text]" custT="1"/>
      <dgm:spPr>
        <a:solidFill>
          <a:prstClr val="white">
            <a:lumMod val="65000"/>
          </a:prstClr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159990" tIns="0" rIns="159990" bIns="0" numCol="1" spcCol="1270" anchor="ctr" anchorCtr="0"/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1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Nemzetközi környezet</a:t>
          </a:r>
          <a:endParaRPr lang="en-US" sz="2200" b="1" kern="1200" dirty="0">
            <a:solidFill>
              <a:prstClr val="white"/>
            </a:solidFill>
            <a:latin typeface="Trebuchet MS"/>
            <a:ea typeface="+mn-ea"/>
            <a:cs typeface="+mn-cs"/>
          </a:endParaRPr>
        </a:p>
      </dgm:t>
    </dgm:pt>
    <dgm:pt modelId="{A01ED346-9C94-425B-845C-6E0248272379}" type="parTrans" cxnId="{FA127D9F-4DD7-420B-8333-D327F75AFA36}">
      <dgm:prSet/>
      <dgm:spPr/>
      <dgm:t>
        <a:bodyPr/>
        <a:lstStyle/>
        <a:p>
          <a:endParaRPr lang="en-GB"/>
        </a:p>
      </dgm:t>
    </dgm:pt>
    <dgm:pt modelId="{CBEBCD59-532F-4594-B6A2-274C5DCD838F}" type="sibTrans" cxnId="{FA127D9F-4DD7-420B-8333-D327F75AFA36}">
      <dgm:prSet/>
      <dgm:spPr/>
      <dgm:t>
        <a:bodyPr/>
        <a:lstStyle/>
        <a:p>
          <a:endParaRPr lang="en-GB"/>
        </a:p>
      </dgm:t>
    </dgm:pt>
    <dgm:pt modelId="{B5BBEF3A-C598-4266-B72B-0C072EF35519}">
      <dgm:prSet phldrT="[Text]" custT="1"/>
      <dgm:spPr>
        <a:solidFill>
          <a:srgbClr val="0C2148"/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159990" tIns="0" rIns="159990" bIns="0" numCol="1" spcCol="1270" anchor="ctr" anchorCtr="0"/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1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Jövedelmezőség</a:t>
          </a:r>
        </a:p>
      </dgm:t>
    </dgm:pt>
    <dgm:pt modelId="{CFB22EFB-64C8-4F10-B20D-FDD4CE52192D}" type="parTrans" cxnId="{18D036FB-0C42-4F38-8BFC-8A6CDDA3D5B4}">
      <dgm:prSet/>
      <dgm:spPr/>
      <dgm:t>
        <a:bodyPr/>
        <a:lstStyle/>
        <a:p>
          <a:endParaRPr lang="en-GB"/>
        </a:p>
      </dgm:t>
    </dgm:pt>
    <dgm:pt modelId="{072F3FCF-FA4A-477E-8368-2109D558D11F}" type="sibTrans" cxnId="{18D036FB-0C42-4F38-8BFC-8A6CDDA3D5B4}">
      <dgm:prSet/>
      <dgm:spPr/>
      <dgm:t>
        <a:bodyPr/>
        <a:lstStyle/>
        <a:p>
          <a:endParaRPr lang="en-GB"/>
        </a:p>
      </dgm:t>
    </dgm:pt>
    <dgm:pt modelId="{23A40960-721D-4260-8312-37AFA50EB7BA}" type="pres">
      <dgm:prSet presAssocID="{725F5DF0-266F-462F-AA7E-77C96FC814B0}" presName="linear" presStyleCnt="0">
        <dgm:presLayoutVars>
          <dgm:dir/>
          <dgm:animLvl val="lvl"/>
          <dgm:resizeHandles val="exact"/>
        </dgm:presLayoutVars>
      </dgm:prSet>
      <dgm:spPr/>
    </dgm:pt>
    <dgm:pt modelId="{CFC536C0-6286-4EEC-9AAD-F5973085742D}" type="pres">
      <dgm:prSet presAssocID="{98F0C8CF-C842-4CCF-BD32-A001D7204F39}" presName="parentLin" presStyleCnt="0"/>
      <dgm:spPr/>
    </dgm:pt>
    <dgm:pt modelId="{01B770A3-F36F-4E62-8DF3-5B6DA1EB0B60}" type="pres">
      <dgm:prSet presAssocID="{98F0C8CF-C842-4CCF-BD32-A001D7204F39}" presName="parentLeftMargin" presStyleLbl="node1" presStyleIdx="0" presStyleCnt="5"/>
      <dgm:spPr/>
    </dgm:pt>
    <dgm:pt modelId="{1218F430-9873-44D1-9E6B-BD8E787730B5}" type="pres">
      <dgm:prSet presAssocID="{98F0C8CF-C842-4CCF-BD32-A001D7204F39}" presName="parentText" presStyleLbl="node1" presStyleIdx="0" presStyleCnt="5" custScaleX="127965">
        <dgm:presLayoutVars>
          <dgm:chMax val="0"/>
          <dgm:bulletEnabled val="1"/>
        </dgm:presLayoutVars>
      </dgm:prSet>
      <dgm:spPr>
        <a:xfrm>
          <a:off x="361706" y="1184392"/>
          <a:ext cx="6480008" cy="708480"/>
        </a:xfrm>
        <a:prstGeom prst="roundRect">
          <a:avLst/>
        </a:prstGeom>
      </dgm:spPr>
    </dgm:pt>
    <dgm:pt modelId="{B8D49738-19A8-4C94-B5FC-32B593A115F9}" type="pres">
      <dgm:prSet presAssocID="{98F0C8CF-C842-4CCF-BD32-A001D7204F39}" presName="negativeSpace" presStyleCnt="0"/>
      <dgm:spPr/>
    </dgm:pt>
    <dgm:pt modelId="{9C6F85FC-5264-451E-8D58-5A8E00D0E61B}" type="pres">
      <dgm:prSet presAssocID="{98F0C8CF-C842-4CCF-BD32-A001D7204F39}" presName="childText" presStyleLbl="conFgAcc1" presStyleIdx="0" presStyleCnt="5">
        <dgm:presLayoutVars>
          <dgm:bulletEnabled val="1"/>
        </dgm:presLayoutVars>
      </dgm:prSet>
      <dgm:spPr/>
    </dgm:pt>
    <dgm:pt modelId="{F68E1DD6-7C0E-4C70-A1E6-2AAB8CFB6C94}" type="pres">
      <dgm:prSet presAssocID="{CBEBCD59-532F-4594-B6A2-274C5DCD838F}" presName="spaceBetweenRectangles" presStyleCnt="0"/>
      <dgm:spPr/>
    </dgm:pt>
    <dgm:pt modelId="{B4CFCDF7-ED87-453E-81BE-D4CBA83DC707}" type="pres">
      <dgm:prSet presAssocID="{94A950AB-3518-4BA6-B0DF-F02989087600}" presName="parentLin" presStyleCnt="0"/>
      <dgm:spPr/>
    </dgm:pt>
    <dgm:pt modelId="{EC322841-82C5-4D1E-892C-A24BD50DDEBD}" type="pres">
      <dgm:prSet presAssocID="{94A950AB-3518-4BA6-B0DF-F02989087600}" presName="parentLeftMargin" presStyleLbl="node1" presStyleIdx="0" presStyleCnt="5"/>
      <dgm:spPr/>
    </dgm:pt>
    <dgm:pt modelId="{F5D9A4B8-B567-4DF3-86AE-6D01E900B629}" type="pres">
      <dgm:prSet presAssocID="{94A950AB-3518-4BA6-B0DF-F02989087600}" presName="parentText" presStyleLbl="node1" presStyleIdx="1" presStyleCnt="5" custScaleX="127965">
        <dgm:presLayoutVars>
          <dgm:chMax val="0"/>
          <dgm:bulletEnabled val="1"/>
        </dgm:presLayoutVars>
      </dgm:prSet>
      <dgm:spPr>
        <a:xfrm>
          <a:off x="361706" y="2273032"/>
          <a:ext cx="6480008" cy="708480"/>
        </a:xfrm>
        <a:prstGeom prst="roundRect">
          <a:avLst/>
        </a:prstGeom>
      </dgm:spPr>
    </dgm:pt>
    <dgm:pt modelId="{61E82CBA-D831-4794-B4F7-471B3D8FCFDB}" type="pres">
      <dgm:prSet presAssocID="{94A950AB-3518-4BA6-B0DF-F02989087600}" presName="negativeSpace" presStyleCnt="0"/>
      <dgm:spPr/>
    </dgm:pt>
    <dgm:pt modelId="{E665826A-0CBD-454C-8A57-36EF19D9A3AF}" type="pres">
      <dgm:prSet presAssocID="{94A950AB-3518-4BA6-B0DF-F02989087600}" presName="childText" presStyleLbl="conFgAcc1" presStyleIdx="1" presStyleCnt="5">
        <dgm:presLayoutVars>
          <dgm:bulletEnabled val="1"/>
        </dgm:presLayoutVars>
      </dgm:prSet>
      <dgm:spPr/>
    </dgm:pt>
    <dgm:pt modelId="{4078DA84-98AD-45F9-BC8D-EFF5D35DB64A}" type="pres">
      <dgm:prSet presAssocID="{FAECC185-8C3A-43A9-B827-15A993582BB5}" presName="spaceBetweenRectangles" presStyleCnt="0"/>
      <dgm:spPr/>
    </dgm:pt>
    <dgm:pt modelId="{F9DECCB2-ED4E-47C7-982B-7A69D07D1E3E}" type="pres">
      <dgm:prSet presAssocID="{59CC0A99-8510-4484-AAAC-4BDA17B4EBDA}" presName="parentLin" presStyleCnt="0"/>
      <dgm:spPr/>
    </dgm:pt>
    <dgm:pt modelId="{16E02B38-9E41-4C39-B695-329B77DE12F8}" type="pres">
      <dgm:prSet presAssocID="{59CC0A99-8510-4484-AAAC-4BDA17B4EBDA}" presName="parentLeftMargin" presStyleLbl="node1" presStyleIdx="1" presStyleCnt="5"/>
      <dgm:spPr/>
    </dgm:pt>
    <dgm:pt modelId="{54F8A3D8-F360-42F0-ADF3-DFBEBD176879}" type="pres">
      <dgm:prSet presAssocID="{59CC0A99-8510-4484-AAAC-4BDA17B4EBDA}" presName="parentText" presStyleLbl="node1" presStyleIdx="2" presStyleCnt="5" custScaleX="127965">
        <dgm:presLayoutVars>
          <dgm:chMax val="0"/>
          <dgm:bulletEnabled val="1"/>
        </dgm:presLayoutVars>
      </dgm:prSet>
      <dgm:spPr>
        <a:xfrm>
          <a:off x="361706" y="3361672"/>
          <a:ext cx="6480008" cy="708480"/>
        </a:xfrm>
        <a:prstGeom prst="roundRect">
          <a:avLst/>
        </a:prstGeom>
      </dgm:spPr>
    </dgm:pt>
    <dgm:pt modelId="{DCF3256A-59B1-41F6-95FC-126639D5102B}" type="pres">
      <dgm:prSet presAssocID="{59CC0A99-8510-4484-AAAC-4BDA17B4EBDA}" presName="negativeSpace" presStyleCnt="0"/>
      <dgm:spPr/>
    </dgm:pt>
    <dgm:pt modelId="{5FC77B46-1E5B-4DBC-8C0B-9CD3DD6F9695}" type="pres">
      <dgm:prSet presAssocID="{59CC0A99-8510-4484-AAAC-4BDA17B4EBDA}" presName="childText" presStyleLbl="conFgAcc1" presStyleIdx="2" presStyleCnt="5">
        <dgm:presLayoutVars>
          <dgm:bulletEnabled val="1"/>
        </dgm:presLayoutVars>
      </dgm:prSet>
      <dgm:spPr>
        <a:xfrm>
          <a:off x="0" y="2238527"/>
          <a:ext cx="6936432" cy="529200"/>
        </a:xfrm>
        <a:prstGeom prst="rect">
          <a:avLst/>
        </a:prstGeom>
      </dgm:spPr>
    </dgm:pt>
    <dgm:pt modelId="{5B22FCB9-254C-469D-BAB2-2771FFA72983}" type="pres">
      <dgm:prSet presAssocID="{2DE3D471-3B8A-42E2-A6A4-89E69711C2F2}" presName="spaceBetweenRectangles" presStyleCnt="0"/>
      <dgm:spPr/>
    </dgm:pt>
    <dgm:pt modelId="{91CE5F2F-B5DD-41EC-AEB5-4380E96EA4A8}" type="pres">
      <dgm:prSet presAssocID="{651D4345-81F6-439A-8D18-11BEAB6A0E1F}" presName="parentLin" presStyleCnt="0"/>
      <dgm:spPr/>
    </dgm:pt>
    <dgm:pt modelId="{94E54FD0-30E3-4209-A5FD-FA8047598CF5}" type="pres">
      <dgm:prSet presAssocID="{651D4345-81F6-439A-8D18-11BEAB6A0E1F}" presName="parentLeftMargin" presStyleLbl="node1" presStyleIdx="2" presStyleCnt="5"/>
      <dgm:spPr/>
    </dgm:pt>
    <dgm:pt modelId="{0056A92D-1C97-46D9-AFBD-1577197A3A19}" type="pres">
      <dgm:prSet presAssocID="{651D4345-81F6-439A-8D18-11BEAB6A0E1F}" presName="parentText" presStyleLbl="node1" presStyleIdx="3" presStyleCnt="5" custScaleX="127965">
        <dgm:presLayoutVars>
          <dgm:chMax val="0"/>
          <dgm:bulletEnabled val="1"/>
        </dgm:presLayoutVars>
      </dgm:prSet>
      <dgm:spPr>
        <a:xfrm>
          <a:off x="361706" y="4450312"/>
          <a:ext cx="6480008" cy="708480"/>
        </a:xfrm>
        <a:prstGeom prst="roundRect">
          <a:avLst/>
        </a:prstGeom>
      </dgm:spPr>
    </dgm:pt>
    <dgm:pt modelId="{296C0D21-BB1F-4D4C-8A16-8A92BBA0208F}" type="pres">
      <dgm:prSet presAssocID="{651D4345-81F6-439A-8D18-11BEAB6A0E1F}" presName="negativeSpace" presStyleCnt="0"/>
      <dgm:spPr/>
    </dgm:pt>
    <dgm:pt modelId="{7F7DA041-C4EA-4406-8328-3365590F53E0}" type="pres">
      <dgm:prSet presAssocID="{651D4345-81F6-439A-8D18-11BEAB6A0E1F}" presName="childText" presStyleLbl="conFgAcc1" presStyleIdx="3" presStyleCnt="5">
        <dgm:presLayoutVars>
          <dgm:bulletEnabled val="1"/>
        </dgm:presLayoutVars>
      </dgm:prSet>
      <dgm:spPr/>
    </dgm:pt>
    <dgm:pt modelId="{1B9575F1-26CB-4349-8E84-6A206734483C}" type="pres">
      <dgm:prSet presAssocID="{22DD6843-1B6B-42BB-BDB0-5A3D50978ED5}" presName="spaceBetweenRectangles" presStyleCnt="0"/>
      <dgm:spPr/>
    </dgm:pt>
    <dgm:pt modelId="{5A286382-CE09-49C7-8D9C-B43840E77627}" type="pres">
      <dgm:prSet presAssocID="{B5BBEF3A-C598-4266-B72B-0C072EF35519}" presName="parentLin" presStyleCnt="0"/>
      <dgm:spPr/>
    </dgm:pt>
    <dgm:pt modelId="{F212F993-D17D-4C22-B963-85B89F2071C7}" type="pres">
      <dgm:prSet presAssocID="{B5BBEF3A-C598-4266-B72B-0C072EF35519}" presName="parentLeftMargin" presStyleLbl="node1" presStyleIdx="3" presStyleCnt="5"/>
      <dgm:spPr/>
    </dgm:pt>
    <dgm:pt modelId="{10489A93-C9D2-4879-BEC3-A105CDFB2C34}" type="pres">
      <dgm:prSet presAssocID="{B5BBEF3A-C598-4266-B72B-0C072EF35519}" presName="parentText" presStyleLbl="node1" presStyleIdx="4" presStyleCnt="5" custScaleX="127965">
        <dgm:presLayoutVars>
          <dgm:chMax val="0"/>
          <dgm:bulletEnabled val="1"/>
        </dgm:presLayoutVars>
      </dgm:prSet>
      <dgm:spPr>
        <a:xfrm>
          <a:off x="361706" y="5538952"/>
          <a:ext cx="6480008" cy="708480"/>
        </a:xfrm>
        <a:prstGeom prst="roundRect">
          <a:avLst/>
        </a:prstGeom>
      </dgm:spPr>
    </dgm:pt>
    <dgm:pt modelId="{180AA742-E562-4F61-8A38-AB80CED0F864}" type="pres">
      <dgm:prSet presAssocID="{B5BBEF3A-C598-4266-B72B-0C072EF35519}" presName="negativeSpace" presStyleCnt="0"/>
      <dgm:spPr/>
    </dgm:pt>
    <dgm:pt modelId="{5BC28C96-FC2E-4139-9683-A7B0AF297066}" type="pres">
      <dgm:prSet presAssocID="{B5BBEF3A-C598-4266-B72B-0C072EF35519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0299F006-E3F2-4859-93DE-234168A50601}" type="presOf" srcId="{651D4345-81F6-439A-8D18-11BEAB6A0E1F}" destId="{94E54FD0-30E3-4209-A5FD-FA8047598CF5}" srcOrd="0" destOrd="0" presId="urn:microsoft.com/office/officeart/2005/8/layout/list1"/>
    <dgm:cxn modelId="{13DF5530-9B21-40C0-B0C1-E6DA0E35D519}" type="presOf" srcId="{94A950AB-3518-4BA6-B0DF-F02989087600}" destId="{F5D9A4B8-B567-4DF3-86AE-6D01E900B629}" srcOrd="1" destOrd="0" presId="urn:microsoft.com/office/officeart/2005/8/layout/list1"/>
    <dgm:cxn modelId="{4A377D3A-353C-4241-91C3-CB4D4BFEE94D}" type="presOf" srcId="{98F0C8CF-C842-4CCF-BD32-A001D7204F39}" destId="{1218F430-9873-44D1-9E6B-BD8E787730B5}" srcOrd="1" destOrd="0" presId="urn:microsoft.com/office/officeart/2005/8/layout/list1"/>
    <dgm:cxn modelId="{50B0B54D-4A7B-42A5-871D-FA20C9AE9AAD}" type="presOf" srcId="{94A950AB-3518-4BA6-B0DF-F02989087600}" destId="{EC322841-82C5-4D1E-892C-A24BD50DDEBD}" srcOrd="0" destOrd="0" presId="urn:microsoft.com/office/officeart/2005/8/layout/list1"/>
    <dgm:cxn modelId="{15E59D76-C762-4DE3-8B36-7C3B43CC8C49}" srcId="{725F5DF0-266F-462F-AA7E-77C96FC814B0}" destId="{651D4345-81F6-439A-8D18-11BEAB6A0E1F}" srcOrd="3" destOrd="0" parTransId="{700564BA-7AE4-4E9B-A236-95ED33679DB4}" sibTransId="{22DD6843-1B6B-42BB-BDB0-5A3D50978ED5}"/>
    <dgm:cxn modelId="{122CE456-91DA-4D91-BF46-82BB0C1A5DBA}" type="presOf" srcId="{B5BBEF3A-C598-4266-B72B-0C072EF35519}" destId="{10489A93-C9D2-4879-BEC3-A105CDFB2C34}" srcOrd="1" destOrd="0" presId="urn:microsoft.com/office/officeart/2005/8/layout/list1"/>
    <dgm:cxn modelId="{FA127D9F-4DD7-420B-8333-D327F75AFA36}" srcId="{725F5DF0-266F-462F-AA7E-77C96FC814B0}" destId="{98F0C8CF-C842-4CCF-BD32-A001D7204F39}" srcOrd="0" destOrd="0" parTransId="{A01ED346-9C94-425B-845C-6E0248272379}" sibTransId="{CBEBCD59-532F-4594-B6A2-274C5DCD838F}"/>
    <dgm:cxn modelId="{57E8F3A7-5776-4115-8C75-482F761A9257}" type="presOf" srcId="{59CC0A99-8510-4484-AAAC-4BDA17B4EBDA}" destId="{54F8A3D8-F360-42F0-ADF3-DFBEBD176879}" srcOrd="1" destOrd="0" presId="urn:microsoft.com/office/officeart/2005/8/layout/list1"/>
    <dgm:cxn modelId="{7C10A2AC-17FB-40FF-90D4-9C789BE96423}" type="presOf" srcId="{98F0C8CF-C842-4CCF-BD32-A001D7204F39}" destId="{01B770A3-F36F-4E62-8DF3-5B6DA1EB0B60}" srcOrd="0" destOrd="0" presId="urn:microsoft.com/office/officeart/2005/8/layout/list1"/>
    <dgm:cxn modelId="{4D1490D1-ED2B-4E5B-990F-EABA6FE966C8}" srcId="{725F5DF0-266F-462F-AA7E-77C96FC814B0}" destId="{94A950AB-3518-4BA6-B0DF-F02989087600}" srcOrd="1" destOrd="0" parTransId="{F9E2FEA7-CAC7-45C8-8E5B-E3A33B62A57C}" sibTransId="{FAECC185-8C3A-43A9-B827-15A993582BB5}"/>
    <dgm:cxn modelId="{2277E0D1-47DE-4C6F-A7BD-2EF9DEB4D78B}" type="presOf" srcId="{725F5DF0-266F-462F-AA7E-77C96FC814B0}" destId="{23A40960-721D-4260-8312-37AFA50EB7BA}" srcOrd="0" destOrd="0" presId="urn:microsoft.com/office/officeart/2005/8/layout/list1"/>
    <dgm:cxn modelId="{70E563D6-D3B7-40E5-B4FE-D3D8A6A0B70C}" type="presOf" srcId="{651D4345-81F6-439A-8D18-11BEAB6A0E1F}" destId="{0056A92D-1C97-46D9-AFBD-1577197A3A19}" srcOrd="1" destOrd="0" presId="urn:microsoft.com/office/officeart/2005/8/layout/list1"/>
    <dgm:cxn modelId="{B6B999E8-DB67-45B9-BB67-1E410075EFBA}" type="presOf" srcId="{B5BBEF3A-C598-4266-B72B-0C072EF35519}" destId="{F212F993-D17D-4C22-B963-85B89F2071C7}" srcOrd="0" destOrd="0" presId="urn:microsoft.com/office/officeart/2005/8/layout/list1"/>
    <dgm:cxn modelId="{FBB510EB-21F2-4CD1-94FE-747468ED91C3}" type="presOf" srcId="{59CC0A99-8510-4484-AAAC-4BDA17B4EBDA}" destId="{16E02B38-9E41-4C39-B695-329B77DE12F8}" srcOrd="0" destOrd="0" presId="urn:microsoft.com/office/officeart/2005/8/layout/list1"/>
    <dgm:cxn modelId="{6CCB77ED-9B18-42C6-BA1F-4BAB6E29D6B2}" srcId="{725F5DF0-266F-462F-AA7E-77C96FC814B0}" destId="{59CC0A99-8510-4484-AAAC-4BDA17B4EBDA}" srcOrd="2" destOrd="0" parTransId="{3727B7A2-DD14-48AB-BF47-C4BD0B4FB03C}" sibTransId="{2DE3D471-3B8A-42E2-A6A4-89E69711C2F2}"/>
    <dgm:cxn modelId="{18D036FB-0C42-4F38-8BFC-8A6CDDA3D5B4}" srcId="{725F5DF0-266F-462F-AA7E-77C96FC814B0}" destId="{B5BBEF3A-C598-4266-B72B-0C072EF35519}" srcOrd="4" destOrd="0" parTransId="{CFB22EFB-64C8-4F10-B20D-FDD4CE52192D}" sibTransId="{072F3FCF-FA4A-477E-8368-2109D558D11F}"/>
    <dgm:cxn modelId="{4E31BBFC-A5EA-40F9-9B35-325CAB6D25DC}" type="presParOf" srcId="{23A40960-721D-4260-8312-37AFA50EB7BA}" destId="{CFC536C0-6286-4EEC-9AAD-F5973085742D}" srcOrd="0" destOrd="0" presId="urn:microsoft.com/office/officeart/2005/8/layout/list1"/>
    <dgm:cxn modelId="{F1B55B3E-2FB4-42C3-87F6-7B946B1A50E7}" type="presParOf" srcId="{CFC536C0-6286-4EEC-9AAD-F5973085742D}" destId="{01B770A3-F36F-4E62-8DF3-5B6DA1EB0B60}" srcOrd="0" destOrd="0" presId="urn:microsoft.com/office/officeart/2005/8/layout/list1"/>
    <dgm:cxn modelId="{37E0A7E5-851D-471C-91E7-1396A3D15384}" type="presParOf" srcId="{CFC536C0-6286-4EEC-9AAD-F5973085742D}" destId="{1218F430-9873-44D1-9E6B-BD8E787730B5}" srcOrd="1" destOrd="0" presId="urn:microsoft.com/office/officeart/2005/8/layout/list1"/>
    <dgm:cxn modelId="{F33456C9-7A2E-4C65-B5CE-94676F9E009A}" type="presParOf" srcId="{23A40960-721D-4260-8312-37AFA50EB7BA}" destId="{B8D49738-19A8-4C94-B5FC-32B593A115F9}" srcOrd="1" destOrd="0" presId="urn:microsoft.com/office/officeart/2005/8/layout/list1"/>
    <dgm:cxn modelId="{E1CFC0FB-2298-47B9-B87E-EDB5F5342844}" type="presParOf" srcId="{23A40960-721D-4260-8312-37AFA50EB7BA}" destId="{9C6F85FC-5264-451E-8D58-5A8E00D0E61B}" srcOrd="2" destOrd="0" presId="urn:microsoft.com/office/officeart/2005/8/layout/list1"/>
    <dgm:cxn modelId="{11052DB0-A8CA-4CCD-B4FD-507A8E3E8C66}" type="presParOf" srcId="{23A40960-721D-4260-8312-37AFA50EB7BA}" destId="{F68E1DD6-7C0E-4C70-A1E6-2AAB8CFB6C94}" srcOrd="3" destOrd="0" presId="urn:microsoft.com/office/officeart/2005/8/layout/list1"/>
    <dgm:cxn modelId="{7BC3E7CE-6273-4019-9E8D-B18230859511}" type="presParOf" srcId="{23A40960-721D-4260-8312-37AFA50EB7BA}" destId="{B4CFCDF7-ED87-453E-81BE-D4CBA83DC707}" srcOrd="4" destOrd="0" presId="urn:microsoft.com/office/officeart/2005/8/layout/list1"/>
    <dgm:cxn modelId="{84DDE6DF-7141-42F5-8EA1-D2AB20FAB885}" type="presParOf" srcId="{B4CFCDF7-ED87-453E-81BE-D4CBA83DC707}" destId="{EC322841-82C5-4D1E-892C-A24BD50DDEBD}" srcOrd="0" destOrd="0" presId="urn:microsoft.com/office/officeart/2005/8/layout/list1"/>
    <dgm:cxn modelId="{26653C94-AC05-49F2-8FDC-84D2A81F7D15}" type="presParOf" srcId="{B4CFCDF7-ED87-453E-81BE-D4CBA83DC707}" destId="{F5D9A4B8-B567-4DF3-86AE-6D01E900B629}" srcOrd="1" destOrd="0" presId="urn:microsoft.com/office/officeart/2005/8/layout/list1"/>
    <dgm:cxn modelId="{F5D56A2E-6DA1-45BF-8E49-264E835EB277}" type="presParOf" srcId="{23A40960-721D-4260-8312-37AFA50EB7BA}" destId="{61E82CBA-D831-4794-B4F7-471B3D8FCFDB}" srcOrd="5" destOrd="0" presId="urn:microsoft.com/office/officeart/2005/8/layout/list1"/>
    <dgm:cxn modelId="{770B3B6E-3C46-45B4-A7A8-31EFFCB97D85}" type="presParOf" srcId="{23A40960-721D-4260-8312-37AFA50EB7BA}" destId="{E665826A-0CBD-454C-8A57-36EF19D9A3AF}" srcOrd="6" destOrd="0" presId="urn:microsoft.com/office/officeart/2005/8/layout/list1"/>
    <dgm:cxn modelId="{6B663DCD-F727-46E6-9D72-56D62DECA723}" type="presParOf" srcId="{23A40960-721D-4260-8312-37AFA50EB7BA}" destId="{4078DA84-98AD-45F9-BC8D-EFF5D35DB64A}" srcOrd="7" destOrd="0" presId="urn:microsoft.com/office/officeart/2005/8/layout/list1"/>
    <dgm:cxn modelId="{C82851D2-4769-467C-957E-BF6B16AA3C32}" type="presParOf" srcId="{23A40960-721D-4260-8312-37AFA50EB7BA}" destId="{F9DECCB2-ED4E-47C7-982B-7A69D07D1E3E}" srcOrd="8" destOrd="0" presId="urn:microsoft.com/office/officeart/2005/8/layout/list1"/>
    <dgm:cxn modelId="{1215FAEC-0EFE-42BD-9586-01AA02A847AA}" type="presParOf" srcId="{F9DECCB2-ED4E-47C7-982B-7A69D07D1E3E}" destId="{16E02B38-9E41-4C39-B695-329B77DE12F8}" srcOrd="0" destOrd="0" presId="urn:microsoft.com/office/officeart/2005/8/layout/list1"/>
    <dgm:cxn modelId="{07734D98-BCAF-4492-9526-3A590E21D826}" type="presParOf" srcId="{F9DECCB2-ED4E-47C7-982B-7A69D07D1E3E}" destId="{54F8A3D8-F360-42F0-ADF3-DFBEBD176879}" srcOrd="1" destOrd="0" presId="urn:microsoft.com/office/officeart/2005/8/layout/list1"/>
    <dgm:cxn modelId="{3C1F4B78-1867-4C09-9D9A-F52D38AD8031}" type="presParOf" srcId="{23A40960-721D-4260-8312-37AFA50EB7BA}" destId="{DCF3256A-59B1-41F6-95FC-126639D5102B}" srcOrd="9" destOrd="0" presId="urn:microsoft.com/office/officeart/2005/8/layout/list1"/>
    <dgm:cxn modelId="{63161FFE-70ED-4FD3-A4E6-62C88B200B7D}" type="presParOf" srcId="{23A40960-721D-4260-8312-37AFA50EB7BA}" destId="{5FC77B46-1E5B-4DBC-8C0B-9CD3DD6F9695}" srcOrd="10" destOrd="0" presId="urn:microsoft.com/office/officeart/2005/8/layout/list1"/>
    <dgm:cxn modelId="{29AC7A97-B653-4213-B536-956AF3B5A4DE}" type="presParOf" srcId="{23A40960-721D-4260-8312-37AFA50EB7BA}" destId="{5B22FCB9-254C-469D-BAB2-2771FFA72983}" srcOrd="11" destOrd="0" presId="urn:microsoft.com/office/officeart/2005/8/layout/list1"/>
    <dgm:cxn modelId="{8616F76C-5066-4570-A8DE-B3DE262C4882}" type="presParOf" srcId="{23A40960-721D-4260-8312-37AFA50EB7BA}" destId="{91CE5F2F-B5DD-41EC-AEB5-4380E96EA4A8}" srcOrd="12" destOrd="0" presId="urn:microsoft.com/office/officeart/2005/8/layout/list1"/>
    <dgm:cxn modelId="{08B05D16-8F03-4A01-A4D7-3828E0242719}" type="presParOf" srcId="{91CE5F2F-B5DD-41EC-AEB5-4380E96EA4A8}" destId="{94E54FD0-30E3-4209-A5FD-FA8047598CF5}" srcOrd="0" destOrd="0" presId="urn:microsoft.com/office/officeart/2005/8/layout/list1"/>
    <dgm:cxn modelId="{D0470862-CB8B-450F-B8FE-1183F0C40E18}" type="presParOf" srcId="{91CE5F2F-B5DD-41EC-AEB5-4380E96EA4A8}" destId="{0056A92D-1C97-46D9-AFBD-1577197A3A19}" srcOrd="1" destOrd="0" presId="urn:microsoft.com/office/officeart/2005/8/layout/list1"/>
    <dgm:cxn modelId="{8CA99C52-985B-490E-9B0A-B5E013453A10}" type="presParOf" srcId="{23A40960-721D-4260-8312-37AFA50EB7BA}" destId="{296C0D21-BB1F-4D4C-8A16-8A92BBA0208F}" srcOrd="13" destOrd="0" presId="urn:microsoft.com/office/officeart/2005/8/layout/list1"/>
    <dgm:cxn modelId="{E19F4557-80A3-4031-93DB-4BA57E55882D}" type="presParOf" srcId="{23A40960-721D-4260-8312-37AFA50EB7BA}" destId="{7F7DA041-C4EA-4406-8328-3365590F53E0}" srcOrd="14" destOrd="0" presId="urn:microsoft.com/office/officeart/2005/8/layout/list1"/>
    <dgm:cxn modelId="{A8F47A0D-B42A-4C5E-A000-F49275D5CA2F}" type="presParOf" srcId="{23A40960-721D-4260-8312-37AFA50EB7BA}" destId="{1B9575F1-26CB-4349-8E84-6A206734483C}" srcOrd="15" destOrd="0" presId="urn:microsoft.com/office/officeart/2005/8/layout/list1"/>
    <dgm:cxn modelId="{72502E19-AF4B-4BD5-A1BF-B27B596C0036}" type="presParOf" srcId="{23A40960-721D-4260-8312-37AFA50EB7BA}" destId="{5A286382-CE09-49C7-8D9C-B43840E77627}" srcOrd="16" destOrd="0" presId="urn:microsoft.com/office/officeart/2005/8/layout/list1"/>
    <dgm:cxn modelId="{31D8FFCE-891E-4F74-9A81-4D357D4356CE}" type="presParOf" srcId="{5A286382-CE09-49C7-8D9C-B43840E77627}" destId="{F212F993-D17D-4C22-B963-85B89F2071C7}" srcOrd="0" destOrd="0" presId="urn:microsoft.com/office/officeart/2005/8/layout/list1"/>
    <dgm:cxn modelId="{9BDC9468-2650-4D93-B5C8-B2D42AB85BF3}" type="presParOf" srcId="{5A286382-CE09-49C7-8D9C-B43840E77627}" destId="{10489A93-C9D2-4879-BEC3-A105CDFB2C34}" srcOrd="1" destOrd="0" presId="urn:microsoft.com/office/officeart/2005/8/layout/list1"/>
    <dgm:cxn modelId="{12602847-4025-493D-9FC7-79A6BF956EF0}" type="presParOf" srcId="{23A40960-721D-4260-8312-37AFA50EB7BA}" destId="{180AA742-E562-4F61-8A38-AB80CED0F864}" srcOrd="17" destOrd="0" presId="urn:microsoft.com/office/officeart/2005/8/layout/list1"/>
    <dgm:cxn modelId="{CF15605C-E989-4064-8833-70929E695F9A}" type="presParOf" srcId="{23A40960-721D-4260-8312-37AFA50EB7BA}" destId="{5BC28C96-FC2E-4139-9683-A7B0AF297066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6F85FC-5264-451E-8D58-5A8E00D0E61B}">
      <dsp:nvSpPr>
        <dsp:cNvPr id="0" name=""/>
        <dsp:cNvSpPr/>
      </dsp:nvSpPr>
      <dsp:spPr>
        <a:xfrm>
          <a:off x="0" y="480052"/>
          <a:ext cx="7234130" cy="7308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18F430-9873-44D1-9E6B-BD8E787730B5}">
      <dsp:nvSpPr>
        <dsp:cNvPr id="0" name=""/>
        <dsp:cNvSpPr/>
      </dsp:nvSpPr>
      <dsp:spPr>
        <a:xfrm>
          <a:off x="361706" y="52012"/>
          <a:ext cx="6480008" cy="856080"/>
        </a:xfrm>
        <a:prstGeom prst="roundRect">
          <a:avLst/>
        </a:prstGeom>
        <a:solidFill>
          <a:srgbClr val="0C2148"/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9990" tIns="0" rIns="15999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1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Nemzetközi környezet</a:t>
          </a:r>
          <a:endParaRPr lang="en-US" sz="2200" b="1" kern="1200" dirty="0">
            <a:solidFill>
              <a:prstClr val="white"/>
            </a:solidFill>
            <a:latin typeface="Trebuchet MS"/>
            <a:ea typeface="+mn-ea"/>
            <a:cs typeface="+mn-cs"/>
          </a:endParaRPr>
        </a:p>
      </dsp:txBody>
      <dsp:txXfrm>
        <a:off x="403496" y="93802"/>
        <a:ext cx="6396428" cy="772500"/>
      </dsp:txXfrm>
    </dsp:sp>
    <dsp:sp modelId="{E665826A-0CBD-454C-8A57-36EF19D9A3AF}">
      <dsp:nvSpPr>
        <dsp:cNvPr id="0" name=""/>
        <dsp:cNvSpPr/>
      </dsp:nvSpPr>
      <dsp:spPr>
        <a:xfrm>
          <a:off x="0" y="1795492"/>
          <a:ext cx="7234130" cy="7308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D9A4B8-B567-4DF3-86AE-6D01E900B629}">
      <dsp:nvSpPr>
        <dsp:cNvPr id="0" name=""/>
        <dsp:cNvSpPr/>
      </dsp:nvSpPr>
      <dsp:spPr>
        <a:xfrm>
          <a:off x="361706" y="1367452"/>
          <a:ext cx="6480008" cy="856080"/>
        </a:xfrm>
        <a:prstGeom prst="roundRect">
          <a:avLst/>
        </a:prstGeom>
        <a:solidFill>
          <a:prstClr val="white">
            <a:lumMod val="65000"/>
          </a:prstClr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9990" tIns="0" rIns="15999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1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Sokkellenálló-képesség</a:t>
          </a:r>
          <a:endParaRPr lang="en-US" sz="2200" b="1" kern="1200" dirty="0">
            <a:solidFill>
              <a:prstClr val="white"/>
            </a:solidFill>
            <a:latin typeface="Trebuchet MS"/>
            <a:ea typeface="+mn-ea"/>
            <a:cs typeface="+mn-cs"/>
          </a:endParaRPr>
        </a:p>
      </dsp:txBody>
      <dsp:txXfrm>
        <a:off x="403496" y="1409242"/>
        <a:ext cx="6396428" cy="772500"/>
      </dsp:txXfrm>
    </dsp:sp>
    <dsp:sp modelId="{5FC77B46-1E5B-4DBC-8C0B-9CD3DD6F9695}">
      <dsp:nvSpPr>
        <dsp:cNvPr id="0" name=""/>
        <dsp:cNvSpPr/>
      </dsp:nvSpPr>
      <dsp:spPr>
        <a:xfrm>
          <a:off x="0" y="3110932"/>
          <a:ext cx="7234130" cy="7308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F8A3D8-F360-42F0-ADF3-DFBEBD176879}">
      <dsp:nvSpPr>
        <dsp:cNvPr id="0" name=""/>
        <dsp:cNvSpPr/>
      </dsp:nvSpPr>
      <dsp:spPr>
        <a:xfrm>
          <a:off x="361706" y="2682892"/>
          <a:ext cx="6480008" cy="856080"/>
        </a:xfrm>
        <a:prstGeom prst="roundRect">
          <a:avLst/>
        </a:prstGeom>
        <a:solidFill>
          <a:prstClr val="white">
            <a:lumMod val="65000"/>
          </a:prstClr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9990" tIns="0" rIns="15999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1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Hitelezési folyamatok</a:t>
          </a:r>
          <a:endParaRPr lang="en-US" sz="2200" b="1" kern="1200" dirty="0">
            <a:solidFill>
              <a:prstClr val="white"/>
            </a:solidFill>
            <a:latin typeface="Trebuchet MS"/>
            <a:ea typeface="+mn-ea"/>
            <a:cs typeface="+mn-cs"/>
          </a:endParaRPr>
        </a:p>
      </dsp:txBody>
      <dsp:txXfrm>
        <a:off x="403496" y="2724682"/>
        <a:ext cx="6396428" cy="772500"/>
      </dsp:txXfrm>
    </dsp:sp>
    <dsp:sp modelId="{7F7DA041-C4EA-4406-8328-3365590F53E0}">
      <dsp:nvSpPr>
        <dsp:cNvPr id="0" name=""/>
        <dsp:cNvSpPr/>
      </dsp:nvSpPr>
      <dsp:spPr>
        <a:xfrm>
          <a:off x="0" y="4426372"/>
          <a:ext cx="7234130" cy="7308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56A92D-1C97-46D9-AFBD-1577197A3A19}">
      <dsp:nvSpPr>
        <dsp:cNvPr id="0" name=""/>
        <dsp:cNvSpPr/>
      </dsp:nvSpPr>
      <dsp:spPr>
        <a:xfrm>
          <a:off x="361706" y="3998332"/>
          <a:ext cx="6480008" cy="856080"/>
        </a:xfrm>
        <a:prstGeom prst="roundRect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9990" tIns="0" rIns="15999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1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Portfólióminőség</a:t>
          </a:r>
        </a:p>
      </dsp:txBody>
      <dsp:txXfrm>
        <a:off x="403496" y="4040122"/>
        <a:ext cx="6396428" cy="772500"/>
      </dsp:txXfrm>
    </dsp:sp>
    <dsp:sp modelId="{5BC28C96-FC2E-4139-9683-A7B0AF297066}">
      <dsp:nvSpPr>
        <dsp:cNvPr id="0" name=""/>
        <dsp:cNvSpPr/>
      </dsp:nvSpPr>
      <dsp:spPr>
        <a:xfrm>
          <a:off x="0" y="5741812"/>
          <a:ext cx="7234130" cy="7308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489A93-C9D2-4879-BEC3-A105CDFB2C34}">
      <dsp:nvSpPr>
        <dsp:cNvPr id="0" name=""/>
        <dsp:cNvSpPr/>
      </dsp:nvSpPr>
      <dsp:spPr>
        <a:xfrm>
          <a:off x="361706" y="5313772"/>
          <a:ext cx="6480008" cy="856080"/>
        </a:xfrm>
        <a:prstGeom prst="roundRect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9990" tIns="0" rIns="15999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1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Jövedelmezőség</a:t>
          </a:r>
        </a:p>
      </dsp:txBody>
      <dsp:txXfrm>
        <a:off x="403496" y="5355562"/>
        <a:ext cx="6396428" cy="7725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4290CA-BAB0-4097-8ABD-102CC5AB2319}">
      <dsp:nvSpPr>
        <dsp:cNvPr id="0" name=""/>
        <dsp:cNvSpPr/>
      </dsp:nvSpPr>
      <dsp:spPr>
        <a:xfrm>
          <a:off x="0" y="521812"/>
          <a:ext cx="7234130" cy="7308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2D9AF3-ECDC-46FB-B892-BA68D951A50A}">
      <dsp:nvSpPr>
        <dsp:cNvPr id="0" name=""/>
        <dsp:cNvSpPr/>
      </dsp:nvSpPr>
      <dsp:spPr>
        <a:xfrm>
          <a:off x="361706" y="10252"/>
          <a:ext cx="6480008" cy="939599"/>
        </a:xfrm>
        <a:prstGeom prst="roundRect">
          <a:avLst/>
        </a:prstGeom>
        <a:solidFill>
          <a:prstClr val="white">
            <a:lumMod val="65000"/>
          </a:prstClr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9990" tIns="0" rIns="15999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1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Nemzetközi környezet</a:t>
          </a:r>
          <a:endParaRPr lang="en-US" sz="2200" b="1" kern="1200" dirty="0">
            <a:solidFill>
              <a:prstClr val="white"/>
            </a:solidFill>
            <a:latin typeface="Trebuchet MS"/>
            <a:ea typeface="+mn-ea"/>
            <a:cs typeface="+mn-cs"/>
          </a:endParaRPr>
        </a:p>
      </dsp:txBody>
      <dsp:txXfrm>
        <a:off x="407573" y="56119"/>
        <a:ext cx="6388274" cy="847865"/>
      </dsp:txXfrm>
    </dsp:sp>
    <dsp:sp modelId="{E665826A-0CBD-454C-8A57-36EF19D9A3AF}">
      <dsp:nvSpPr>
        <dsp:cNvPr id="0" name=""/>
        <dsp:cNvSpPr/>
      </dsp:nvSpPr>
      <dsp:spPr>
        <a:xfrm>
          <a:off x="0" y="1837252"/>
          <a:ext cx="7234130" cy="7308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D9A4B8-B567-4DF3-86AE-6D01E900B629}">
      <dsp:nvSpPr>
        <dsp:cNvPr id="0" name=""/>
        <dsp:cNvSpPr/>
      </dsp:nvSpPr>
      <dsp:spPr>
        <a:xfrm>
          <a:off x="361706" y="1409212"/>
          <a:ext cx="6480008" cy="856080"/>
        </a:xfrm>
        <a:prstGeom prst="roundRect">
          <a:avLst/>
        </a:prstGeom>
        <a:solidFill>
          <a:srgbClr val="0C2148"/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9990" tIns="0" rIns="15999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1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Sokkellenálló-képesség</a:t>
          </a:r>
          <a:endParaRPr lang="en-US" sz="2200" b="1" kern="1200" dirty="0">
            <a:solidFill>
              <a:prstClr val="white"/>
            </a:solidFill>
            <a:latin typeface="Trebuchet MS"/>
            <a:ea typeface="+mn-ea"/>
            <a:cs typeface="+mn-cs"/>
          </a:endParaRPr>
        </a:p>
      </dsp:txBody>
      <dsp:txXfrm>
        <a:off x="403496" y="1451002"/>
        <a:ext cx="6396428" cy="772500"/>
      </dsp:txXfrm>
    </dsp:sp>
    <dsp:sp modelId="{5FC77B46-1E5B-4DBC-8C0B-9CD3DD6F9695}">
      <dsp:nvSpPr>
        <dsp:cNvPr id="0" name=""/>
        <dsp:cNvSpPr/>
      </dsp:nvSpPr>
      <dsp:spPr>
        <a:xfrm>
          <a:off x="0" y="3152692"/>
          <a:ext cx="7234130" cy="7308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F8A3D8-F360-42F0-ADF3-DFBEBD176879}">
      <dsp:nvSpPr>
        <dsp:cNvPr id="0" name=""/>
        <dsp:cNvSpPr/>
      </dsp:nvSpPr>
      <dsp:spPr>
        <a:xfrm>
          <a:off x="361706" y="2724652"/>
          <a:ext cx="6480008" cy="856080"/>
        </a:xfrm>
        <a:prstGeom prst="roundRect">
          <a:avLst/>
        </a:prstGeom>
        <a:solidFill>
          <a:prstClr val="white">
            <a:lumMod val="65000"/>
          </a:prstClr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9990" tIns="0" rIns="15999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1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Hitelezési folyamatok</a:t>
          </a:r>
          <a:endParaRPr lang="en-US" sz="2200" b="1" kern="1200" dirty="0">
            <a:solidFill>
              <a:prstClr val="white"/>
            </a:solidFill>
            <a:latin typeface="Trebuchet MS"/>
            <a:ea typeface="+mn-ea"/>
            <a:cs typeface="+mn-cs"/>
          </a:endParaRPr>
        </a:p>
      </dsp:txBody>
      <dsp:txXfrm>
        <a:off x="403496" y="2766442"/>
        <a:ext cx="6396428" cy="772500"/>
      </dsp:txXfrm>
    </dsp:sp>
    <dsp:sp modelId="{7F7DA041-C4EA-4406-8328-3365590F53E0}">
      <dsp:nvSpPr>
        <dsp:cNvPr id="0" name=""/>
        <dsp:cNvSpPr/>
      </dsp:nvSpPr>
      <dsp:spPr>
        <a:xfrm>
          <a:off x="0" y="4468132"/>
          <a:ext cx="7234130" cy="7308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56A92D-1C97-46D9-AFBD-1577197A3A19}">
      <dsp:nvSpPr>
        <dsp:cNvPr id="0" name=""/>
        <dsp:cNvSpPr/>
      </dsp:nvSpPr>
      <dsp:spPr>
        <a:xfrm>
          <a:off x="361706" y="4040092"/>
          <a:ext cx="6480008" cy="856080"/>
        </a:xfrm>
        <a:prstGeom prst="roundRect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9990" tIns="0" rIns="15999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1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Portfólióminőség</a:t>
          </a:r>
        </a:p>
      </dsp:txBody>
      <dsp:txXfrm>
        <a:off x="403496" y="4081882"/>
        <a:ext cx="6396428" cy="772500"/>
      </dsp:txXfrm>
    </dsp:sp>
    <dsp:sp modelId="{5BC28C96-FC2E-4139-9683-A7B0AF297066}">
      <dsp:nvSpPr>
        <dsp:cNvPr id="0" name=""/>
        <dsp:cNvSpPr/>
      </dsp:nvSpPr>
      <dsp:spPr>
        <a:xfrm>
          <a:off x="0" y="5783572"/>
          <a:ext cx="7234130" cy="7308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489A93-C9D2-4879-BEC3-A105CDFB2C34}">
      <dsp:nvSpPr>
        <dsp:cNvPr id="0" name=""/>
        <dsp:cNvSpPr/>
      </dsp:nvSpPr>
      <dsp:spPr>
        <a:xfrm>
          <a:off x="361706" y="5355532"/>
          <a:ext cx="6480008" cy="856080"/>
        </a:xfrm>
        <a:prstGeom prst="roundRect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9990" tIns="0" rIns="15999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1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Jövedelmezőség</a:t>
          </a:r>
        </a:p>
      </dsp:txBody>
      <dsp:txXfrm>
        <a:off x="403496" y="5397322"/>
        <a:ext cx="6396428" cy="7725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6F85FC-5264-451E-8D58-5A8E00D0E61B}">
      <dsp:nvSpPr>
        <dsp:cNvPr id="0" name=""/>
        <dsp:cNvSpPr/>
      </dsp:nvSpPr>
      <dsp:spPr>
        <a:xfrm>
          <a:off x="0" y="480052"/>
          <a:ext cx="7234130" cy="7308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18F430-9873-44D1-9E6B-BD8E787730B5}">
      <dsp:nvSpPr>
        <dsp:cNvPr id="0" name=""/>
        <dsp:cNvSpPr/>
      </dsp:nvSpPr>
      <dsp:spPr>
        <a:xfrm>
          <a:off x="361706" y="52012"/>
          <a:ext cx="6480008" cy="856080"/>
        </a:xfrm>
        <a:prstGeom prst="roundRect">
          <a:avLst/>
        </a:prstGeom>
        <a:solidFill>
          <a:prstClr val="white">
            <a:lumMod val="65000"/>
          </a:prstClr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9990" tIns="0" rIns="15999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1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Nemzetközi környezet</a:t>
          </a:r>
          <a:endParaRPr lang="en-US" sz="2200" b="1" kern="1200" dirty="0">
            <a:solidFill>
              <a:prstClr val="white"/>
            </a:solidFill>
            <a:latin typeface="Trebuchet MS"/>
            <a:ea typeface="+mn-ea"/>
            <a:cs typeface="+mn-cs"/>
          </a:endParaRPr>
        </a:p>
      </dsp:txBody>
      <dsp:txXfrm>
        <a:off x="403496" y="93802"/>
        <a:ext cx="6396428" cy="772500"/>
      </dsp:txXfrm>
    </dsp:sp>
    <dsp:sp modelId="{E665826A-0CBD-454C-8A57-36EF19D9A3AF}">
      <dsp:nvSpPr>
        <dsp:cNvPr id="0" name=""/>
        <dsp:cNvSpPr/>
      </dsp:nvSpPr>
      <dsp:spPr>
        <a:xfrm>
          <a:off x="0" y="1795492"/>
          <a:ext cx="7234130" cy="7308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D9A4B8-B567-4DF3-86AE-6D01E900B629}">
      <dsp:nvSpPr>
        <dsp:cNvPr id="0" name=""/>
        <dsp:cNvSpPr/>
      </dsp:nvSpPr>
      <dsp:spPr>
        <a:xfrm>
          <a:off x="361706" y="1367452"/>
          <a:ext cx="6480008" cy="856080"/>
        </a:xfrm>
        <a:prstGeom prst="roundRect">
          <a:avLst/>
        </a:prstGeom>
        <a:solidFill>
          <a:prstClr val="white">
            <a:lumMod val="65000"/>
          </a:prstClr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9990" tIns="0" rIns="15999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1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Sokkellenálló-képesség</a:t>
          </a:r>
          <a:endParaRPr lang="en-US" sz="2200" b="1" kern="1200" dirty="0">
            <a:solidFill>
              <a:prstClr val="white"/>
            </a:solidFill>
            <a:latin typeface="Trebuchet MS"/>
            <a:ea typeface="+mn-ea"/>
            <a:cs typeface="+mn-cs"/>
          </a:endParaRPr>
        </a:p>
      </dsp:txBody>
      <dsp:txXfrm>
        <a:off x="403496" y="1409242"/>
        <a:ext cx="6396428" cy="772500"/>
      </dsp:txXfrm>
    </dsp:sp>
    <dsp:sp modelId="{5FC77B46-1E5B-4DBC-8C0B-9CD3DD6F9695}">
      <dsp:nvSpPr>
        <dsp:cNvPr id="0" name=""/>
        <dsp:cNvSpPr/>
      </dsp:nvSpPr>
      <dsp:spPr>
        <a:xfrm>
          <a:off x="0" y="3110932"/>
          <a:ext cx="7234130" cy="7308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F8A3D8-F360-42F0-ADF3-DFBEBD176879}">
      <dsp:nvSpPr>
        <dsp:cNvPr id="0" name=""/>
        <dsp:cNvSpPr/>
      </dsp:nvSpPr>
      <dsp:spPr>
        <a:xfrm>
          <a:off x="361706" y="2682892"/>
          <a:ext cx="6480008" cy="856080"/>
        </a:xfrm>
        <a:prstGeom prst="roundRect">
          <a:avLst/>
        </a:prstGeom>
        <a:solidFill>
          <a:srgbClr val="0C2148"/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9990" tIns="0" rIns="15999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1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Hitelezési folyamatok</a:t>
          </a:r>
          <a:endParaRPr lang="en-US" sz="2200" b="1" kern="1200" dirty="0">
            <a:solidFill>
              <a:prstClr val="white"/>
            </a:solidFill>
            <a:latin typeface="Trebuchet MS"/>
            <a:ea typeface="+mn-ea"/>
            <a:cs typeface="+mn-cs"/>
          </a:endParaRPr>
        </a:p>
      </dsp:txBody>
      <dsp:txXfrm>
        <a:off x="403496" y="2724682"/>
        <a:ext cx="6396428" cy="772500"/>
      </dsp:txXfrm>
    </dsp:sp>
    <dsp:sp modelId="{7F7DA041-C4EA-4406-8328-3365590F53E0}">
      <dsp:nvSpPr>
        <dsp:cNvPr id="0" name=""/>
        <dsp:cNvSpPr/>
      </dsp:nvSpPr>
      <dsp:spPr>
        <a:xfrm>
          <a:off x="0" y="4426372"/>
          <a:ext cx="7234130" cy="7308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56A92D-1C97-46D9-AFBD-1577197A3A19}">
      <dsp:nvSpPr>
        <dsp:cNvPr id="0" name=""/>
        <dsp:cNvSpPr/>
      </dsp:nvSpPr>
      <dsp:spPr>
        <a:xfrm>
          <a:off x="361706" y="3998332"/>
          <a:ext cx="6480008" cy="856080"/>
        </a:xfrm>
        <a:prstGeom prst="roundRect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9990" tIns="0" rIns="15999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1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Portfólióminőség</a:t>
          </a:r>
        </a:p>
      </dsp:txBody>
      <dsp:txXfrm>
        <a:off x="403496" y="4040122"/>
        <a:ext cx="6396428" cy="772500"/>
      </dsp:txXfrm>
    </dsp:sp>
    <dsp:sp modelId="{5BC28C96-FC2E-4139-9683-A7B0AF297066}">
      <dsp:nvSpPr>
        <dsp:cNvPr id="0" name=""/>
        <dsp:cNvSpPr/>
      </dsp:nvSpPr>
      <dsp:spPr>
        <a:xfrm>
          <a:off x="0" y="5741812"/>
          <a:ext cx="7234130" cy="7308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489A93-C9D2-4879-BEC3-A105CDFB2C34}">
      <dsp:nvSpPr>
        <dsp:cNvPr id="0" name=""/>
        <dsp:cNvSpPr/>
      </dsp:nvSpPr>
      <dsp:spPr>
        <a:xfrm>
          <a:off x="361706" y="5313772"/>
          <a:ext cx="6480008" cy="856080"/>
        </a:xfrm>
        <a:prstGeom prst="roundRect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9990" tIns="0" rIns="15999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1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Jövedelmezőség</a:t>
          </a:r>
        </a:p>
      </dsp:txBody>
      <dsp:txXfrm>
        <a:off x="403496" y="5355562"/>
        <a:ext cx="6396428" cy="7725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A33A55-B33C-4FF5-A0D3-D809C9884262}">
      <dsp:nvSpPr>
        <dsp:cNvPr id="0" name=""/>
        <dsp:cNvSpPr/>
      </dsp:nvSpPr>
      <dsp:spPr>
        <a:xfrm rot="5400000">
          <a:off x="4198854" y="-3052582"/>
          <a:ext cx="1601248" cy="7832759"/>
        </a:xfrm>
        <a:prstGeom prst="round2SameRect">
          <a:avLst/>
        </a:prstGeom>
        <a:solidFill>
          <a:schemeClr val="tx2">
            <a:lumMod val="10000"/>
            <a:lumOff val="9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1" indent="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hu-HU" sz="1800" kern="1200" dirty="0">
              <a:solidFill>
                <a:schemeClr val="tx2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A </a:t>
          </a:r>
          <a:r>
            <a:rPr lang="hu-HU" sz="1800" b="1" kern="1200" dirty="0">
              <a:solidFill>
                <a:schemeClr val="tx2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családtámogatások hatására jelentősen több</a:t>
          </a:r>
          <a:r>
            <a:rPr lang="hu-HU" sz="1800" kern="1200" dirty="0">
              <a:solidFill>
                <a:schemeClr val="tx2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, 2018-tól 2021-ig 240 Mrd forintnyi </a:t>
          </a:r>
          <a:r>
            <a:rPr lang="hu-HU" sz="1800" b="1" kern="1200" dirty="0">
              <a:solidFill>
                <a:schemeClr val="tx2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új hitelfolyósításra kerülhetett sor.</a:t>
          </a:r>
          <a:r>
            <a:rPr lang="hu-HU" sz="1800" kern="1200" dirty="0">
              <a:solidFill>
                <a:schemeClr val="tx2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 A többletvolumen mintegy 70 százaléka újlakásvásárlást finanszírozhatott.</a:t>
          </a:r>
          <a:endParaRPr lang="en-GB" sz="1800" kern="1200" dirty="0"/>
        </a:p>
        <a:p>
          <a:pPr marL="0" lvl="1" indent="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hu-HU" sz="1800" kern="1200" dirty="0">
              <a:solidFill>
                <a:schemeClr val="tx2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A </a:t>
          </a:r>
          <a:r>
            <a:rPr lang="hu-HU" sz="1800" b="1" kern="1200" dirty="0">
              <a:solidFill>
                <a:schemeClr val="tx2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tranzakciókon belül nagyobb aránya lett az újlakásvásárlásoknak</a:t>
          </a:r>
          <a:r>
            <a:rPr lang="hu-HU" sz="1800" kern="1200" dirty="0">
              <a:solidFill>
                <a:schemeClr val="tx2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, 2021 végéig Budapesten 32%-kal, vidéken 17%-kal.</a:t>
          </a:r>
          <a:endParaRPr lang="en-GB" sz="1800" kern="1200" dirty="0"/>
        </a:p>
      </dsp:txBody>
      <dsp:txXfrm rot="-5400000">
        <a:off x="1083099" y="141339"/>
        <a:ext cx="7754593" cy="1444916"/>
      </dsp:txXfrm>
    </dsp:sp>
    <dsp:sp modelId="{F30F3148-13FB-4BF9-AA3B-D389FB12BBD8}">
      <dsp:nvSpPr>
        <dsp:cNvPr id="0" name=""/>
        <dsp:cNvSpPr/>
      </dsp:nvSpPr>
      <dsp:spPr>
        <a:xfrm>
          <a:off x="4736" y="78320"/>
          <a:ext cx="1097842" cy="1517108"/>
        </a:xfrm>
        <a:prstGeom prst="roundRect">
          <a:avLst/>
        </a:prstGeom>
        <a:noFill/>
        <a:ln w="381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700" kern="1200" dirty="0"/>
        </a:p>
      </dsp:txBody>
      <dsp:txXfrm>
        <a:off x="58328" y="131912"/>
        <a:ext cx="990658" cy="1409924"/>
      </dsp:txXfrm>
    </dsp:sp>
    <dsp:sp modelId="{94FA7937-B9D8-4728-9C10-8957FA905092}">
      <dsp:nvSpPr>
        <dsp:cNvPr id="0" name=""/>
        <dsp:cNvSpPr/>
      </dsp:nvSpPr>
      <dsp:spPr>
        <a:xfrm rot="5400000">
          <a:off x="4582475" y="-1797263"/>
          <a:ext cx="850950" cy="7830102"/>
        </a:xfrm>
        <a:prstGeom prst="round2SameRect">
          <a:avLst/>
        </a:prstGeom>
        <a:solidFill>
          <a:schemeClr val="tx2">
            <a:lumMod val="10000"/>
            <a:lumOff val="9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hu-HU" sz="1800" kern="1200" dirty="0">
              <a:solidFill>
                <a:schemeClr val="tx2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A családtámogatások melletti többlethitelezés egyik oka a </a:t>
          </a:r>
          <a:r>
            <a:rPr lang="hu-HU" sz="1800" b="1" kern="1200" dirty="0">
              <a:solidFill>
                <a:schemeClr val="tx2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lakásárak emelkedése </a:t>
          </a:r>
          <a:r>
            <a:rPr lang="hu-HU" sz="1800" b="0" kern="1200" dirty="0">
              <a:solidFill>
                <a:schemeClr val="tx2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lehetett</a:t>
          </a:r>
          <a:r>
            <a:rPr lang="hu-HU" sz="1800" kern="1200" dirty="0">
              <a:solidFill>
                <a:schemeClr val="tx2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. A szimuláció eredménye alapján a lakások 2018 és 2021 között </a:t>
          </a:r>
          <a:r>
            <a:rPr lang="hu-HU" sz="1800" b="1" kern="1200" dirty="0">
              <a:solidFill>
                <a:schemeClr val="tx2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átlagosan 9%-kal lehettek drágábbak a támogatások hatására</a:t>
          </a:r>
          <a:r>
            <a:rPr lang="hu-HU" sz="1800" kern="1200" dirty="0">
              <a:solidFill>
                <a:schemeClr val="tx2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. </a:t>
          </a:r>
          <a:endParaRPr lang="hu-HU" sz="1800" kern="1200" dirty="0">
            <a:solidFill>
              <a:schemeClr val="tx2"/>
            </a:solidFill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 rot="-5400000">
        <a:off x="1092899" y="1733853"/>
        <a:ext cx="7788562" cy="767870"/>
      </dsp:txXfrm>
    </dsp:sp>
    <dsp:sp modelId="{1F223913-98E9-4747-9999-3EA3A3FF781D}">
      <dsp:nvSpPr>
        <dsp:cNvPr id="0" name=""/>
        <dsp:cNvSpPr/>
      </dsp:nvSpPr>
      <dsp:spPr>
        <a:xfrm>
          <a:off x="6761" y="1709731"/>
          <a:ext cx="1097171" cy="786094"/>
        </a:xfrm>
        <a:prstGeom prst="roundRect">
          <a:avLst/>
        </a:prstGeom>
        <a:noFill/>
        <a:ln w="381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700" kern="1200"/>
        </a:p>
      </dsp:txBody>
      <dsp:txXfrm>
        <a:off x="45135" y="1748105"/>
        <a:ext cx="1020423" cy="70934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A33A55-B33C-4FF5-A0D3-D809C9884262}">
      <dsp:nvSpPr>
        <dsp:cNvPr id="0" name=""/>
        <dsp:cNvSpPr/>
      </dsp:nvSpPr>
      <dsp:spPr>
        <a:xfrm rot="5400000">
          <a:off x="4236810" y="-3144376"/>
          <a:ext cx="1498620" cy="7829724"/>
        </a:xfrm>
        <a:prstGeom prst="round2SameRect">
          <a:avLst/>
        </a:prstGeom>
        <a:solidFill>
          <a:schemeClr val="tx2">
            <a:lumMod val="10000"/>
            <a:lumOff val="9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hu-HU" sz="1800" kern="1200" dirty="0">
              <a:solidFill>
                <a:schemeClr val="tx2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A családtámogatások az </a:t>
          </a:r>
          <a:r>
            <a:rPr lang="hu-HU" sz="1800" b="1" kern="1200" dirty="0">
              <a:solidFill>
                <a:schemeClr val="tx2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„önerőképzésen” </a:t>
          </a:r>
          <a:r>
            <a:rPr lang="hu-HU" sz="1800" kern="1200" dirty="0">
              <a:solidFill>
                <a:schemeClr val="tx2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keresztül:</a:t>
          </a:r>
          <a:endParaRPr lang="en-GB" sz="1800" kern="1200" dirty="0"/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hu-HU" sz="1800" b="1" kern="1200" dirty="0">
              <a:solidFill>
                <a:schemeClr val="tx2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Érdemben növelhették az első saját tulajdonú lakáshoz jutók arányát</a:t>
          </a:r>
          <a:r>
            <a:rPr lang="hu-HU" sz="1800" kern="1200" dirty="0">
              <a:solidFill>
                <a:schemeClr val="tx2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, 2018 és 2021 között mintegy 28%-kal. </a:t>
          </a:r>
          <a:endParaRPr lang="en-GB" sz="1800" kern="1200" dirty="0"/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800" kern="1200" dirty="0">
              <a:solidFill>
                <a:schemeClr val="tx2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Jelentősen hozzájárulhattak ahhoz, hogy </a:t>
          </a:r>
          <a:r>
            <a:rPr lang="hu-HU" sz="1800" b="1" kern="1200" dirty="0">
              <a:solidFill>
                <a:schemeClr val="tx2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jóval kevesebben adósodjanak el a </a:t>
          </a:r>
          <a:r>
            <a:rPr lang="hu-HU" sz="1800" b="1" kern="1200" dirty="0" err="1">
              <a:solidFill>
                <a:schemeClr val="tx2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HFM</a:t>
          </a:r>
          <a:r>
            <a:rPr lang="hu-HU" sz="1800" b="1" kern="1200" dirty="0">
              <a:solidFill>
                <a:schemeClr val="tx2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-korlát közelében</a:t>
          </a:r>
          <a:r>
            <a:rPr lang="hu-HU" sz="1800" kern="1200" dirty="0">
              <a:solidFill>
                <a:schemeClr val="tx2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GB" sz="1800" kern="1200" dirty="0"/>
        </a:p>
      </dsp:txBody>
      <dsp:txXfrm rot="-5400000">
        <a:off x="1071259" y="94332"/>
        <a:ext cx="7756567" cy="1352306"/>
      </dsp:txXfrm>
    </dsp:sp>
    <dsp:sp modelId="{F30F3148-13FB-4BF9-AA3B-D389FB12BBD8}">
      <dsp:nvSpPr>
        <dsp:cNvPr id="0" name=""/>
        <dsp:cNvSpPr/>
      </dsp:nvSpPr>
      <dsp:spPr>
        <a:xfrm>
          <a:off x="9555" y="30295"/>
          <a:ext cx="1075993" cy="1448376"/>
        </a:xfrm>
        <a:prstGeom prst="roundRect">
          <a:avLst/>
        </a:prstGeom>
        <a:noFill/>
        <a:ln w="381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600" kern="1200" dirty="0"/>
        </a:p>
      </dsp:txBody>
      <dsp:txXfrm>
        <a:off x="62081" y="82821"/>
        <a:ext cx="970941" cy="1343324"/>
      </dsp:txXfrm>
    </dsp:sp>
    <dsp:sp modelId="{A9B9D7AF-CF30-4655-9EBA-F892DFC23FCC}">
      <dsp:nvSpPr>
        <dsp:cNvPr id="0" name=""/>
        <dsp:cNvSpPr/>
      </dsp:nvSpPr>
      <dsp:spPr>
        <a:xfrm rot="5400000">
          <a:off x="4522110" y="-1871464"/>
          <a:ext cx="941128" cy="7838631"/>
        </a:xfrm>
        <a:prstGeom prst="round2SameRect">
          <a:avLst/>
        </a:prstGeom>
        <a:solidFill>
          <a:schemeClr val="tx2">
            <a:lumMod val="10000"/>
            <a:lumOff val="9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hu-HU" sz="1800" kern="1200" dirty="0">
              <a:solidFill>
                <a:srgbClr val="0C2148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A </a:t>
          </a:r>
          <a:r>
            <a:rPr lang="hu-HU" sz="1800" b="1" kern="1200" dirty="0">
              <a:solidFill>
                <a:srgbClr val="0C2148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babaváró hitel </a:t>
          </a:r>
          <a:r>
            <a:rPr lang="hu-HU" sz="1800" kern="1200" dirty="0">
              <a:solidFill>
                <a:srgbClr val="0C2148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2022-es </a:t>
          </a:r>
          <a:r>
            <a:rPr lang="hu-HU" sz="1800" b="1" kern="1200" dirty="0">
              <a:solidFill>
                <a:srgbClr val="0C2148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kivezetése esetén </a:t>
          </a:r>
          <a:r>
            <a:rPr lang="hu-HU" sz="1800" kern="1200" dirty="0">
              <a:solidFill>
                <a:srgbClr val="0C2148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nehezebbé válhat a szükséges önerő előteremtése, emiatt </a:t>
          </a:r>
          <a:r>
            <a:rPr lang="hu-HU" sz="1800" b="1" kern="1200" dirty="0">
              <a:solidFill>
                <a:srgbClr val="0C2148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kevesebb</a:t>
          </a:r>
          <a:r>
            <a:rPr lang="hu-HU" sz="1800" kern="1200" dirty="0">
              <a:solidFill>
                <a:srgbClr val="0C2148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hu-HU" sz="1800" b="1" kern="1200" dirty="0">
              <a:solidFill>
                <a:srgbClr val="0C2148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újlakástranzakció </a:t>
          </a:r>
          <a:r>
            <a:rPr lang="hu-HU" sz="1800" b="0" kern="1200" dirty="0">
              <a:solidFill>
                <a:srgbClr val="0C2148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valósulhat meg és az </a:t>
          </a:r>
          <a:r>
            <a:rPr lang="hu-HU" sz="1800" b="1" kern="1200" dirty="0">
              <a:solidFill>
                <a:srgbClr val="0C2148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első lakásvásárlók egy része kiszorulhat a hitelpiacról</a:t>
          </a:r>
          <a:r>
            <a:rPr lang="hu-HU" sz="1800" b="0" kern="1200" dirty="0">
              <a:solidFill>
                <a:srgbClr val="0C2148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GB" sz="1800" kern="1200" dirty="0">
            <a:solidFill>
              <a:srgbClr val="0C2148"/>
            </a:solidFill>
            <a:effectLst/>
            <a:latin typeface="Calibri" panose="020F0502020204030204" pitchFamily="34" charset="0"/>
            <a:ea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073359" y="1623229"/>
        <a:ext cx="7792689" cy="849244"/>
      </dsp:txXfrm>
    </dsp:sp>
    <dsp:sp modelId="{B22D1733-69CC-4240-BCDC-D1E5F9C3F0B3}">
      <dsp:nvSpPr>
        <dsp:cNvPr id="0" name=""/>
        <dsp:cNvSpPr/>
      </dsp:nvSpPr>
      <dsp:spPr>
        <a:xfrm>
          <a:off x="7" y="1550454"/>
          <a:ext cx="1071482" cy="989472"/>
        </a:xfrm>
        <a:prstGeom prst="roundRect">
          <a:avLst/>
        </a:prstGeom>
        <a:noFill/>
        <a:ln w="381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600" kern="1200" dirty="0"/>
        </a:p>
      </dsp:txBody>
      <dsp:txXfrm>
        <a:off x="48309" y="1598756"/>
        <a:ext cx="974878" cy="89286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6F85FC-5264-451E-8D58-5A8E00D0E61B}">
      <dsp:nvSpPr>
        <dsp:cNvPr id="0" name=""/>
        <dsp:cNvSpPr/>
      </dsp:nvSpPr>
      <dsp:spPr>
        <a:xfrm>
          <a:off x="0" y="480052"/>
          <a:ext cx="7234130" cy="7308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18F430-9873-44D1-9E6B-BD8E787730B5}">
      <dsp:nvSpPr>
        <dsp:cNvPr id="0" name=""/>
        <dsp:cNvSpPr/>
      </dsp:nvSpPr>
      <dsp:spPr>
        <a:xfrm>
          <a:off x="361706" y="52012"/>
          <a:ext cx="6480008" cy="856080"/>
        </a:xfrm>
        <a:prstGeom prst="roundRect">
          <a:avLst/>
        </a:prstGeom>
        <a:solidFill>
          <a:prstClr val="white">
            <a:lumMod val="65000"/>
          </a:prstClr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9990" tIns="0" rIns="15999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1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Nemzetközi környezet</a:t>
          </a:r>
          <a:endParaRPr lang="en-US" sz="2200" b="1" kern="1200" dirty="0">
            <a:solidFill>
              <a:prstClr val="white"/>
            </a:solidFill>
            <a:latin typeface="Trebuchet MS"/>
            <a:ea typeface="+mn-ea"/>
            <a:cs typeface="+mn-cs"/>
          </a:endParaRPr>
        </a:p>
      </dsp:txBody>
      <dsp:txXfrm>
        <a:off x="403496" y="93802"/>
        <a:ext cx="6396428" cy="772500"/>
      </dsp:txXfrm>
    </dsp:sp>
    <dsp:sp modelId="{E665826A-0CBD-454C-8A57-36EF19D9A3AF}">
      <dsp:nvSpPr>
        <dsp:cNvPr id="0" name=""/>
        <dsp:cNvSpPr/>
      </dsp:nvSpPr>
      <dsp:spPr>
        <a:xfrm>
          <a:off x="0" y="1795492"/>
          <a:ext cx="7234130" cy="7308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D9A4B8-B567-4DF3-86AE-6D01E900B629}">
      <dsp:nvSpPr>
        <dsp:cNvPr id="0" name=""/>
        <dsp:cNvSpPr/>
      </dsp:nvSpPr>
      <dsp:spPr>
        <a:xfrm>
          <a:off x="361706" y="1367452"/>
          <a:ext cx="6480008" cy="856080"/>
        </a:xfrm>
        <a:prstGeom prst="roundRect">
          <a:avLst/>
        </a:prstGeom>
        <a:solidFill>
          <a:prstClr val="white">
            <a:lumMod val="65000"/>
          </a:prstClr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9990" tIns="0" rIns="15999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1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Sokkellenálló-képesség</a:t>
          </a:r>
          <a:endParaRPr lang="en-US" sz="2200" b="1" kern="1200" dirty="0">
            <a:solidFill>
              <a:prstClr val="white"/>
            </a:solidFill>
            <a:latin typeface="Trebuchet MS"/>
            <a:ea typeface="+mn-ea"/>
            <a:cs typeface="+mn-cs"/>
          </a:endParaRPr>
        </a:p>
      </dsp:txBody>
      <dsp:txXfrm>
        <a:off x="403496" y="1409242"/>
        <a:ext cx="6396428" cy="772500"/>
      </dsp:txXfrm>
    </dsp:sp>
    <dsp:sp modelId="{5FC77B46-1E5B-4DBC-8C0B-9CD3DD6F9695}">
      <dsp:nvSpPr>
        <dsp:cNvPr id="0" name=""/>
        <dsp:cNvSpPr/>
      </dsp:nvSpPr>
      <dsp:spPr>
        <a:xfrm>
          <a:off x="0" y="3110932"/>
          <a:ext cx="7234130" cy="7308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F8A3D8-F360-42F0-ADF3-DFBEBD176879}">
      <dsp:nvSpPr>
        <dsp:cNvPr id="0" name=""/>
        <dsp:cNvSpPr/>
      </dsp:nvSpPr>
      <dsp:spPr>
        <a:xfrm>
          <a:off x="361706" y="2682892"/>
          <a:ext cx="6480008" cy="856080"/>
        </a:xfrm>
        <a:prstGeom prst="roundRect">
          <a:avLst/>
        </a:prstGeom>
        <a:solidFill>
          <a:prstClr val="white">
            <a:lumMod val="65000"/>
          </a:prstClr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9990" tIns="0" rIns="15999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1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Hitelezési folyamatok</a:t>
          </a:r>
          <a:endParaRPr lang="en-US" sz="2200" b="1" kern="1200" dirty="0">
            <a:solidFill>
              <a:prstClr val="white"/>
            </a:solidFill>
            <a:latin typeface="Trebuchet MS"/>
            <a:ea typeface="+mn-ea"/>
            <a:cs typeface="+mn-cs"/>
          </a:endParaRPr>
        </a:p>
      </dsp:txBody>
      <dsp:txXfrm>
        <a:off x="403496" y="2724682"/>
        <a:ext cx="6396428" cy="772500"/>
      </dsp:txXfrm>
    </dsp:sp>
    <dsp:sp modelId="{7F7DA041-C4EA-4406-8328-3365590F53E0}">
      <dsp:nvSpPr>
        <dsp:cNvPr id="0" name=""/>
        <dsp:cNvSpPr/>
      </dsp:nvSpPr>
      <dsp:spPr>
        <a:xfrm>
          <a:off x="0" y="4426372"/>
          <a:ext cx="7234130" cy="7308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56A92D-1C97-46D9-AFBD-1577197A3A19}">
      <dsp:nvSpPr>
        <dsp:cNvPr id="0" name=""/>
        <dsp:cNvSpPr/>
      </dsp:nvSpPr>
      <dsp:spPr>
        <a:xfrm>
          <a:off x="361706" y="3998332"/>
          <a:ext cx="6480008" cy="856080"/>
        </a:xfrm>
        <a:prstGeom prst="roundRect">
          <a:avLst/>
        </a:prstGeom>
        <a:solidFill>
          <a:srgbClr val="0C2148"/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9990" tIns="0" rIns="15999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1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Portfólióminőség</a:t>
          </a:r>
        </a:p>
      </dsp:txBody>
      <dsp:txXfrm>
        <a:off x="403496" y="4040122"/>
        <a:ext cx="6396428" cy="772500"/>
      </dsp:txXfrm>
    </dsp:sp>
    <dsp:sp modelId="{5BC28C96-FC2E-4139-9683-A7B0AF297066}">
      <dsp:nvSpPr>
        <dsp:cNvPr id="0" name=""/>
        <dsp:cNvSpPr/>
      </dsp:nvSpPr>
      <dsp:spPr>
        <a:xfrm>
          <a:off x="0" y="5741812"/>
          <a:ext cx="7234130" cy="7308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489A93-C9D2-4879-BEC3-A105CDFB2C34}">
      <dsp:nvSpPr>
        <dsp:cNvPr id="0" name=""/>
        <dsp:cNvSpPr/>
      </dsp:nvSpPr>
      <dsp:spPr>
        <a:xfrm>
          <a:off x="361706" y="5313772"/>
          <a:ext cx="6480008" cy="856080"/>
        </a:xfrm>
        <a:prstGeom prst="roundRect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9990" tIns="0" rIns="15999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1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Jövedelmezőség</a:t>
          </a:r>
        </a:p>
      </dsp:txBody>
      <dsp:txXfrm>
        <a:off x="403496" y="5355562"/>
        <a:ext cx="6396428" cy="77250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6F85FC-5264-451E-8D58-5A8E00D0E61B}">
      <dsp:nvSpPr>
        <dsp:cNvPr id="0" name=""/>
        <dsp:cNvSpPr/>
      </dsp:nvSpPr>
      <dsp:spPr>
        <a:xfrm>
          <a:off x="0" y="480052"/>
          <a:ext cx="7234130" cy="7308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18F430-9873-44D1-9E6B-BD8E787730B5}">
      <dsp:nvSpPr>
        <dsp:cNvPr id="0" name=""/>
        <dsp:cNvSpPr/>
      </dsp:nvSpPr>
      <dsp:spPr>
        <a:xfrm>
          <a:off x="361706" y="52012"/>
          <a:ext cx="6480008" cy="856080"/>
        </a:xfrm>
        <a:prstGeom prst="roundRect">
          <a:avLst/>
        </a:prstGeom>
        <a:solidFill>
          <a:prstClr val="white">
            <a:lumMod val="65000"/>
          </a:prstClr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9990" tIns="0" rIns="15999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1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Nemzetközi környezet</a:t>
          </a:r>
          <a:endParaRPr lang="en-US" sz="2200" b="1" kern="1200" dirty="0">
            <a:solidFill>
              <a:prstClr val="white"/>
            </a:solidFill>
            <a:latin typeface="Trebuchet MS"/>
            <a:ea typeface="+mn-ea"/>
            <a:cs typeface="+mn-cs"/>
          </a:endParaRPr>
        </a:p>
      </dsp:txBody>
      <dsp:txXfrm>
        <a:off x="403496" y="93802"/>
        <a:ext cx="6396428" cy="772500"/>
      </dsp:txXfrm>
    </dsp:sp>
    <dsp:sp modelId="{E665826A-0CBD-454C-8A57-36EF19D9A3AF}">
      <dsp:nvSpPr>
        <dsp:cNvPr id="0" name=""/>
        <dsp:cNvSpPr/>
      </dsp:nvSpPr>
      <dsp:spPr>
        <a:xfrm>
          <a:off x="0" y="1795492"/>
          <a:ext cx="7234130" cy="7308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D9A4B8-B567-4DF3-86AE-6D01E900B629}">
      <dsp:nvSpPr>
        <dsp:cNvPr id="0" name=""/>
        <dsp:cNvSpPr/>
      </dsp:nvSpPr>
      <dsp:spPr>
        <a:xfrm>
          <a:off x="361706" y="1367452"/>
          <a:ext cx="6480008" cy="856080"/>
        </a:xfrm>
        <a:prstGeom prst="roundRect">
          <a:avLst/>
        </a:prstGeom>
        <a:solidFill>
          <a:prstClr val="white">
            <a:lumMod val="65000"/>
          </a:prstClr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9990" tIns="0" rIns="15999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1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Sokkellenálló-képesség</a:t>
          </a:r>
          <a:endParaRPr lang="en-US" sz="2200" b="1" kern="1200" dirty="0">
            <a:solidFill>
              <a:prstClr val="white"/>
            </a:solidFill>
            <a:latin typeface="Trebuchet MS"/>
            <a:ea typeface="+mn-ea"/>
            <a:cs typeface="+mn-cs"/>
          </a:endParaRPr>
        </a:p>
      </dsp:txBody>
      <dsp:txXfrm>
        <a:off x="403496" y="1409242"/>
        <a:ext cx="6396428" cy="772500"/>
      </dsp:txXfrm>
    </dsp:sp>
    <dsp:sp modelId="{5FC77B46-1E5B-4DBC-8C0B-9CD3DD6F9695}">
      <dsp:nvSpPr>
        <dsp:cNvPr id="0" name=""/>
        <dsp:cNvSpPr/>
      </dsp:nvSpPr>
      <dsp:spPr>
        <a:xfrm>
          <a:off x="0" y="3110932"/>
          <a:ext cx="7234130" cy="7308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F8A3D8-F360-42F0-ADF3-DFBEBD176879}">
      <dsp:nvSpPr>
        <dsp:cNvPr id="0" name=""/>
        <dsp:cNvSpPr/>
      </dsp:nvSpPr>
      <dsp:spPr>
        <a:xfrm>
          <a:off x="361706" y="2682892"/>
          <a:ext cx="6480008" cy="856080"/>
        </a:xfrm>
        <a:prstGeom prst="roundRect">
          <a:avLst/>
        </a:prstGeom>
        <a:solidFill>
          <a:prstClr val="white">
            <a:lumMod val="65000"/>
          </a:prstClr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9990" tIns="0" rIns="15999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1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Hitelezési folyamatok</a:t>
          </a:r>
          <a:endParaRPr lang="en-US" sz="2200" b="1" kern="1200" dirty="0">
            <a:solidFill>
              <a:prstClr val="white"/>
            </a:solidFill>
            <a:latin typeface="Trebuchet MS"/>
            <a:ea typeface="+mn-ea"/>
            <a:cs typeface="+mn-cs"/>
          </a:endParaRPr>
        </a:p>
      </dsp:txBody>
      <dsp:txXfrm>
        <a:off x="403496" y="2724682"/>
        <a:ext cx="6396428" cy="772500"/>
      </dsp:txXfrm>
    </dsp:sp>
    <dsp:sp modelId="{7F7DA041-C4EA-4406-8328-3365590F53E0}">
      <dsp:nvSpPr>
        <dsp:cNvPr id="0" name=""/>
        <dsp:cNvSpPr/>
      </dsp:nvSpPr>
      <dsp:spPr>
        <a:xfrm>
          <a:off x="0" y="4426372"/>
          <a:ext cx="7234130" cy="7308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56A92D-1C97-46D9-AFBD-1577197A3A19}">
      <dsp:nvSpPr>
        <dsp:cNvPr id="0" name=""/>
        <dsp:cNvSpPr/>
      </dsp:nvSpPr>
      <dsp:spPr>
        <a:xfrm>
          <a:off x="361706" y="3998332"/>
          <a:ext cx="6480008" cy="856080"/>
        </a:xfrm>
        <a:prstGeom prst="roundRect">
          <a:avLst/>
        </a:prstGeom>
        <a:solidFill>
          <a:prstClr val="white">
            <a:lumMod val="65000"/>
          </a:prstClr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9990" tIns="0" rIns="15999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1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Portfólióminőség</a:t>
          </a:r>
        </a:p>
      </dsp:txBody>
      <dsp:txXfrm>
        <a:off x="403496" y="4040122"/>
        <a:ext cx="6396428" cy="772500"/>
      </dsp:txXfrm>
    </dsp:sp>
    <dsp:sp modelId="{5BC28C96-FC2E-4139-9683-A7B0AF297066}">
      <dsp:nvSpPr>
        <dsp:cNvPr id="0" name=""/>
        <dsp:cNvSpPr/>
      </dsp:nvSpPr>
      <dsp:spPr>
        <a:xfrm>
          <a:off x="0" y="5741812"/>
          <a:ext cx="7234130" cy="7308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489A93-C9D2-4879-BEC3-A105CDFB2C34}">
      <dsp:nvSpPr>
        <dsp:cNvPr id="0" name=""/>
        <dsp:cNvSpPr/>
      </dsp:nvSpPr>
      <dsp:spPr>
        <a:xfrm>
          <a:off x="361706" y="5313772"/>
          <a:ext cx="6480008" cy="856080"/>
        </a:xfrm>
        <a:prstGeom prst="roundRect">
          <a:avLst/>
        </a:prstGeom>
        <a:solidFill>
          <a:srgbClr val="0C2148"/>
        </a:solidFill>
        <a:ln w="12700" cap="flat" cmpd="sng" algn="ctr">
          <a:solidFill>
            <a:srgbClr val="E7E6E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9990" tIns="0" rIns="15999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b="1" kern="1200" dirty="0">
              <a:solidFill>
                <a:prstClr val="white"/>
              </a:solidFill>
              <a:latin typeface="Trebuchet MS"/>
              <a:ea typeface="+mn-ea"/>
              <a:cs typeface="+mn-cs"/>
            </a:rPr>
            <a:t>Jövedelmezőség</a:t>
          </a:r>
        </a:p>
      </dsp:txBody>
      <dsp:txXfrm>
        <a:off x="403496" y="5355562"/>
        <a:ext cx="6396428" cy="7725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212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BF24C8-29BD-44C8-8670-E2899CC88455}" type="datetimeFigureOut">
              <a:rPr lang="hu-HU" smtClean="0"/>
              <a:t>2021. 12. 02.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2924175" y="849313"/>
            <a:ext cx="4078288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992188" y="3271838"/>
            <a:ext cx="7942262" cy="2676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2125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36E54E-4040-4C34-9C66-031D06AC9E1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58645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36E54E-4040-4C34-9C66-031D06AC9E19}" type="slidenum">
              <a:rPr lang="hu-HU" smtClean="0"/>
              <a:t>2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982214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36E54E-4040-4C34-9C66-031D06AC9E19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770823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36E54E-4040-4C34-9C66-031D06AC9E19}" type="slidenum">
              <a:rPr lang="hu-HU" smtClean="0"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990515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36E54E-4040-4C34-9C66-031D06AC9E19}" type="slidenum">
              <a:rPr lang="hu-HU" smtClean="0"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385817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36E54E-4040-4C34-9C66-031D06AC9E19}" type="slidenum">
              <a:rPr lang="hu-HU" smtClean="0"/>
              <a:t>28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798397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36E54E-4040-4C34-9C66-031D06AC9E19}" type="slidenum">
              <a:rPr lang="hu-HU" smtClean="0"/>
              <a:t>29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661792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36E54E-4040-4C34-9C66-031D06AC9E19}" type="slidenum">
              <a:rPr lang="hu-HU" smtClean="0"/>
              <a:t>33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205140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36E54E-4040-4C34-9C66-031D06AC9E19}" type="slidenum">
              <a:rPr lang="hu-HU" smtClean="0"/>
              <a:t>36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02984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zöveg helye 13">
            <a:extLst>
              <a:ext uri="{FF2B5EF4-FFF2-40B4-BE49-F238E27FC236}">
                <a16:creationId xmlns:a16="http://schemas.microsoft.com/office/drawing/2014/main" id="{E1E54AF7-9CFA-45CB-9750-29AB45291C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01372" y="400113"/>
            <a:ext cx="4710877" cy="369332"/>
          </a:xfrm>
          <a:noFill/>
        </p:spPr>
        <p:txBody>
          <a:bodyPr wrap="square" rtlCol="0">
            <a:spAutoFit/>
          </a:bodyPr>
          <a:lstStyle>
            <a:lvl1pPr algn="r">
              <a:defRPr lang="hu-HU" sz="2000" spc="150" baseline="0" dirty="0" smtClea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defTabSz="457200"/>
            <a:r>
              <a:rPr lang="hu-HU" dirty="0"/>
              <a:t>Konferencia | 2018</a:t>
            </a:r>
          </a:p>
        </p:txBody>
      </p:sp>
      <p:sp>
        <p:nvSpPr>
          <p:cNvPr id="4" name="Téglalap 3">
            <a:extLst>
              <a:ext uri="{FF2B5EF4-FFF2-40B4-BE49-F238E27FC236}">
                <a16:creationId xmlns:a16="http://schemas.microsoft.com/office/drawing/2014/main" id="{1EFD92E4-2321-49E5-AEED-0D4F061F923D}"/>
              </a:ext>
            </a:extLst>
          </p:cNvPr>
          <p:cNvSpPr/>
          <p:nvPr/>
        </p:nvSpPr>
        <p:spPr>
          <a:xfrm>
            <a:off x="0" y="1079505"/>
            <a:ext cx="12192000" cy="5778499"/>
          </a:xfrm>
          <a:prstGeom prst="rect">
            <a:avLst/>
          </a:prstGeom>
          <a:gradFill flip="none" rotWithShape="1">
            <a:gsLst>
              <a:gs pos="6000">
                <a:schemeClr val="tx2"/>
              </a:gs>
              <a:gs pos="100000">
                <a:schemeClr val="tx2">
                  <a:lumMod val="75000"/>
                  <a:lumOff val="2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398923B4-BAF4-482B-8B9E-42943A59C2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4183" y="2211574"/>
            <a:ext cx="11083636" cy="2098808"/>
          </a:xfrm>
          <a:noFill/>
        </p:spPr>
        <p:txBody>
          <a:bodyPr wrap="square" bIns="108000" rtlCol="0" anchor="b">
            <a:noAutofit/>
          </a:bodyPr>
          <a:lstStyle>
            <a:lvl1pPr algn="ctr">
              <a:lnSpc>
                <a:spcPct val="100000"/>
              </a:lnSpc>
              <a:defRPr lang="hu-HU" sz="4800" cap="all" spc="3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algn="ctr" defTabSz="457200"/>
            <a:r>
              <a:rPr lang="hu-HU" dirty="0" err="1"/>
              <a:t>MintacíM</a:t>
            </a:r>
            <a:r>
              <a:rPr lang="hu-HU" dirty="0"/>
              <a:t> szerkesztése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AA4D6964-545F-4255-BA13-25E11882AE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56"/>
          <a:stretch/>
        </p:blipFill>
        <p:spPr>
          <a:xfrm rot="5400000">
            <a:off x="5092101" y="2517211"/>
            <a:ext cx="1944000" cy="5608800"/>
          </a:xfrm>
          <a:prstGeom prst="rect">
            <a:avLst/>
          </a:prstGeom>
        </p:spPr>
      </p:pic>
      <p:sp>
        <p:nvSpPr>
          <p:cNvPr id="9" name="Ellipszis 8">
            <a:extLst>
              <a:ext uri="{FF2B5EF4-FFF2-40B4-BE49-F238E27FC236}">
                <a16:creationId xmlns:a16="http://schemas.microsoft.com/office/drawing/2014/main" id="{AA33C856-AF1F-46C6-9B70-74729FEF45F9}"/>
              </a:ext>
            </a:extLst>
          </p:cNvPr>
          <p:cNvSpPr>
            <a:spLocks noChangeAspect="1"/>
          </p:cNvSpPr>
          <p:nvPr/>
        </p:nvSpPr>
        <p:spPr>
          <a:xfrm>
            <a:off x="5357620" y="340777"/>
            <a:ext cx="1476765" cy="147676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71331AB2-7940-43C6-9BAE-8B631746061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79" t="13826" r="24393" b="13968"/>
          <a:stretch/>
        </p:blipFill>
        <p:spPr>
          <a:xfrm>
            <a:off x="5463779" y="445740"/>
            <a:ext cx="1264444" cy="1266826"/>
          </a:xfrm>
          <a:prstGeom prst="rect">
            <a:avLst/>
          </a:prstGeom>
        </p:spPr>
      </p:pic>
      <p:cxnSp>
        <p:nvCxnSpPr>
          <p:cNvPr id="11" name="Egyenes összekötő 10">
            <a:extLst>
              <a:ext uri="{FF2B5EF4-FFF2-40B4-BE49-F238E27FC236}">
                <a16:creationId xmlns:a16="http://schemas.microsoft.com/office/drawing/2014/main" id="{8F540EF5-DEC4-4616-91D5-F7ED154C603B}"/>
              </a:ext>
            </a:extLst>
          </p:cNvPr>
          <p:cNvCxnSpPr>
            <a:cxnSpLocks/>
          </p:cNvCxnSpPr>
          <p:nvPr/>
        </p:nvCxnSpPr>
        <p:spPr>
          <a:xfrm>
            <a:off x="1480461" y="4325373"/>
            <a:ext cx="9027887" cy="0"/>
          </a:xfrm>
          <a:prstGeom prst="line">
            <a:avLst/>
          </a:prstGeom>
          <a:ln>
            <a:gradFill>
              <a:gsLst>
                <a:gs pos="27000">
                  <a:schemeClr val="bg1"/>
                </a:gs>
                <a:gs pos="0">
                  <a:schemeClr val="bg1">
                    <a:alpha val="0"/>
                  </a:schemeClr>
                </a:gs>
                <a:gs pos="77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zöveg helye 13">
            <a:extLst>
              <a:ext uri="{FF2B5EF4-FFF2-40B4-BE49-F238E27FC236}">
                <a16:creationId xmlns:a16="http://schemas.microsoft.com/office/drawing/2014/main" id="{F6EF56F0-9022-4FBA-AE45-DAF024E4576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5820" y="400113"/>
            <a:ext cx="4710877" cy="369332"/>
          </a:xfrm>
          <a:noFill/>
        </p:spPr>
        <p:txBody>
          <a:bodyPr wrap="square" rtlCol="0">
            <a:spAutoFit/>
          </a:bodyPr>
          <a:lstStyle>
            <a:lvl1pPr>
              <a:defRPr lang="hu-HU" sz="2000" spc="150" baseline="0" dirty="0" smtClea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defTabSz="457200"/>
            <a:r>
              <a:rPr lang="hu-HU" dirty="0"/>
              <a:t>Előadó Neve | titulusa</a:t>
            </a:r>
          </a:p>
        </p:txBody>
      </p:sp>
    </p:spTree>
    <p:extLst>
      <p:ext uri="{BB962C8B-B14F-4D97-AF65-F5344CB8AC3E}">
        <p14:creationId xmlns:p14="http://schemas.microsoft.com/office/powerpoint/2010/main" val="2888299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6673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277072"/>
          </a:xfrm>
          <a:prstGeom prst="rect">
            <a:avLst/>
          </a:prstGeom>
        </p:spPr>
        <p:txBody>
          <a:bodyPr/>
          <a:lstStyle>
            <a:lvl1pPr marL="609585" indent="-609585">
              <a:buFont typeface="+mj-lt"/>
              <a:buAutoNum type="arabicPeriod"/>
              <a:defRPr sz="3200">
                <a:solidFill>
                  <a:srgbClr val="1E1B58"/>
                </a:solidFill>
              </a:defRPr>
            </a:lvl1pPr>
            <a:lvl2pPr marL="1219170" indent="-609585">
              <a:buFont typeface="+mj-lt"/>
              <a:buAutoNum type="alphaLcPeriod"/>
              <a:defRPr sz="2667">
                <a:solidFill>
                  <a:srgbClr val="1E1B58"/>
                </a:solidFill>
              </a:defRPr>
            </a:lvl2pPr>
            <a:lvl3pPr marL="1676358" indent="-457189">
              <a:buFont typeface="+mj-lt"/>
              <a:buAutoNum type="romanLcPeriod"/>
              <a:defRPr sz="2400">
                <a:solidFill>
                  <a:srgbClr val="1E1B58"/>
                </a:solidFill>
              </a:defRPr>
            </a:lvl3pPr>
            <a:lvl4pPr marL="2285943" indent="-457189">
              <a:buFont typeface="+mj-lt"/>
              <a:buAutoNum type="arabicPeriod"/>
              <a:defRPr sz="2133">
                <a:solidFill>
                  <a:srgbClr val="1E1B58"/>
                </a:solidFill>
              </a:defRPr>
            </a:lvl4pPr>
            <a:lvl5pPr marL="2895528" indent="-457189">
              <a:buFont typeface="+mj-lt"/>
              <a:buAutoNum type="arabicPeriod"/>
              <a:defRPr sz="2133">
                <a:solidFill>
                  <a:srgbClr val="1E1B58"/>
                </a:solidFill>
              </a:defRPr>
            </a:lvl5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4367808" y="630932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623392" y="6309320"/>
            <a:ext cx="2784309" cy="365125"/>
          </a:xfrm>
          <a:prstGeom prst="rect">
            <a:avLst/>
          </a:prstGeom>
        </p:spPr>
        <p:txBody>
          <a:bodyPr/>
          <a:lstStyle/>
          <a:p>
            <a:pPr algn="l"/>
            <a:fld id="{ACA1FBC3-C4CA-4F32-B016-43947CDEBAB8}" type="slidenum">
              <a:rPr lang="hu-HU" smtClean="0"/>
              <a:pPr algn="l"/>
              <a:t>‹#›</a:t>
            </a:fld>
            <a:endParaRPr lang="hu-HU" dirty="0"/>
          </a:p>
        </p:txBody>
      </p:sp>
      <p:sp>
        <p:nvSpPr>
          <p:cNvPr id="15" name="Cím 1"/>
          <p:cNvSpPr>
            <a:spLocks noGrp="1"/>
          </p:cNvSpPr>
          <p:nvPr>
            <p:ph type="ctrTitle" hasCustomPrompt="1"/>
          </p:nvPr>
        </p:nvSpPr>
        <p:spPr>
          <a:xfrm>
            <a:off x="335690" y="620688"/>
            <a:ext cx="7296811" cy="504056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333">
                <a:solidFill>
                  <a:srgbClr val="1E1B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u-HU" dirty="0"/>
              <a:t>DIA CÍME</a:t>
            </a:r>
          </a:p>
        </p:txBody>
      </p:sp>
      <p:sp>
        <p:nvSpPr>
          <p:cNvPr id="16" name="Szöveg helye 13"/>
          <p:cNvSpPr>
            <a:spLocks noGrp="1"/>
          </p:cNvSpPr>
          <p:nvPr>
            <p:ph type="body" sz="quarter" idx="13" hasCustomPrompt="1"/>
          </p:nvPr>
        </p:nvSpPr>
        <p:spPr>
          <a:xfrm>
            <a:off x="335360" y="332657"/>
            <a:ext cx="7296149" cy="288057"/>
          </a:xfrm>
          <a:prstGeom prst="rect">
            <a:avLst/>
          </a:prstGeom>
        </p:spPr>
        <p:txBody>
          <a:bodyPr/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>
                <a:solidFill>
                  <a:srgbClr val="1E1B58"/>
                </a:solidFill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u-HU" dirty="0"/>
              <a:t>A prezentáció címe</a:t>
            </a:r>
          </a:p>
        </p:txBody>
      </p:sp>
    </p:spTree>
    <p:extLst>
      <p:ext uri="{BB962C8B-B14F-4D97-AF65-F5344CB8AC3E}">
        <p14:creationId xmlns:p14="http://schemas.microsoft.com/office/powerpoint/2010/main" val="32552732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DAA810-4EEC-4D0F-B163-DFC963816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FB6233-FC4F-4628-BA1D-2782F649451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A1D367-A9C7-46F9-B78E-724D1BEC065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ADE164-D45A-44D8-82C5-2E0962BB70DA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046790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EB9F1D99-C601-4291-9D39-04D45263AC3B}"/>
              </a:ext>
            </a:extLst>
          </p:cNvPr>
          <p:cNvPicPr>
            <a:picLocks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9066"/>
          <a:stretch/>
        </p:blipFill>
        <p:spPr>
          <a:xfrm rot="16200000">
            <a:off x="5124001" y="2537525"/>
            <a:ext cx="1944000" cy="5608800"/>
          </a:xfrm>
          <a:prstGeom prst="rect">
            <a:avLst/>
          </a:prstGeom>
        </p:spPr>
      </p:pic>
      <p:sp>
        <p:nvSpPr>
          <p:cNvPr id="13" name="Téglalap 12">
            <a:extLst>
              <a:ext uri="{FF2B5EF4-FFF2-40B4-BE49-F238E27FC236}">
                <a16:creationId xmlns:a16="http://schemas.microsoft.com/office/drawing/2014/main" id="{2A2EB4D7-427D-41DD-AE99-B6B9194DE3AC}"/>
              </a:ext>
            </a:extLst>
          </p:cNvPr>
          <p:cNvSpPr/>
          <p:nvPr/>
        </p:nvSpPr>
        <p:spPr>
          <a:xfrm>
            <a:off x="-1" y="893235"/>
            <a:ext cx="12192001" cy="360000"/>
          </a:xfrm>
          <a:prstGeom prst="rect">
            <a:avLst/>
          </a:prstGeom>
          <a:pattFill prst="ltUpDiag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5" name="Szöveg helye 13">
            <a:extLst>
              <a:ext uri="{FF2B5EF4-FFF2-40B4-BE49-F238E27FC236}">
                <a16:creationId xmlns:a16="http://schemas.microsoft.com/office/drawing/2014/main" id="{E1E54AF7-9CFA-45CB-9750-29AB45291C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01372" y="400113"/>
            <a:ext cx="4710877" cy="369332"/>
          </a:xfrm>
          <a:noFill/>
        </p:spPr>
        <p:txBody>
          <a:bodyPr wrap="square" rtlCol="0">
            <a:spAutoFit/>
          </a:bodyPr>
          <a:lstStyle>
            <a:lvl1pPr algn="r">
              <a:defRPr lang="hu-HU" sz="2000" spc="150" baseline="0" dirty="0" smtClea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defTabSz="457200"/>
            <a:r>
              <a:rPr lang="hu-HU" dirty="0"/>
              <a:t>Konferencia | 2018</a:t>
            </a:r>
          </a:p>
        </p:txBody>
      </p:sp>
      <p:sp>
        <p:nvSpPr>
          <p:cNvPr id="9" name="Ellipszis 8">
            <a:extLst>
              <a:ext uri="{FF2B5EF4-FFF2-40B4-BE49-F238E27FC236}">
                <a16:creationId xmlns:a16="http://schemas.microsoft.com/office/drawing/2014/main" id="{AA33C856-AF1F-46C6-9B70-74729FEF45F9}"/>
              </a:ext>
            </a:extLst>
          </p:cNvPr>
          <p:cNvSpPr/>
          <p:nvPr/>
        </p:nvSpPr>
        <p:spPr>
          <a:xfrm>
            <a:off x="5357620" y="340777"/>
            <a:ext cx="1476765" cy="147676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71331AB2-7940-43C6-9BAE-8B631746061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79" t="13826" r="24393" b="13968"/>
          <a:stretch/>
        </p:blipFill>
        <p:spPr>
          <a:xfrm>
            <a:off x="5463779" y="445740"/>
            <a:ext cx="1264444" cy="1266826"/>
          </a:xfrm>
          <a:prstGeom prst="rect">
            <a:avLst/>
          </a:prstGeom>
        </p:spPr>
      </p:pic>
      <p:cxnSp>
        <p:nvCxnSpPr>
          <p:cNvPr id="11" name="Egyenes összekötő 10">
            <a:extLst>
              <a:ext uri="{FF2B5EF4-FFF2-40B4-BE49-F238E27FC236}">
                <a16:creationId xmlns:a16="http://schemas.microsoft.com/office/drawing/2014/main" id="{8F540EF5-DEC4-4616-91D5-F7ED154C603B}"/>
              </a:ext>
            </a:extLst>
          </p:cNvPr>
          <p:cNvCxnSpPr>
            <a:cxnSpLocks/>
          </p:cNvCxnSpPr>
          <p:nvPr/>
        </p:nvCxnSpPr>
        <p:spPr>
          <a:xfrm>
            <a:off x="1480461" y="4336002"/>
            <a:ext cx="9027887" cy="0"/>
          </a:xfrm>
          <a:prstGeom prst="line">
            <a:avLst/>
          </a:prstGeom>
          <a:ln>
            <a:gradFill>
              <a:gsLst>
                <a:gs pos="27000">
                  <a:schemeClr val="tx2">
                    <a:lumMod val="10000"/>
                    <a:lumOff val="90000"/>
                  </a:schemeClr>
                </a:gs>
                <a:gs pos="0">
                  <a:schemeClr val="bg1">
                    <a:alpha val="0"/>
                  </a:schemeClr>
                </a:gs>
                <a:gs pos="77000">
                  <a:schemeClr val="tx2">
                    <a:lumMod val="10000"/>
                    <a:lumOff val="9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zöveg helye 13">
            <a:extLst>
              <a:ext uri="{FF2B5EF4-FFF2-40B4-BE49-F238E27FC236}">
                <a16:creationId xmlns:a16="http://schemas.microsoft.com/office/drawing/2014/main" id="{F6EF56F0-9022-4FBA-AE45-DAF024E4576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5820" y="400113"/>
            <a:ext cx="4710877" cy="369332"/>
          </a:xfrm>
          <a:noFill/>
        </p:spPr>
        <p:txBody>
          <a:bodyPr wrap="square" rtlCol="0">
            <a:spAutoFit/>
          </a:bodyPr>
          <a:lstStyle>
            <a:lvl1pPr>
              <a:defRPr lang="hu-HU" sz="2000" spc="150" baseline="0" dirty="0" smtClea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defTabSz="457200"/>
            <a:r>
              <a:rPr lang="hu-HU" dirty="0"/>
              <a:t>Előadó Neve | titulusa</a:t>
            </a:r>
          </a:p>
        </p:txBody>
      </p:sp>
      <p:sp>
        <p:nvSpPr>
          <p:cNvPr id="16" name="Cím 1">
            <a:extLst>
              <a:ext uri="{FF2B5EF4-FFF2-40B4-BE49-F238E27FC236}">
                <a16:creationId xmlns:a16="http://schemas.microsoft.com/office/drawing/2014/main" id="{60B16E0B-3720-4EB9-98E5-A7CFC7210E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4183" y="2211574"/>
            <a:ext cx="11083636" cy="2098808"/>
          </a:xfrm>
          <a:noFill/>
        </p:spPr>
        <p:txBody>
          <a:bodyPr wrap="square" bIns="108000" rtlCol="0" anchor="b">
            <a:noAutofit/>
          </a:bodyPr>
          <a:lstStyle>
            <a:lvl1pPr algn="ctr">
              <a:lnSpc>
                <a:spcPct val="100000"/>
              </a:lnSpc>
              <a:defRPr lang="hu-HU" sz="4800" cap="all" spc="3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algn="ctr" defTabSz="457200"/>
            <a:r>
              <a:rPr lang="hu-HU" dirty="0" err="1"/>
              <a:t>MintacíM</a:t>
            </a:r>
            <a:r>
              <a:rPr lang="hu-HU" dirty="0"/>
              <a:t> szerkesztése</a:t>
            </a:r>
          </a:p>
        </p:txBody>
      </p:sp>
    </p:spTree>
    <p:extLst>
      <p:ext uri="{BB962C8B-B14F-4D97-AF65-F5344CB8AC3E}">
        <p14:creationId xmlns:p14="http://schemas.microsoft.com/office/powerpoint/2010/main" val="9460706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ejezet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69E10144-FD81-4BC1-A765-3E1125135280}"/>
              </a:ext>
            </a:extLst>
          </p:cNvPr>
          <p:cNvPicPr>
            <a:picLocks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9066"/>
          <a:stretch/>
        </p:blipFill>
        <p:spPr>
          <a:xfrm rot="10800000">
            <a:off x="0" y="1035000"/>
            <a:ext cx="2350800" cy="4788000"/>
          </a:xfrm>
          <a:prstGeom prst="rect">
            <a:avLst/>
          </a:prstGeom>
        </p:spPr>
      </p:pic>
      <p:grpSp>
        <p:nvGrpSpPr>
          <p:cNvPr id="19" name="Csoportba foglalás 18">
            <a:extLst>
              <a:ext uri="{FF2B5EF4-FFF2-40B4-BE49-F238E27FC236}">
                <a16:creationId xmlns:a16="http://schemas.microsoft.com/office/drawing/2014/main" id="{66886066-0B97-4559-8618-6491EACA3C73}"/>
              </a:ext>
            </a:extLst>
          </p:cNvPr>
          <p:cNvGrpSpPr/>
          <p:nvPr/>
        </p:nvGrpSpPr>
        <p:grpSpPr>
          <a:xfrm>
            <a:off x="1125572" y="2690621"/>
            <a:ext cx="1476765" cy="1476765"/>
            <a:chOff x="5357618" y="340771"/>
            <a:chExt cx="1476765" cy="1476765"/>
          </a:xfrm>
        </p:grpSpPr>
        <p:sp>
          <p:nvSpPr>
            <p:cNvPr id="20" name="Ellipszis 19">
              <a:extLst>
                <a:ext uri="{FF2B5EF4-FFF2-40B4-BE49-F238E27FC236}">
                  <a16:creationId xmlns:a16="http://schemas.microsoft.com/office/drawing/2014/main" id="{125992F2-75F4-4B01-B8B9-F6DB0135340D}"/>
                </a:ext>
              </a:extLst>
            </p:cNvPr>
            <p:cNvSpPr/>
            <p:nvPr/>
          </p:nvSpPr>
          <p:spPr>
            <a:xfrm>
              <a:off x="5357618" y="340771"/>
              <a:ext cx="1476765" cy="14767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21" name="Kép 20">
              <a:extLst>
                <a:ext uri="{FF2B5EF4-FFF2-40B4-BE49-F238E27FC236}">
                  <a16:creationId xmlns:a16="http://schemas.microsoft.com/office/drawing/2014/main" id="{FC147930-A5FF-486A-9AD1-6662003187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5463778" y="445740"/>
              <a:ext cx="1264444" cy="1266826"/>
            </a:xfrm>
            <a:prstGeom prst="rect">
              <a:avLst/>
            </a:prstGeom>
          </p:spPr>
        </p:pic>
      </p:grpSp>
      <p:sp>
        <p:nvSpPr>
          <p:cNvPr id="3" name="Cím 2">
            <a:extLst>
              <a:ext uri="{FF2B5EF4-FFF2-40B4-BE49-F238E27FC236}">
                <a16:creationId xmlns:a16="http://schemas.microsoft.com/office/drawing/2014/main" id="{35A37BE2-9DE4-465D-8D3E-B086EDC1E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1032" y="2608033"/>
            <a:ext cx="6644488" cy="1581972"/>
          </a:xfrm>
          <a:noFill/>
        </p:spPr>
        <p:txBody>
          <a:bodyPr wrap="square" rtlCol="0" anchor="ctr">
            <a:spAutoFit/>
          </a:bodyPr>
          <a:lstStyle>
            <a:lvl1pPr>
              <a:lnSpc>
                <a:spcPct val="110000"/>
              </a:lnSpc>
              <a:defRPr lang="hu-HU" sz="4400" cap="all" spc="3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defTabSz="457200"/>
            <a:r>
              <a:rPr lang="hu-HU" dirty="0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28219324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églalap 10">
            <a:extLst>
              <a:ext uri="{FF2B5EF4-FFF2-40B4-BE49-F238E27FC236}">
                <a16:creationId xmlns:a16="http://schemas.microsoft.com/office/drawing/2014/main" id="{9BA93E46-E304-457C-B4E5-97307FE0451E}"/>
              </a:ext>
            </a:extLst>
          </p:cNvPr>
          <p:cNvSpPr/>
          <p:nvPr/>
        </p:nvSpPr>
        <p:spPr>
          <a:xfrm flipV="1">
            <a:off x="7670400" y="-7370"/>
            <a:ext cx="4521600" cy="6048235"/>
          </a:xfrm>
          <a:prstGeom prst="rect">
            <a:avLst/>
          </a:prstGeom>
          <a:pattFill prst="ltUpDiag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grpSp>
        <p:nvGrpSpPr>
          <p:cNvPr id="14" name="Csoportba foglalás 13">
            <a:extLst>
              <a:ext uri="{FF2B5EF4-FFF2-40B4-BE49-F238E27FC236}">
                <a16:creationId xmlns:a16="http://schemas.microsoft.com/office/drawing/2014/main" id="{A73733A7-BC48-41D0-9658-8E944D3C9A7C}"/>
              </a:ext>
            </a:extLst>
          </p:cNvPr>
          <p:cNvGrpSpPr>
            <a:grpSpLocks noChangeAspect="1"/>
          </p:cNvGrpSpPr>
          <p:nvPr/>
        </p:nvGrpSpPr>
        <p:grpSpPr>
          <a:xfrm>
            <a:off x="10858339" y="5524207"/>
            <a:ext cx="1109516" cy="1109516"/>
            <a:chOff x="5357618" y="340771"/>
            <a:chExt cx="1476765" cy="1476765"/>
          </a:xfrm>
        </p:grpSpPr>
        <p:sp>
          <p:nvSpPr>
            <p:cNvPr id="15" name="Ellipszis 14">
              <a:extLst>
                <a:ext uri="{FF2B5EF4-FFF2-40B4-BE49-F238E27FC236}">
                  <a16:creationId xmlns:a16="http://schemas.microsoft.com/office/drawing/2014/main" id="{EBC2CD10-E2E6-48D0-942A-D28B40FE680A}"/>
                </a:ext>
              </a:extLst>
            </p:cNvPr>
            <p:cNvSpPr/>
            <p:nvPr/>
          </p:nvSpPr>
          <p:spPr>
            <a:xfrm>
              <a:off x="5357618" y="340771"/>
              <a:ext cx="1476765" cy="14767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8" name="Kép 17">
              <a:extLst>
                <a:ext uri="{FF2B5EF4-FFF2-40B4-BE49-F238E27FC236}">
                  <a16:creationId xmlns:a16="http://schemas.microsoft.com/office/drawing/2014/main" id="{30D1A582-F69D-427D-B8FD-8CE43B7D26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5463778" y="445740"/>
              <a:ext cx="1264444" cy="1266826"/>
            </a:xfrm>
            <a:prstGeom prst="rect">
              <a:avLst/>
            </a:prstGeom>
          </p:spPr>
        </p:pic>
      </p:grpSp>
      <p:sp>
        <p:nvSpPr>
          <p:cNvPr id="34" name="Szöveg helye 5">
            <a:extLst>
              <a:ext uri="{FF2B5EF4-FFF2-40B4-BE49-F238E27FC236}">
                <a16:creationId xmlns:a16="http://schemas.microsoft.com/office/drawing/2014/main" id="{5F68BAB5-5532-4BA2-8038-9B1D7E192D8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3719" y="5815712"/>
            <a:ext cx="6046788" cy="444979"/>
          </a:xfrm>
        </p:spPr>
        <p:txBody>
          <a:bodyPr anchor="ctr">
            <a:normAutofit/>
          </a:bodyPr>
          <a:lstStyle>
            <a:lvl1pPr algn="ctr">
              <a:defRPr sz="2400" cap="all" spc="150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35" name="Szöveg helye 5">
            <a:extLst>
              <a:ext uri="{FF2B5EF4-FFF2-40B4-BE49-F238E27FC236}">
                <a16:creationId xmlns:a16="http://schemas.microsoft.com/office/drawing/2014/main" id="{9B0AF1A9-4B64-41F9-8F5C-9A183150A76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3719" y="6282022"/>
            <a:ext cx="6046788" cy="444979"/>
          </a:xfrm>
        </p:spPr>
        <p:txBody>
          <a:bodyPr anchor="ctr">
            <a:normAutofit/>
          </a:bodyPr>
          <a:lstStyle>
            <a:lvl1pPr algn="ctr">
              <a:defRPr sz="1800" cap="none" spc="150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  <p:sp>
        <p:nvSpPr>
          <p:cNvPr id="36" name="Tartalom helye 3">
            <a:extLst>
              <a:ext uri="{FF2B5EF4-FFF2-40B4-BE49-F238E27FC236}">
                <a16:creationId xmlns:a16="http://schemas.microsoft.com/office/drawing/2014/main" id="{8849E124-05C5-421B-9E40-EA89F2E23D0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03913" y="365129"/>
            <a:ext cx="6046595" cy="5193842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37" name="Szöveg helye 7">
            <a:extLst>
              <a:ext uri="{FF2B5EF4-FFF2-40B4-BE49-F238E27FC236}">
                <a16:creationId xmlns:a16="http://schemas.microsoft.com/office/drawing/2014/main" id="{02C34324-1D62-4033-965F-F0EE61C2802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972243" y="1880323"/>
            <a:ext cx="3960000" cy="3717670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lang="hu-HU" dirty="0"/>
              <a:t>Az ábrához tartozó magyarázat hosszabb kifejtése, egy vagy több mondatban, hivatkozások, megjegyzések helye…</a:t>
            </a:r>
          </a:p>
        </p:txBody>
      </p:sp>
      <p:sp>
        <p:nvSpPr>
          <p:cNvPr id="38" name="Cím 8">
            <a:extLst>
              <a:ext uri="{FF2B5EF4-FFF2-40B4-BE49-F238E27FC236}">
                <a16:creationId xmlns:a16="http://schemas.microsoft.com/office/drawing/2014/main" id="{5DC3556C-9858-4CD8-AC57-BA798C8A3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72243" y="365129"/>
            <a:ext cx="3960000" cy="1325563"/>
          </a:xfrm>
          <a:ln>
            <a:gradFill flip="none" rotWithShape="1">
              <a:gsLst>
                <a:gs pos="1000">
                  <a:schemeClr val="tx2"/>
                </a:gs>
                <a:gs pos="1000">
                  <a:schemeClr val="bg1">
                    <a:alpha val="0"/>
                  </a:schemeClr>
                </a:gs>
              </a:gsLst>
              <a:lin ang="16200000" scaled="0"/>
              <a:tileRect/>
            </a:gradFill>
          </a:ln>
        </p:spPr>
        <p:txBody>
          <a:bodyPr bIns="144000" anchor="b"/>
          <a:lstStyle>
            <a:lvl1pPr>
              <a:lnSpc>
                <a:spcPct val="120000"/>
              </a:lnSpc>
              <a:defRPr cap="all" spc="100" baseline="0">
                <a:solidFill>
                  <a:schemeClr val="tx2"/>
                </a:solidFill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9" name="Szöveg helye 2">
            <a:extLst>
              <a:ext uri="{FF2B5EF4-FFF2-40B4-BE49-F238E27FC236}">
                <a16:creationId xmlns:a16="http://schemas.microsoft.com/office/drawing/2014/main" id="{39C7282D-11A0-4434-A196-D66513CD39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25025" y="6316642"/>
            <a:ext cx="3969579" cy="369333"/>
          </a:xfrm>
        </p:spPr>
        <p:txBody>
          <a:bodyPr anchor="ctr">
            <a:noAutofit/>
          </a:bodyPr>
          <a:lstStyle>
            <a:lvl1pPr algn="l">
              <a:spcBef>
                <a:spcPts val="0"/>
              </a:spcBef>
              <a:defRPr sz="1800"/>
            </a:lvl1pPr>
          </a:lstStyle>
          <a:p>
            <a:pPr lvl="0"/>
            <a:r>
              <a:rPr lang="hu-HU" dirty="0"/>
              <a:t>Forrás | MNB</a:t>
            </a:r>
          </a:p>
        </p:txBody>
      </p:sp>
    </p:spTree>
    <p:extLst>
      <p:ext uri="{BB962C8B-B14F-4D97-AF65-F5344CB8AC3E}">
        <p14:creationId xmlns:p14="http://schemas.microsoft.com/office/powerpoint/2010/main" val="35599469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örzs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églalap 10">
            <a:extLst>
              <a:ext uri="{FF2B5EF4-FFF2-40B4-BE49-F238E27FC236}">
                <a16:creationId xmlns:a16="http://schemas.microsoft.com/office/drawing/2014/main" id="{9BA93E46-E304-457C-B4E5-97307FE0451E}"/>
              </a:ext>
            </a:extLst>
          </p:cNvPr>
          <p:cNvSpPr/>
          <p:nvPr/>
        </p:nvSpPr>
        <p:spPr>
          <a:xfrm flipV="1">
            <a:off x="0" y="-7370"/>
            <a:ext cx="4521600" cy="6048235"/>
          </a:xfrm>
          <a:prstGeom prst="rect">
            <a:avLst/>
          </a:prstGeom>
          <a:pattFill prst="ltUpDiag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grpSp>
        <p:nvGrpSpPr>
          <p:cNvPr id="14" name="Csoportba foglalás 13">
            <a:extLst>
              <a:ext uri="{FF2B5EF4-FFF2-40B4-BE49-F238E27FC236}">
                <a16:creationId xmlns:a16="http://schemas.microsoft.com/office/drawing/2014/main" id="{A73733A7-BC48-41D0-9658-8E944D3C9A7C}"/>
              </a:ext>
            </a:extLst>
          </p:cNvPr>
          <p:cNvGrpSpPr>
            <a:grpSpLocks noChangeAspect="1"/>
          </p:cNvGrpSpPr>
          <p:nvPr/>
        </p:nvGrpSpPr>
        <p:grpSpPr>
          <a:xfrm>
            <a:off x="279667" y="5524207"/>
            <a:ext cx="1109516" cy="1109516"/>
            <a:chOff x="5357618" y="340771"/>
            <a:chExt cx="1476765" cy="1476765"/>
          </a:xfrm>
        </p:grpSpPr>
        <p:sp>
          <p:nvSpPr>
            <p:cNvPr id="15" name="Ellipszis 14">
              <a:extLst>
                <a:ext uri="{FF2B5EF4-FFF2-40B4-BE49-F238E27FC236}">
                  <a16:creationId xmlns:a16="http://schemas.microsoft.com/office/drawing/2014/main" id="{EBC2CD10-E2E6-48D0-942A-D28B40FE680A}"/>
                </a:ext>
              </a:extLst>
            </p:cNvPr>
            <p:cNvSpPr/>
            <p:nvPr/>
          </p:nvSpPr>
          <p:spPr>
            <a:xfrm>
              <a:off x="5357618" y="340771"/>
              <a:ext cx="1476765" cy="14767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8" name="Kép 17">
              <a:extLst>
                <a:ext uri="{FF2B5EF4-FFF2-40B4-BE49-F238E27FC236}">
                  <a16:creationId xmlns:a16="http://schemas.microsoft.com/office/drawing/2014/main" id="{30D1A582-F69D-427D-B8FD-8CE43B7D26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5463778" y="445740"/>
              <a:ext cx="1264444" cy="1266826"/>
            </a:xfrm>
            <a:prstGeom prst="rect">
              <a:avLst/>
            </a:prstGeom>
          </p:spPr>
        </p:pic>
      </p:grpSp>
      <p:sp>
        <p:nvSpPr>
          <p:cNvPr id="3" name="Szöveg helye 2">
            <a:extLst>
              <a:ext uri="{FF2B5EF4-FFF2-40B4-BE49-F238E27FC236}">
                <a16:creationId xmlns:a16="http://schemas.microsoft.com/office/drawing/2014/main" id="{B1C46F0A-1AB8-4BCC-BAFC-1016B87CF06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09421" y="6316864"/>
            <a:ext cx="2958571" cy="361835"/>
          </a:xfrm>
        </p:spPr>
        <p:txBody>
          <a:bodyPr anchor="ctr">
            <a:noAutofit/>
          </a:bodyPr>
          <a:lstStyle>
            <a:lvl1pPr algn="r">
              <a:defRPr sz="180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sp>
        <p:nvSpPr>
          <p:cNvPr id="20" name="Szöveg helye 5">
            <a:extLst>
              <a:ext uri="{FF2B5EF4-FFF2-40B4-BE49-F238E27FC236}">
                <a16:creationId xmlns:a16="http://schemas.microsoft.com/office/drawing/2014/main" id="{BA013568-293D-4768-B1CD-6A04C5AD0C6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19267" y="5815712"/>
            <a:ext cx="6046788" cy="444979"/>
          </a:xfrm>
        </p:spPr>
        <p:txBody>
          <a:bodyPr anchor="ctr">
            <a:normAutofit/>
          </a:bodyPr>
          <a:lstStyle>
            <a:lvl1pPr algn="ctr">
              <a:defRPr sz="2400" cap="all" spc="150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21" name="Szöveg helye 5">
            <a:extLst>
              <a:ext uri="{FF2B5EF4-FFF2-40B4-BE49-F238E27FC236}">
                <a16:creationId xmlns:a16="http://schemas.microsoft.com/office/drawing/2014/main" id="{03D1AD8F-76CD-40F4-B2B6-B9AEB468920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19267" y="6282022"/>
            <a:ext cx="6046788" cy="444979"/>
          </a:xfrm>
        </p:spPr>
        <p:txBody>
          <a:bodyPr anchor="ctr">
            <a:normAutofit/>
          </a:bodyPr>
          <a:lstStyle>
            <a:lvl1pPr algn="ctr">
              <a:defRPr sz="1800" cap="none" spc="150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  <p:sp>
        <p:nvSpPr>
          <p:cNvPr id="22" name="Tartalom helye 3">
            <a:extLst>
              <a:ext uri="{FF2B5EF4-FFF2-40B4-BE49-F238E27FC236}">
                <a16:creationId xmlns:a16="http://schemas.microsoft.com/office/drawing/2014/main" id="{DC40D965-5E9D-45B0-ACC4-8CB4F7CFB50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419461" y="365129"/>
            <a:ext cx="6046595" cy="5193842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8" name="Szöveg helye 7">
            <a:extLst>
              <a:ext uri="{FF2B5EF4-FFF2-40B4-BE49-F238E27FC236}">
                <a16:creationId xmlns:a16="http://schemas.microsoft.com/office/drawing/2014/main" id="{CEC0966E-815A-4B33-9F0C-B8A5DD6DD6C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79665" y="1887824"/>
            <a:ext cx="3960000" cy="3710173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lang="hu-HU" dirty="0"/>
              <a:t>Az ábrához tartozó magyarázat hosszabb kifejtése, egy vagy több mondatban, hivatkozások, megjegyzések helye…</a:t>
            </a:r>
          </a:p>
        </p:txBody>
      </p:sp>
      <p:sp>
        <p:nvSpPr>
          <p:cNvPr id="9" name="Cím 8">
            <a:extLst>
              <a:ext uri="{FF2B5EF4-FFF2-40B4-BE49-F238E27FC236}">
                <a16:creationId xmlns:a16="http://schemas.microsoft.com/office/drawing/2014/main" id="{C75D0434-E8E8-440E-8707-77DCFF370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665" y="365129"/>
            <a:ext cx="3960000" cy="1325563"/>
          </a:xfrm>
          <a:ln>
            <a:gradFill flip="none" rotWithShape="1">
              <a:gsLst>
                <a:gs pos="1000">
                  <a:schemeClr val="tx2"/>
                </a:gs>
                <a:gs pos="1000">
                  <a:schemeClr val="bg1">
                    <a:alpha val="0"/>
                  </a:schemeClr>
                </a:gs>
              </a:gsLst>
              <a:lin ang="16200000" scaled="0"/>
              <a:tileRect/>
            </a:gradFill>
          </a:ln>
        </p:spPr>
        <p:txBody>
          <a:bodyPr bIns="144000" anchor="b"/>
          <a:lstStyle>
            <a:lvl1pPr>
              <a:lnSpc>
                <a:spcPct val="120000"/>
              </a:lnSpc>
              <a:defRPr cap="all" spc="100" baseline="0">
                <a:solidFill>
                  <a:schemeClr val="tx2"/>
                </a:solidFill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0082360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églalap 10">
            <a:extLst>
              <a:ext uri="{FF2B5EF4-FFF2-40B4-BE49-F238E27FC236}">
                <a16:creationId xmlns:a16="http://schemas.microsoft.com/office/drawing/2014/main" id="{9BA93E46-E304-457C-B4E5-97307FE0451E}"/>
              </a:ext>
            </a:extLst>
          </p:cNvPr>
          <p:cNvSpPr/>
          <p:nvPr/>
        </p:nvSpPr>
        <p:spPr>
          <a:xfrm flipV="1">
            <a:off x="7670400" y="-1"/>
            <a:ext cx="4521600" cy="3402607"/>
          </a:xfrm>
          <a:prstGeom prst="rect">
            <a:avLst/>
          </a:prstGeom>
          <a:pattFill prst="ltUpDiag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sp>
        <p:nvSpPr>
          <p:cNvPr id="5" name="Cím 4">
            <a:extLst>
              <a:ext uri="{FF2B5EF4-FFF2-40B4-BE49-F238E27FC236}">
                <a16:creationId xmlns:a16="http://schemas.microsoft.com/office/drawing/2014/main" id="{BBA96685-E775-4D65-81A4-7D98E230E3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39650" y="365129"/>
            <a:ext cx="4016655" cy="2892066"/>
          </a:xfrm>
          <a:ln>
            <a:noFill/>
          </a:ln>
        </p:spPr>
        <p:txBody>
          <a:bodyPr anchor="b"/>
          <a:lstStyle>
            <a:lvl1pPr>
              <a:lnSpc>
                <a:spcPct val="120000"/>
              </a:lnSpc>
              <a:defRPr lang="hu-HU" cap="all" spc="100" baseline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lvl="0">
              <a:lnSpc>
                <a:spcPct val="100000"/>
              </a:lnSpc>
            </a:pPr>
            <a:r>
              <a:rPr lang="hu-HU" dirty="0"/>
              <a:t>Több soros Mintacím szerkesztése</a:t>
            </a:r>
          </a:p>
        </p:txBody>
      </p:sp>
      <p:grpSp>
        <p:nvGrpSpPr>
          <p:cNvPr id="14" name="Csoportba foglalás 13">
            <a:extLst>
              <a:ext uri="{FF2B5EF4-FFF2-40B4-BE49-F238E27FC236}">
                <a16:creationId xmlns:a16="http://schemas.microsoft.com/office/drawing/2014/main" id="{A73733A7-BC48-41D0-9658-8E944D3C9A7C}"/>
              </a:ext>
            </a:extLst>
          </p:cNvPr>
          <p:cNvGrpSpPr>
            <a:grpSpLocks noChangeAspect="1"/>
          </p:cNvGrpSpPr>
          <p:nvPr/>
        </p:nvGrpSpPr>
        <p:grpSpPr>
          <a:xfrm>
            <a:off x="10858339" y="2885941"/>
            <a:ext cx="1109516" cy="1109516"/>
            <a:chOff x="5357618" y="340771"/>
            <a:chExt cx="1476765" cy="1476765"/>
          </a:xfrm>
        </p:grpSpPr>
        <p:sp>
          <p:nvSpPr>
            <p:cNvPr id="15" name="Ellipszis 14">
              <a:extLst>
                <a:ext uri="{FF2B5EF4-FFF2-40B4-BE49-F238E27FC236}">
                  <a16:creationId xmlns:a16="http://schemas.microsoft.com/office/drawing/2014/main" id="{EBC2CD10-E2E6-48D0-942A-D28B40FE680A}"/>
                </a:ext>
              </a:extLst>
            </p:cNvPr>
            <p:cNvSpPr/>
            <p:nvPr/>
          </p:nvSpPr>
          <p:spPr>
            <a:xfrm>
              <a:off x="5357618" y="340771"/>
              <a:ext cx="1476765" cy="14767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8" name="Kép 17">
              <a:extLst>
                <a:ext uri="{FF2B5EF4-FFF2-40B4-BE49-F238E27FC236}">
                  <a16:creationId xmlns:a16="http://schemas.microsoft.com/office/drawing/2014/main" id="{30D1A582-F69D-427D-B8FD-8CE43B7D26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5463778" y="445740"/>
              <a:ext cx="1264444" cy="1266826"/>
            </a:xfrm>
            <a:prstGeom prst="rect">
              <a:avLst/>
            </a:prstGeom>
          </p:spPr>
        </p:pic>
      </p:grpSp>
      <p:sp>
        <p:nvSpPr>
          <p:cNvPr id="3" name="Szöveg helye 2">
            <a:extLst>
              <a:ext uri="{FF2B5EF4-FFF2-40B4-BE49-F238E27FC236}">
                <a16:creationId xmlns:a16="http://schemas.microsoft.com/office/drawing/2014/main" id="{E3946156-F48D-415B-A39E-CE3FF05536B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25023" y="3579211"/>
            <a:ext cx="3960000" cy="2550849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400"/>
            </a:lvl1pPr>
          </a:lstStyle>
          <a:p>
            <a:pPr lvl="0"/>
            <a:r>
              <a:rPr lang="hu-HU" dirty="0"/>
              <a:t>Az ábrához tartozó magyarázat egy vagy több mondatban. Hivatkozások, megjegyzések és egy tartalmak helye.</a:t>
            </a:r>
          </a:p>
        </p:txBody>
      </p:sp>
      <p:sp>
        <p:nvSpPr>
          <p:cNvPr id="22" name="Tartalom helye 3">
            <a:extLst>
              <a:ext uri="{FF2B5EF4-FFF2-40B4-BE49-F238E27FC236}">
                <a16:creationId xmlns:a16="http://schemas.microsoft.com/office/drawing/2014/main" id="{828B175C-BEBE-4758-9D4B-D75CC083C91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03913" y="365129"/>
            <a:ext cx="6046595" cy="5193842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25" name="Szöveg helye 2">
            <a:extLst>
              <a:ext uri="{FF2B5EF4-FFF2-40B4-BE49-F238E27FC236}">
                <a16:creationId xmlns:a16="http://schemas.microsoft.com/office/drawing/2014/main" id="{D1B90F64-22FD-46A6-AD66-EACE5DE9A59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25025" y="6316642"/>
            <a:ext cx="3969579" cy="36933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80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sp>
        <p:nvSpPr>
          <p:cNvPr id="26" name="Szöveg helye 5">
            <a:extLst>
              <a:ext uri="{FF2B5EF4-FFF2-40B4-BE49-F238E27FC236}">
                <a16:creationId xmlns:a16="http://schemas.microsoft.com/office/drawing/2014/main" id="{62CF5B3C-7531-4D70-9104-C67EBB1CF80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3719" y="5815712"/>
            <a:ext cx="6046788" cy="444979"/>
          </a:xfrm>
        </p:spPr>
        <p:txBody>
          <a:bodyPr anchor="ctr">
            <a:normAutofit/>
          </a:bodyPr>
          <a:lstStyle>
            <a:lvl1pPr algn="ctr">
              <a:defRPr sz="2400" cap="all" spc="150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31" name="Szöveg helye 5">
            <a:extLst>
              <a:ext uri="{FF2B5EF4-FFF2-40B4-BE49-F238E27FC236}">
                <a16:creationId xmlns:a16="http://schemas.microsoft.com/office/drawing/2014/main" id="{B67782A7-14FB-488C-ADBF-95EC70AB208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3719" y="6282022"/>
            <a:ext cx="6046788" cy="444979"/>
          </a:xfrm>
        </p:spPr>
        <p:txBody>
          <a:bodyPr anchor="ctr">
            <a:normAutofit/>
          </a:bodyPr>
          <a:lstStyle>
            <a:lvl1pPr algn="ctr">
              <a:defRPr sz="1800" cap="none" spc="150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</p:spTree>
    <p:extLst>
      <p:ext uri="{BB962C8B-B14F-4D97-AF65-F5344CB8AC3E}">
        <p14:creationId xmlns:p14="http://schemas.microsoft.com/office/powerpoint/2010/main" val="3520215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églalap 10">
            <a:extLst>
              <a:ext uri="{FF2B5EF4-FFF2-40B4-BE49-F238E27FC236}">
                <a16:creationId xmlns:a16="http://schemas.microsoft.com/office/drawing/2014/main" id="{9BA93E46-E304-457C-B4E5-97307FE0451E}"/>
              </a:ext>
            </a:extLst>
          </p:cNvPr>
          <p:cNvSpPr/>
          <p:nvPr/>
        </p:nvSpPr>
        <p:spPr>
          <a:xfrm flipV="1">
            <a:off x="7670400" y="-2"/>
            <a:ext cx="4521600" cy="1603949"/>
          </a:xfrm>
          <a:prstGeom prst="rect">
            <a:avLst/>
          </a:prstGeom>
          <a:pattFill prst="ltUpDiag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sp>
        <p:nvSpPr>
          <p:cNvPr id="5" name="Cím 4">
            <a:extLst>
              <a:ext uri="{FF2B5EF4-FFF2-40B4-BE49-F238E27FC236}">
                <a16:creationId xmlns:a16="http://schemas.microsoft.com/office/drawing/2014/main" id="{BBA96685-E775-4D65-81A4-7D98E230E3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39650" y="365129"/>
            <a:ext cx="4016655" cy="998976"/>
          </a:xfrm>
          <a:ln>
            <a:noFill/>
          </a:ln>
        </p:spPr>
        <p:txBody>
          <a:bodyPr anchor="b"/>
          <a:lstStyle>
            <a:lvl1pPr>
              <a:lnSpc>
                <a:spcPct val="120000"/>
              </a:lnSpc>
              <a:defRPr lang="hu-HU" cap="all" spc="100" baseline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lvl="0">
              <a:lnSpc>
                <a:spcPct val="100000"/>
              </a:lnSpc>
            </a:pPr>
            <a:r>
              <a:rPr lang="hu-HU" dirty="0"/>
              <a:t>Rövid cím szerkesztése</a:t>
            </a:r>
          </a:p>
        </p:txBody>
      </p:sp>
      <p:grpSp>
        <p:nvGrpSpPr>
          <p:cNvPr id="14" name="Csoportba foglalás 13">
            <a:extLst>
              <a:ext uri="{FF2B5EF4-FFF2-40B4-BE49-F238E27FC236}">
                <a16:creationId xmlns:a16="http://schemas.microsoft.com/office/drawing/2014/main" id="{A73733A7-BC48-41D0-9658-8E944D3C9A7C}"/>
              </a:ext>
            </a:extLst>
          </p:cNvPr>
          <p:cNvGrpSpPr>
            <a:grpSpLocks noChangeAspect="1"/>
          </p:cNvGrpSpPr>
          <p:nvPr/>
        </p:nvGrpSpPr>
        <p:grpSpPr>
          <a:xfrm>
            <a:off x="10858339" y="1102115"/>
            <a:ext cx="1109516" cy="1109516"/>
            <a:chOff x="5357618" y="340771"/>
            <a:chExt cx="1476765" cy="1476765"/>
          </a:xfrm>
        </p:grpSpPr>
        <p:sp>
          <p:nvSpPr>
            <p:cNvPr id="15" name="Ellipszis 14">
              <a:extLst>
                <a:ext uri="{FF2B5EF4-FFF2-40B4-BE49-F238E27FC236}">
                  <a16:creationId xmlns:a16="http://schemas.microsoft.com/office/drawing/2014/main" id="{EBC2CD10-E2E6-48D0-942A-D28B40FE680A}"/>
                </a:ext>
              </a:extLst>
            </p:cNvPr>
            <p:cNvSpPr/>
            <p:nvPr/>
          </p:nvSpPr>
          <p:spPr>
            <a:xfrm>
              <a:off x="5357618" y="340771"/>
              <a:ext cx="1476765" cy="14767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8" name="Kép 17">
              <a:extLst>
                <a:ext uri="{FF2B5EF4-FFF2-40B4-BE49-F238E27FC236}">
                  <a16:creationId xmlns:a16="http://schemas.microsoft.com/office/drawing/2014/main" id="{30D1A582-F69D-427D-B8FD-8CE43B7D26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5463778" y="445740"/>
              <a:ext cx="1264444" cy="1266826"/>
            </a:xfrm>
            <a:prstGeom prst="rect">
              <a:avLst/>
            </a:prstGeom>
          </p:spPr>
        </p:pic>
      </p:grpSp>
      <p:sp>
        <p:nvSpPr>
          <p:cNvPr id="3" name="Szöveg helye 2">
            <a:extLst>
              <a:ext uri="{FF2B5EF4-FFF2-40B4-BE49-F238E27FC236}">
                <a16:creationId xmlns:a16="http://schemas.microsoft.com/office/drawing/2014/main" id="{E3946156-F48D-415B-A39E-CE3FF05536B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25023" y="1835397"/>
            <a:ext cx="3960000" cy="4294658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400"/>
            </a:lvl1pPr>
          </a:lstStyle>
          <a:p>
            <a:pPr lvl="0"/>
            <a:r>
              <a:rPr lang="hu-HU" dirty="0"/>
              <a:t>Az ábrához tartozó magyarázat egy vagy több mondatban. Hivatkozások, megjegyzések és egy tartalmak helye.</a:t>
            </a:r>
          </a:p>
        </p:txBody>
      </p:sp>
      <p:sp>
        <p:nvSpPr>
          <p:cNvPr id="23" name="Szöveg helye 2">
            <a:extLst>
              <a:ext uri="{FF2B5EF4-FFF2-40B4-BE49-F238E27FC236}">
                <a16:creationId xmlns:a16="http://schemas.microsoft.com/office/drawing/2014/main" id="{0B2D9C99-1C4E-4298-A997-389B38EEFC4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25025" y="6316642"/>
            <a:ext cx="3969579" cy="36933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80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sp>
        <p:nvSpPr>
          <p:cNvPr id="24" name="Szöveg helye 5">
            <a:extLst>
              <a:ext uri="{FF2B5EF4-FFF2-40B4-BE49-F238E27FC236}">
                <a16:creationId xmlns:a16="http://schemas.microsoft.com/office/drawing/2014/main" id="{08933C33-6A04-46BA-BF01-58C5733AC6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3719" y="5815712"/>
            <a:ext cx="6046788" cy="444979"/>
          </a:xfrm>
        </p:spPr>
        <p:txBody>
          <a:bodyPr anchor="ctr">
            <a:normAutofit/>
          </a:bodyPr>
          <a:lstStyle>
            <a:lvl1pPr algn="ctr">
              <a:defRPr sz="2400" cap="all" spc="150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25" name="Szöveg helye 5">
            <a:extLst>
              <a:ext uri="{FF2B5EF4-FFF2-40B4-BE49-F238E27FC236}">
                <a16:creationId xmlns:a16="http://schemas.microsoft.com/office/drawing/2014/main" id="{0B696287-8E03-4BE6-9400-A52768E990C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3719" y="6282022"/>
            <a:ext cx="6046788" cy="444979"/>
          </a:xfrm>
        </p:spPr>
        <p:txBody>
          <a:bodyPr anchor="ctr">
            <a:normAutofit/>
          </a:bodyPr>
          <a:lstStyle>
            <a:lvl1pPr algn="ctr">
              <a:defRPr sz="1800" cap="none" spc="150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  <p:sp>
        <p:nvSpPr>
          <p:cNvPr id="26" name="Tartalom helye 3">
            <a:extLst>
              <a:ext uri="{FF2B5EF4-FFF2-40B4-BE49-F238E27FC236}">
                <a16:creationId xmlns:a16="http://schemas.microsoft.com/office/drawing/2014/main" id="{583184B8-58AD-46A6-B210-9EF6EC44DA3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03913" y="365129"/>
            <a:ext cx="6046595" cy="5193842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</p:spTree>
    <p:extLst>
      <p:ext uri="{BB962C8B-B14F-4D97-AF65-F5344CB8AC3E}">
        <p14:creationId xmlns:p14="http://schemas.microsoft.com/office/powerpoint/2010/main" val="10190694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églalap 12">
            <a:extLst>
              <a:ext uri="{FF2B5EF4-FFF2-40B4-BE49-F238E27FC236}">
                <a16:creationId xmlns:a16="http://schemas.microsoft.com/office/drawing/2014/main" id="{98C45189-E75A-4873-AC6E-8DB275763272}"/>
              </a:ext>
            </a:extLst>
          </p:cNvPr>
          <p:cNvSpPr/>
          <p:nvPr/>
        </p:nvSpPr>
        <p:spPr>
          <a:xfrm>
            <a:off x="-1" y="293638"/>
            <a:ext cx="12192001" cy="635999"/>
          </a:xfrm>
          <a:prstGeom prst="rect">
            <a:avLst/>
          </a:prstGeom>
          <a:pattFill prst="ltUpDiag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6" name="Cím 1">
            <a:extLst>
              <a:ext uri="{FF2B5EF4-FFF2-40B4-BE49-F238E27FC236}">
                <a16:creationId xmlns:a16="http://schemas.microsoft.com/office/drawing/2014/main" id="{112F30A4-08F8-460C-90AB-68491CC36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565" y="310448"/>
            <a:ext cx="10147523" cy="612000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hu-HU" sz="3200" cap="all" spc="80" baseline="0">
                <a:solidFill>
                  <a:schemeClr val="tx2"/>
                </a:solidFill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hu-HU"/>
              <a:t>Mintacím szerkesztése</a:t>
            </a:r>
            <a:endParaRPr lang="hu-HU" dirty="0"/>
          </a:p>
        </p:txBody>
      </p:sp>
      <p:grpSp>
        <p:nvGrpSpPr>
          <p:cNvPr id="23" name="Csoportba foglalás 22">
            <a:extLst>
              <a:ext uri="{FF2B5EF4-FFF2-40B4-BE49-F238E27FC236}">
                <a16:creationId xmlns:a16="http://schemas.microsoft.com/office/drawing/2014/main" id="{506FBE8F-33AD-4CAD-9B96-094312AE577C}"/>
              </a:ext>
            </a:extLst>
          </p:cNvPr>
          <p:cNvGrpSpPr>
            <a:grpSpLocks noChangeAspect="1"/>
          </p:cNvGrpSpPr>
          <p:nvPr/>
        </p:nvGrpSpPr>
        <p:grpSpPr>
          <a:xfrm>
            <a:off x="10785087" y="81160"/>
            <a:ext cx="1109516" cy="1109516"/>
            <a:chOff x="5357618" y="340771"/>
            <a:chExt cx="1476765" cy="1476765"/>
          </a:xfrm>
        </p:grpSpPr>
        <p:sp>
          <p:nvSpPr>
            <p:cNvPr id="24" name="Ellipszis 23">
              <a:extLst>
                <a:ext uri="{FF2B5EF4-FFF2-40B4-BE49-F238E27FC236}">
                  <a16:creationId xmlns:a16="http://schemas.microsoft.com/office/drawing/2014/main" id="{19FE4813-8BDD-4EB6-9D9B-AFFA50956535}"/>
                </a:ext>
              </a:extLst>
            </p:cNvPr>
            <p:cNvSpPr/>
            <p:nvPr/>
          </p:nvSpPr>
          <p:spPr>
            <a:xfrm>
              <a:off x="5357618" y="340771"/>
              <a:ext cx="1476765" cy="14767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25" name="Kép 24">
              <a:extLst>
                <a:ext uri="{FF2B5EF4-FFF2-40B4-BE49-F238E27FC236}">
                  <a16:creationId xmlns:a16="http://schemas.microsoft.com/office/drawing/2014/main" id="{76231B7A-1BCA-4E46-931C-6421569AFE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5463778" y="445740"/>
              <a:ext cx="1264444" cy="1266826"/>
            </a:xfrm>
            <a:prstGeom prst="rect">
              <a:avLst/>
            </a:prstGeom>
          </p:spPr>
        </p:pic>
      </p:grpSp>
      <p:sp>
        <p:nvSpPr>
          <p:cNvPr id="27" name="Szöveg helye 2">
            <a:extLst>
              <a:ext uri="{FF2B5EF4-FFF2-40B4-BE49-F238E27FC236}">
                <a16:creationId xmlns:a16="http://schemas.microsoft.com/office/drawing/2014/main" id="{4291317A-D0C3-4FE3-A84C-AA2CE6A52AF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25023" y="1200845"/>
            <a:ext cx="3960000" cy="4929210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2400"/>
            </a:lvl1pPr>
          </a:lstStyle>
          <a:p>
            <a:pPr lvl="0"/>
            <a:r>
              <a:rPr lang="hu-HU" dirty="0"/>
              <a:t>Az ábrához tartozó magyarázat egy vagy több mondatban. Hivatkozások, megjegyzések és egy tartalmak helye.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9EBD72CD-FF20-466C-95CC-B40009752B7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34603" y="6316642"/>
            <a:ext cx="3960000" cy="36933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80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sp>
        <p:nvSpPr>
          <p:cNvPr id="33" name="Szöveg helye 5">
            <a:extLst>
              <a:ext uri="{FF2B5EF4-FFF2-40B4-BE49-F238E27FC236}">
                <a16:creationId xmlns:a16="http://schemas.microsoft.com/office/drawing/2014/main" id="{7727A23A-E9E0-4B50-8E9D-E2D7A7B5A02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3719" y="5815712"/>
            <a:ext cx="6046788" cy="444979"/>
          </a:xfrm>
        </p:spPr>
        <p:txBody>
          <a:bodyPr anchor="ctr">
            <a:normAutofit/>
          </a:bodyPr>
          <a:lstStyle>
            <a:lvl1pPr algn="ctr">
              <a:defRPr sz="2400" cap="all" spc="150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34" name="Szöveg helye 5">
            <a:extLst>
              <a:ext uri="{FF2B5EF4-FFF2-40B4-BE49-F238E27FC236}">
                <a16:creationId xmlns:a16="http://schemas.microsoft.com/office/drawing/2014/main" id="{602295ED-BC7F-4111-83A7-B61B8316D44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3719" y="6282022"/>
            <a:ext cx="6046788" cy="444979"/>
          </a:xfrm>
        </p:spPr>
        <p:txBody>
          <a:bodyPr anchor="ctr">
            <a:normAutofit/>
          </a:bodyPr>
          <a:lstStyle>
            <a:lvl1pPr algn="ctr">
              <a:defRPr sz="1800" cap="none" spc="150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  <p:sp>
        <p:nvSpPr>
          <p:cNvPr id="35" name="Tartalom helye 3">
            <a:extLst>
              <a:ext uri="{FF2B5EF4-FFF2-40B4-BE49-F238E27FC236}">
                <a16:creationId xmlns:a16="http://schemas.microsoft.com/office/drawing/2014/main" id="{6A9DFDE7-F196-4DFC-B1EB-2A59B8D4D92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03913" y="1200845"/>
            <a:ext cx="6046595" cy="4358126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</p:spTree>
    <p:extLst>
      <p:ext uri="{BB962C8B-B14F-4D97-AF65-F5344CB8AC3E}">
        <p14:creationId xmlns:p14="http://schemas.microsoft.com/office/powerpoint/2010/main" val="273066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églalap 9">
            <a:extLst>
              <a:ext uri="{FF2B5EF4-FFF2-40B4-BE49-F238E27FC236}">
                <a16:creationId xmlns:a16="http://schemas.microsoft.com/office/drawing/2014/main" id="{B42950DE-5F8B-4458-BA50-F09CDFE107FF}"/>
              </a:ext>
            </a:extLst>
          </p:cNvPr>
          <p:cNvSpPr/>
          <p:nvPr userDrawn="1"/>
        </p:nvSpPr>
        <p:spPr>
          <a:xfrm>
            <a:off x="1" y="1"/>
            <a:ext cx="3048000" cy="6858000"/>
          </a:xfrm>
          <a:prstGeom prst="rect">
            <a:avLst/>
          </a:prstGeom>
          <a:gradFill flip="none" rotWithShape="1">
            <a:gsLst>
              <a:gs pos="6000">
                <a:schemeClr val="tx2"/>
              </a:gs>
              <a:gs pos="100000">
                <a:schemeClr val="tx2">
                  <a:lumMod val="75000"/>
                  <a:lumOff val="2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hu-HU"/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71331AB2-7940-43C6-9BAE-8B631746061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79" t="13826" r="24393" b="13968"/>
          <a:stretch/>
        </p:blipFill>
        <p:spPr>
          <a:xfrm>
            <a:off x="891779" y="445740"/>
            <a:ext cx="1264444" cy="126682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D667E43-34D1-4098-AC85-2E69FC45844E}"/>
              </a:ext>
            </a:extLst>
          </p:cNvPr>
          <p:cNvSpPr/>
          <p:nvPr userDrawn="1"/>
        </p:nvSpPr>
        <p:spPr>
          <a:xfrm rot="10800000">
            <a:off x="264001" y="4026271"/>
            <a:ext cx="2520000" cy="2520000"/>
          </a:xfrm>
          <a:prstGeom prst="rect">
            <a:avLst/>
          </a:prstGeom>
          <a:gradFill flip="none" rotWithShape="1">
            <a:gsLst>
              <a:gs pos="6000">
                <a:schemeClr val="tx2"/>
              </a:gs>
              <a:gs pos="100000">
                <a:schemeClr val="tx2">
                  <a:lumMod val="75000"/>
                  <a:lumOff val="2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hu-H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981DBB-64A2-49B8-BDF8-482F87B2CE41}"/>
              </a:ext>
            </a:extLst>
          </p:cNvPr>
          <p:cNvSpPr txBox="1"/>
          <p:nvPr userDrawn="1"/>
        </p:nvSpPr>
        <p:spPr>
          <a:xfrm>
            <a:off x="367610" y="1988698"/>
            <a:ext cx="23127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hu-HU" sz="2000" spc="300" dirty="0">
                <a:solidFill>
                  <a:schemeClr val="bg1"/>
                </a:solidFill>
              </a:rPr>
              <a:t>KÉRDÉSEK</a:t>
            </a:r>
          </a:p>
          <a:p>
            <a:pPr algn="ctr">
              <a:lnSpc>
                <a:spcPct val="100000"/>
              </a:lnSpc>
            </a:pPr>
            <a:r>
              <a:rPr lang="hu-HU" sz="2000" spc="300" dirty="0">
                <a:solidFill>
                  <a:schemeClr val="bg1"/>
                </a:solidFill>
              </a:rPr>
              <a:t>sajto@mnb.hu</a:t>
            </a:r>
          </a:p>
        </p:txBody>
      </p:sp>
      <p:sp>
        <p:nvSpPr>
          <p:cNvPr id="17" name="Cím 1">
            <a:extLst>
              <a:ext uri="{FF2B5EF4-FFF2-40B4-BE49-F238E27FC236}">
                <a16:creationId xmlns:a16="http://schemas.microsoft.com/office/drawing/2014/main" id="{0E972E3B-D8A7-41EC-8EEB-A9E2BA8A51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91270" y="310447"/>
            <a:ext cx="8390876" cy="713833"/>
          </a:xfrm>
        </p:spPr>
        <p:txBody>
          <a:bodyPr lIns="72000" tIns="36000" rIns="72000" bIns="36000">
            <a:normAutofit/>
          </a:bodyPr>
          <a:lstStyle>
            <a:lvl1pPr algn="l">
              <a:defRPr lang="hu-HU" sz="2200" b="1" cap="all" spc="300" baseline="0" dirty="0">
                <a:solidFill>
                  <a:srgbClr val="0D234D"/>
                </a:solidFill>
              </a:defRPr>
            </a:lvl1pPr>
          </a:lstStyle>
          <a:p>
            <a:pPr marL="0" lvl="0" algn="ctr">
              <a:lnSpc>
                <a:spcPct val="100000"/>
              </a:lnSpc>
            </a:pPr>
            <a:r>
              <a:rPr lang="hu-HU" dirty="0"/>
              <a:t>Mintacím szerkesztése</a:t>
            </a:r>
          </a:p>
        </p:txBody>
      </p:sp>
      <p:sp>
        <p:nvSpPr>
          <p:cNvPr id="18" name="Szöveg helye 2">
            <a:extLst>
              <a:ext uri="{FF2B5EF4-FFF2-40B4-BE49-F238E27FC236}">
                <a16:creationId xmlns:a16="http://schemas.microsoft.com/office/drawing/2014/main" id="{C1CA7D19-B04A-4CBB-AEEB-5B0AFDF0080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391271" y="6386645"/>
            <a:ext cx="7679183" cy="229326"/>
          </a:xfrm>
        </p:spPr>
        <p:txBody>
          <a:bodyPr anchor="ctr">
            <a:noAutofit/>
          </a:bodyPr>
          <a:lstStyle>
            <a:lvl1pPr algn="l">
              <a:spcBef>
                <a:spcPts val="0"/>
              </a:spcBef>
              <a:defRPr sz="140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sp>
        <p:nvSpPr>
          <p:cNvPr id="19" name="Tartalom helye 3">
            <a:extLst>
              <a:ext uri="{FF2B5EF4-FFF2-40B4-BE49-F238E27FC236}">
                <a16:creationId xmlns:a16="http://schemas.microsoft.com/office/drawing/2014/main" id="{A3232AAC-6E73-4751-9556-94A0CB749FD1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391270" y="1269509"/>
            <a:ext cx="8390876" cy="4775156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20" name="Szöveg helye 16">
            <a:extLst>
              <a:ext uri="{FF2B5EF4-FFF2-40B4-BE49-F238E27FC236}">
                <a16:creationId xmlns:a16="http://schemas.microsoft.com/office/drawing/2014/main" id="{02CB0E1F-C568-4FA1-95F7-5FC03F72E1D5}"/>
              </a:ext>
            </a:extLst>
          </p:cNvPr>
          <p:cNvSpPr txBox="1">
            <a:spLocks/>
          </p:cNvSpPr>
          <p:nvPr userDrawn="1"/>
        </p:nvSpPr>
        <p:spPr>
          <a:xfrm>
            <a:off x="11150353" y="6310271"/>
            <a:ext cx="631793" cy="375704"/>
          </a:xfrm>
          <a:prstGeom prst="rect">
            <a:avLst/>
          </a:prstGeom>
          <a:ln>
            <a:noFill/>
          </a:ln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hu-HU" sz="1400" b="0" kern="0" spc="50" baseline="0" dirty="0" smtClean="0">
                <a:solidFill>
                  <a:schemeClr val="accent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hu-HU" sz="1400" kern="1200" spc="0" dirty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rPr>
              <a:t>| </a:t>
            </a:r>
            <a:fld id="{9F5897F7-D0F6-48BC-987C-C4C9ABF430D0}" type="slidenum">
              <a:rPr lang="en-US" sz="1400" kern="1200" spc="0" smtClean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rPr>
              <a:pPr algn="r"/>
              <a:t>‹#›</a:t>
            </a:fld>
            <a:r>
              <a:rPr lang="hu-HU" sz="1400" kern="1200" spc="0" dirty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rPr>
              <a:t> </a:t>
            </a:r>
            <a:endParaRPr lang="en-US" sz="1400" dirty="0">
              <a:solidFill>
                <a:schemeClr val="tx2"/>
              </a:solidFill>
              <a:latin typeface="+mj-lt"/>
              <a:cs typeface="Calibri Light" panose="020F0302020204030204" pitchFamily="34" charset="0"/>
            </a:endParaRPr>
          </a:p>
        </p:txBody>
      </p:sp>
      <p:sp>
        <p:nvSpPr>
          <p:cNvPr id="21" name="Szöveg helye 2">
            <a:extLst>
              <a:ext uri="{FF2B5EF4-FFF2-40B4-BE49-F238E27FC236}">
                <a16:creationId xmlns:a16="http://schemas.microsoft.com/office/drawing/2014/main" id="{9995FF97-7547-455C-A31B-F35BFA522B7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391271" y="6146952"/>
            <a:ext cx="8390875" cy="229326"/>
          </a:xfrm>
        </p:spPr>
        <p:txBody>
          <a:bodyPr anchor="ctr">
            <a:noAutofit/>
          </a:bodyPr>
          <a:lstStyle>
            <a:lvl1pPr algn="l">
              <a:spcBef>
                <a:spcPts val="0"/>
              </a:spcBef>
              <a:defRPr sz="1400" b="0" cap="all" baseline="0"/>
            </a:lvl1pPr>
          </a:lstStyle>
          <a:p>
            <a:pPr lvl="0"/>
            <a:r>
              <a:rPr lang="hu-HU" dirty="0"/>
              <a:t>Ábracím</a:t>
            </a:r>
          </a:p>
        </p:txBody>
      </p:sp>
    </p:spTree>
    <p:extLst>
      <p:ext uri="{BB962C8B-B14F-4D97-AF65-F5344CB8AC3E}">
        <p14:creationId xmlns:p14="http://schemas.microsoft.com/office/powerpoint/2010/main" val="3781116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Egyenes összekötő 8"/>
          <p:cNvCxnSpPr/>
          <p:nvPr/>
        </p:nvCxnSpPr>
        <p:spPr>
          <a:xfrm>
            <a:off x="2139292" y="4331309"/>
            <a:ext cx="4866233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églalap 12">
            <a:extLst>
              <a:ext uri="{FF2B5EF4-FFF2-40B4-BE49-F238E27FC236}">
                <a16:creationId xmlns:a16="http://schemas.microsoft.com/office/drawing/2014/main" id="{98C45189-E75A-4873-AC6E-8DB275763272}"/>
              </a:ext>
            </a:extLst>
          </p:cNvPr>
          <p:cNvSpPr/>
          <p:nvPr/>
        </p:nvSpPr>
        <p:spPr>
          <a:xfrm>
            <a:off x="-1" y="293638"/>
            <a:ext cx="12192001" cy="635999"/>
          </a:xfrm>
          <a:prstGeom prst="rect">
            <a:avLst/>
          </a:prstGeom>
          <a:pattFill prst="ltUpDiag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6" name="Cím 1">
            <a:extLst>
              <a:ext uri="{FF2B5EF4-FFF2-40B4-BE49-F238E27FC236}">
                <a16:creationId xmlns:a16="http://schemas.microsoft.com/office/drawing/2014/main" id="{112F30A4-08F8-460C-90AB-68491CC36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565" y="310448"/>
            <a:ext cx="10147523" cy="612000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hu-HU" sz="3200" cap="all" spc="80" baseline="0">
                <a:solidFill>
                  <a:schemeClr val="tx2"/>
                </a:solidFill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hu-HU"/>
              <a:t>Mintacím szerkesztése</a:t>
            </a:r>
            <a:endParaRPr lang="hu-HU" dirty="0"/>
          </a:p>
        </p:txBody>
      </p:sp>
      <p:grpSp>
        <p:nvGrpSpPr>
          <p:cNvPr id="23" name="Csoportba foglalás 22">
            <a:extLst>
              <a:ext uri="{FF2B5EF4-FFF2-40B4-BE49-F238E27FC236}">
                <a16:creationId xmlns:a16="http://schemas.microsoft.com/office/drawing/2014/main" id="{506FBE8F-33AD-4CAD-9B96-094312AE577C}"/>
              </a:ext>
            </a:extLst>
          </p:cNvPr>
          <p:cNvGrpSpPr>
            <a:grpSpLocks noChangeAspect="1"/>
          </p:cNvGrpSpPr>
          <p:nvPr/>
        </p:nvGrpSpPr>
        <p:grpSpPr>
          <a:xfrm>
            <a:off x="10785087" y="81160"/>
            <a:ext cx="1109516" cy="1109516"/>
            <a:chOff x="5357618" y="340771"/>
            <a:chExt cx="1476765" cy="1476765"/>
          </a:xfrm>
        </p:grpSpPr>
        <p:sp>
          <p:nvSpPr>
            <p:cNvPr id="24" name="Ellipszis 23">
              <a:extLst>
                <a:ext uri="{FF2B5EF4-FFF2-40B4-BE49-F238E27FC236}">
                  <a16:creationId xmlns:a16="http://schemas.microsoft.com/office/drawing/2014/main" id="{19FE4813-8BDD-4EB6-9D9B-AFFA50956535}"/>
                </a:ext>
              </a:extLst>
            </p:cNvPr>
            <p:cNvSpPr/>
            <p:nvPr/>
          </p:nvSpPr>
          <p:spPr>
            <a:xfrm>
              <a:off x="5357618" y="340771"/>
              <a:ext cx="1476765" cy="14767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25" name="Kép 24">
              <a:extLst>
                <a:ext uri="{FF2B5EF4-FFF2-40B4-BE49-F238E27FC236}">
                  <a16:creationId xmlns:a16="http://schemas.microsoft.com/office/drawing/2014/main" id="{76231B7A-1BCA-4E46-931C-6421569AFE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5463778" y="445740"/>
              <a:ext cx="1264444" cy="1266826"/>
            </a:xfrm>
            <a:prstGeom prst="rect">
              <a:avLst/>
            </a:prstGeom>
          </p:spPr>
        </p:pic>
      </p:grpSp>
      <p:sp>
        <p:nvSpPr>
          <p:cNvPr id="3" name="Szöveg helye 2">
            <a:extLst>
              <a:ext uri="{FF2B5EF4-FFF2-40B4-BE49-F238E27FC236}">
                <a16:creationId xmlns:a16="http://schemas.microsoft.com/office/drawing/2014/main" id="{9EBD72CD-FF20-466C-95CC-B40009752B7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25025" y="6316642"/>
            <a:ext cx="3969579" cy="36933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80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sp>
        <p:nvSpPr>
          <p:cNvPr id="28" name="Tartalom helye 3">
            <a:extLst>
              <a:ext uri="{FF2B5EF4-FFF2-40B4-BE49-F238E27FC236}">
                <a16:creationId xmlns:a16="http://schemas.microsoft.com/office/drawing/2014/main" id="{B61A9FF3-877E-4A8A-8082-96C99F684F2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37568" y="1190675"/>
            <a:ext cx="10745977" cy="5047096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</p:spTree>
    <p:extLst>
      <p:ext uri="{BB962C8B-B14F-4D97-AF65-F5344CB8AC3E}">
        <p14:creationId xmlns:p14="http://schemas.microsoft.com/office/powerpoint/2010/main" val="6484758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2979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ejezet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églalap 11">
            <a:extLst>
              <a:ext uri="{FF2B5EF4-FFF2-40B4-BE49-F238E27FC236}">
                <a16:creationId xmlns:a16="http://schemas.microsoft.com/office/drawing/2014/main" id="{B9832036-2788-4622-A64B-17EA6B541E33}"/>
              </a:ext>
            </a:extLst>
          </p:cNvPr>
          <p:cNvSpPr/>
          <p:nvPr/>
        </p:nvSpPr>
        <p:spPr>
          <a:xfrm>
            <a:off x="3" y="1"/>
            <a:ext cx="1866900" cy="6858000"/>
          </a:xfrm>
          <a:prstGeom prst="rect">
            <a:avLst/>
          </a:prstGeom>
          <a:gradFill>
            <a:gsLst>
              <a:gs pos="0">
                <a:srgbClr val="143777"/>
              </a:gs>
              <a:gs pos="100000">
                <a:schemeClr val="tx2">
                  <a:lumMod val="75000"/>
                  <a:lumOff val="25000"/>
                </a:schemeClr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pic>
        <p:nvPicPr>
          <p:cNvPr id="13" name="Kép 12">
            <a:extLst>
              <a:ext uri="{FF2B5EF4-FFF2-40B4-BE49-F238E27FC236}">
                <a16:creationId xmlns:a16="http://schemas.microsoft.com/office/drawing/2014/main" id="{5746DDF3-1237-4ABC-BE9B-40E07F6522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" t="13954" r="50075" b="15166"/>
          <a:stretch/>
        </p:blipFill>
        <p:spPr>
          <a:xfrm>
            <a:off x="7516919" y="0"/>
            <a:ext cx="4663644" cy="6858000"/>
          </a:xfrm>
          <a:prstGeom prst="rect">
            <a:avLst/>
          </a:prstGeom>
        </p:spPr>
      </p:pic>
      <p:sp>
        <p:nvSpPr>
          <p:cNvPr id="16" name="Téglalap 15">
            <a:extLst>
              <a:ext uri="{FF2B5EF4-FFF2-40B4-BE49-F238E27FC236}">
                <a16:creationId xmlns:a16="http://schemas.microsoft.com/office/drawing/2014/main" id="{C5E54EA3-5DA1-484C-86ED-D48C079F35EE}"/>
              </a:ext>
            </a:extLst>
          </p:cNvPr>
          <p:cNvSpPr>
            <a:spLocks noChangeAspect="1"/>
          </p:cNvSpPr>
          <p:nvPr/>
        </p:nvSpPr>
        <p:spPr>
          <a:xfrm>
            <a:off x="7516919" y="-1"/>
            <a:ext cx="4675084" cy="685800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99000">
                <a:schemeClr val="bg1">
                  <a:alpha val="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pic>
        <p:nvPicPr>
          <p:cNvPr id="17" name="Kép 16">
            <a:extLst>
              <a:ext uri="{FF2B5EF4-FFF2-40B4-BE49-F238E27FC236}">
                <a16:creationId xmlns:a16="http://schemas.microsoft.com/office/drawing/2014/main" id="{66325AB9-9CA1-4E78-B77C-07464C8D65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56"/>
          <a:stretch/>
        </p:blipFill>
        <p:spPr>
          <a:xfrm>
            <a:off x="11443" y="1129644"/>
            <a:ext cx="2349495" cy="4786769"/>
          </a:xfrm>
          <a:prstGeom prst="rect">
            <a:avLst/>
          </a:prstGeom>
        </p:spPr>
      </p:pic>
      <p:grpSp>
        <p:nvGrpSpPr>
          <p:cNvPr id="19" name="Csoportba foglalás 18">
            <a:extLst>
              <a:ext uri="{FF2B5EF4-FFF2-40B4-BE49-F238E27FC236}">
                <a16:creationId xmlns:a16="http://schemas.microsoft.com/office/drawing/2014/main" id="{66886066-0B97-4559-8618-6491EACA3C73}"/>
              </a:ext>
            </a:extLst>
          </p:cNvPr>
          <p:cNvGrpSpPr>
            <a:grpSpLocks noChangeAspect="1"/>
          </p:cNvGrpSpPr>
          <p:nvPr/>
        </p:nvGrpSpPr>
        <p:grpSpPr>
          <a:xfrm>
            <a:off x="1125572" y="2690621"/>
            <a:ext cx="1476765" cy="1476765"/>
            <a:chOff x="5357618" y="340771"/>
            <a:chExt cx="1476765" cy="1476765"/>
          </a:xfrm>
        </p:grpSpPr>
        <p:sp>
          <p:nvSpPr>
            <p:cNvPr id="20" name="Ellipszis 19">
              <a:extLst>
                <a:ext uri="{FF2B5EF4-FFF2-40B4-BE49-F238E27FC236}">
                  <a16:creationId xmlns:a16="http://schemas.microsoft.com/office/drawing/2014/main" id="{125992F2-75F4-4B01-B8B9-F6DB0135340D}"/>
                </a:ext>
              </a:extLst>
            </p:cNvPr>
            <p:cNvSpPr/>
            <p:nvPr/>
          </p:nvSpPr>
          <p:spPr>
            <a:xfrm>
              <a:off x="5357618" y="340771"/>
              <a:ext cx="1476765" cy="14767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21" name="Kép 20">
              <a:extLst>
                <a:ext uri="{FF2B5EF4-FFF2-40B4-BE49-F238E27FC236}">
                  <a16:creationId xmlns:a16="http://schemas.microsoft.com/office/drawing/2014/main" id="{FC147930-A5FF-486A-9AD1-6662003187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5463778" y="445740"/>
              <a:ext cx="1264444" cy="1266826"/>
            </a:xfrm>
            <a:prstGeom prst="rect">
              <a:avLst/>
            </a:prstGeom>
          </p:spPr>
        </p:pic>
      </p:grpSp>
      <p:sp>
        <p:nvSpPr>
          <p:cNvPr id="3" name="Cím 2">
            <a:extLst>
              <a:ext uri="{FF2B5EF4-FFF2-40B4-BE49-F238E27FC236}">
                <a16:creationId xmlns:a16="http://schemas.microsoft.com/office/drawing/2014/main" id="{35A37BE2-9DE4-465D-8D3E-B086EDC1E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1032" y="2608033"/>
            <a:ext cx="6644488" cy="1581972"/>
          </a:xfrm>
          <a:noFill/>
        </p:spPr>
        <p:txBody>
          <a:bodyPr wrap="square" rtlCol="0" anchor="ctr">
            <a:spAutoFit/>
          </a:bodyPr>
          <a:lstStyle>
            <a:lvl1pPr>
              <a:lnSpc>
                <a:spcPct val="110000"/>
              </a:lnSpc>
              <a:defRPr lang="hu-HU" sz="4400" cap="all" spc="3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defTabSz="457200"/>
            <a:r>
              <a:rPr lang="hu-HU"/>
              <a:t>Mintacím szerkesztése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35971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églalap 10">
            <a:extLst>
              <a:ext uri="{FF2B5EF4-FFF2-40B4-BE49-F238E27FC236}">
                <a16:creationId xmlns:a16="http://schemas.microsoft.com/office/drawing/2014/main" id="{9BA93E46-E304-457C-B4E5-97307FE0451E}"/>
              </a:ext>
            </a:extLst>
          </p:cNvPr>
          <p:cNvSpPr/>
          <p:nvPr/>
        </p:nvSpPr>
        <p:spPr>
          <a:xfrm flipV="1">
            <a:off x="7670400" y="-7370"/>
            <a:ext cx="4521600" cy="604823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lumOff val="25000"/>
                </a:schemeClr>
              </a:gs>
              <a:gs pos="100000">
                <a:schemeClr val="tx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243A6DB6-4204-4902-B048-54DA76673F9E}"/>
              </a:ext>
            </a:extLst>
          </p:cNvPr>
          <p:cNvSpPr/>
          <p:nvPr/>
        </p:nvSpPr>
        <p:spPr>
          <a:xfrm>
            <a:off x="7670403" y="6119730"/>
            <a:ext cx="4522172" cy="73827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grpSp>
        <p:nvGrpSpPr>
          <p:cNvPr id="14" name="Csoportba foglalás 13">
            <a:extLst>
              <a:ext uri="{FF2B5EF4-FFF2-40B4-BE49-F238E27FC236}">
                <a16:creationId xmlns:a16="http://schemas.microsoft.com/office/drawing/2014/main" id="{A73733A7-BC48-41D0-9658-8E944D3C9A7C}"/>
              </a:ext>
            </a:extLst>
          </p:cNvPr>
          <p:cNvGrpSpPr>
            <a:grpSpLocks noChangeAspect="1"/>
          </p:cNvGrpSpPr>
          <p:nvPr/>
        </p:nvGrpSpPr>
        <p:grpSpPr>
          <a:xfrm>
            <a:off x="10858339" y="5524207"/>
            <a:ext cx="1109516" cy="1109516"/>
            <a:chOff x="5357618" y="340771"/>
            <a:chExt cx="1476765" cy="1476765"/>
          </a:xfrm>
        </p:grpSpPr>
        <p:sp>
          <p:nvSpPr>
            <p:cNvPr id="15" name="Ellipszis 14">
              <a:extLst>
                <a:ext uri="{FF2B5EF4-FFF2-40B4-BE49-F238E27FC236}">
                  <a16:creationId xmlns:a16="http://schemas.microsoft.com/office/drawing/2014/main" id="{EBC2CD10-E2E6-48D0-942A-D28B40FE680A}"/>
                </a:ext>
              </a:extLst>
            </p:cNvPr>
            <p:cNvSpPr/>
            <p:nvPr/>
          </p:nvSpPr>
          <p:spPr>
            <a:xfrm>
              <a:off x="5357618" y="340771"/>
              <a:ext cx="1476765" cy="14767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8" name="Kép 17">
              <a:extLst>
                <a:ext uri="{FF2B5EF4-FFF2-40B4-BE49-F238E27FC236}">
                  <a16:creationId xmlns:a16="http://schemas.microsoft.com/office/drawing/2014/main" id="{30D1A582-F69D-427D-B8FD-8CE43B7D26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5463778" y="445740"/>
              <a:ext cx="1264444" cy="1266826"/>
            </a:xfrm>
            <a:prstGeom prst="rect">
              <a:avLst/>
            </a:prstGeom>
          </p:spPr>
        </p:pic>
      </p:grpSp>
      <p:pic>
        <p:nvPicPr>
          <p:cNvPr id="27" name="Kép 26">
            <a:extLst>
              <a:ext uri="{FF2B5EF4-FFF2-40B4-BE49-F238E27FC236}">
                <a16:creationId xmlns:a16="http://schemas.microsoft.com/office/drawing/2014/main" id="{C9E3E7CF-F49B-4DF1-899B-52D5E5BE382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" t="7806" r="50075" b="9197"/>
          <a:stretch/>
        </p:blipFill>
        <p:spPr>
          <a:xfrm rot="5400000">
            <a:off x="9540790" y="5597399"/>
            <a:ext cx="781401" cy="1742439"/>
          </a:xfrm>
          <a:prstGeom prst="rect">
            <a:avLst/>
          </a:prstGeom>
        </p:spPr>
      </p:pic>
      <p:sp>
        <p:nvSpPr>
          <p:cNvPr id="34" name="Szöveg helye 5">
            <a:extLst>
              <a:ext uri="{FF2B5EF4-FFF2-40B4-BE49-F238E27FC236}">
                <a16:creationId xmlns:a16="http://schemas.microsoft.com/office/drawing/2014/main" id="{5F68BAB5-5532-4BA2-8038-9B1D7E192D8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3719" y="5815712"/>
            <a:ext cx="6046788" cy="444979"/>
          </a:xfrm>
        </p:spPr>
        <p:txBody>
          <a:bodyPr anchor="ctr">
            <a:normAutofit/>
          </a:bodyPr>
          <a:lstStyle>
            <a:lvl1pPr algn="ctr">
              <a:defRPr sz="2400" cap="all" spc="150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35" name="Szöveg helye 5">
            <a:extLst>
              <a:ext uri="{FF2B5EF4-FFF2-40B4-BE49-F238E27FC236}">
                <a16:creationId xmlns:a16="http://schemas.microsoft.com/office/drawing/2014/main" id="{9B0AF1A9-4B64-41F9-8F5C-9A183150A76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3719" y="6282022"/>
            <a:ext cx="6046788" cy="444979"/>
          </a:xfrm>
        </p:spPr>
        <p:txBody>
          <a:bodyPr anchor="ctr">
            <a:normAutofit/>
          </a:bodyPr>
          <a:lstStyle>
            <a:lvl1pPr algn="ctr">
              <a:defRPr sz="1800" cap="none" spc="150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  <p:sp>
        <p:nvSpPr>
          <p:cNvPr id="36" name="Tartalom helye 3">
            <a:extLst>
              <a:ext uri="{FF2B5EF4-FFF2-40B4-BE49-F238E27FC236}">
                <a16:creationId xmlns:a16="http://schemas.microsoft.com/office/drawing/2014/main" id="{8849E124-05C5-421B-9E40-EA89F2E23D0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03913" y="365129"/>
            <a:ext cx="6046595" cy="5193842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37" name="Szöveg helye 7">
            <a:extLst>
              <a:ext uri="{FF2B5EF4-FFF2-40B4-BE49-F238E27FC236}">
                <a16:creationId xmlns:a16="http://schemas.microsoft.com/office/drawing/2014/main" id="{02C34324-1D62-4033-965F-F0EE61C2802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972243" y="1880323"/>
            <a:ext cx="3960000" cy="3717670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hu-HU" dirty="0"/>
              <a:t>Az ábrához tartozó magyarázat hosszabb kifejtése, egy vagy több mondatban, hivatkozások, megjegyzések helye…</a:t>
            </a:r>
          </a:p>
        </p:txBody>
      </p:sp>
      <p:sp>
        <p:nvSpPr>
          <p:cNvPr id="38" name="Cím 8">
            <a:extLst>
              <a:ext uri="{FF2B5EF4-FFF2-40B4-BE49-F238E27FC236}">
                <a16:creationId xmlns:a16="http://schemas.microsoft.com/office/drawing/2014/main" id="{5DC3556C-9858-4CD8-AC57-BA798C8A3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72243" y="365129"/>
            <a:ext cx="3960000" cy="1325563"/>
          </a:xfrm>
          <a:ln>
            <a:gradFill flip="none" rotWithShape="1">
              <a:gsLst>
                <a:gs pos="1000">
                  <a:schemeClr val="accent1">
                    <a:lumMod val="5000"/>
                    <a:lumOff val="95000"/>
                  </a:schemeClr>
                </a:gs>
                <a:gs pos="1000">
                  <a:schemeClr val="bg1">
                    <a:alpha val="0"/>
                  </a:schemeClr>
                </a:gs>
              </a:gsLst>
              <a:lin ang="16200000" scaled="0"/>
              <a:tileRect/>
            </a:gradFill>
          </a:ln>
        </p:spPr>
        <p:txBody>
          <a:bodyPr bIns="144000" anchor="b"/>
          <a:lstStyle>
            <a:lvl1pPr>
              <a:lnSpc>
                <a:spcPct val="120000"/>
              </a:lnSpc>
              <a:defRPr cap="all" spc="100" baseline="0">
                <a:solidFill>
                  <a:schemeClr val="bg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39" name="Szöveg helye 2">
            <a:extLst>
              <a:ext uri="{FF2B5EF4-FFF2-40B4-BE49-F238E27FC236}">
                <a16:creationId xmlns:a16="http://schemas.microsoft.com/office/drawing/2014/main" id="{39C7282D-11A0-4434-A196-D66513CD39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25025" y="6316642"/>
            <a:ext cx="3969579" cy="369333"/>
          </a:xfrm>
        </p:spPr>
        <p:txBody>
          <a:bodyPr anchor="ctr">
            <a:noAutofit/>
          </a:bodyPr>
          <a:lstStyle>
            <a:lvl1pPr algn="l">
              <a:spcBef>
                <a:spcPts val="0"/>
              </a:spcBef>
              <a:defRPr sz="1800"/>
            </a:lvl1pPr>
          </a:lstStyle>
          <a:p>
            <a:pPr lvl="0"/>
            <a:r>
              <a:rPr lang="hu-HU" dirty="0"/>
              <a:t>Forrás | MNB</a:t>
            </a:r>
          </a:p>
        </p:txBody>
      </p:sp>
    </p:spTree>
    <p:extLst>
      <p:ext uri="{BB962C8B-B14F-4D97-AF65-F5344CB8AC3E}">
        <p14:creationId xmlns:p14="http://schemas.microsoft.com/office/powerpoint/2010/main" val="1675727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örzs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églalap 10">
            <a:extLst>
              <a:ext uri="{FF2B5EF4-FFF2-40B4-BE49-F238E27FC236}">
                <a16:creationId xmlns:a16="http://schemas.microsoft.com/office/drawing/2014/main" id="{9BA93E46-E304-457C-B4E5-97307FE0451E}"/>
              </a:ext>
            </a:extLst>
          </p:cNvPr>
          <p:cNvSpPr/>
          <p:nvPr/>
        </p:nvSpPr>
        <p:spPr>
          <a:xfrm flipV="1">
            <a:off x="0" y="-7370"/>
            <a:ext cx="4521600" cy="604823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lumOff val="25000"/>
                </a:schemeClr>
              </a:gs>
              <a:gs pos="100000">
                <a:schemeClr val="tx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243A6DB6-4204-4902-B048-54DA76673F9E}"/>
              </a:ext>
            </a:extLst>
          </p:cNvPr>
          <p:cNvSpPr/>
          <p:nvPr/>
        </p:nvSpPr>
        <p:spPr>
          <a:xfrm>
            <a:off x="3" y="6119730"/>
            <a:ext cx="4522172" cy="73827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grpSp>
        <p:nvGrpSpPr>
          <p:cNvPr id="14" name="Csoportba foglalás 13">
            <a:extLst>
              <a:ext uri="{FF2B5EF4-FFF2-40B4-BE49-F238E27FC236}">
                <a16:creationId xmlns:a16="http://schemas.microsoft.com/office/drawing/2014/main" id="{A73733A7-BC48-41D0-9658-8E944D3C9A7C}"/>
              </a:ext>
            </a:extLst>
          </p:cNvPr>
          <p:cNvGrpSpPr>
            <a:grpSpLocks noChangeAspect="1"/>
          </p:cNvGrpSpPr>
          <p:nvPr/>
        </p:nvGrpSpPr>
        <p:grpSpPr>
          <a:xfrm>
            <a:off x="279667" y="5524207"/>
            <a:ext cx="1109516" cy="1109516"/>
            <a:chOff x="5357618" y="340771"/>
            <a:chExt cx="1476765" cy="1476765"/>
          </a:xfrm>
        </p:grpSpPr>
        <p:sp>
          <p:nvSpPr>
            <p:cNvPr id="15" name="Ellipszis 14">
              <a:extLst>
                <a:ext uri="{FF2B5EF4-FFF2-40B4-BE49-F238E27FC236}">
                  <a16:creationId xmlns:a16="http://schemas.microsoft.com/office/drawing/2014/main" id="{EBC2CD10-E2E6-48D0-942A-D28B40FE680A}"/>
                </a:ext>
              </a:extLst>
            </p:cNvPr>
            <p:cNvSpPr/>
            <p:nvPr/>
          </p:nvSpPr>
          <p:spPr>
            <a:xfrm>
              <a:off x="5357618" y="340771"/>
              <a:ext cx="1476765" cy="14767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8" name="Kép 17">
              <a:extLst>
                <a:ext uri="{FF2B5EF4-FFF2-40B4-BE49-F238E27FC236}">
                  <a16:creationId xmlns:a16="http://schemas.microsoft.com/office/drawing/2014/main" id="{30D1A582-F69D-427D-B8FD-8CE43B7D26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5463778" y="445740"/>
              <a:ext cx="1264444" cy="1266826"/>
            </a:xfrm>
            <a:prstGeom prst="rect">
              <a:avLst/>
            </a:prstGeom>
          </p:spPr>
        </p:pic>
      </p:grpSp>
      <p:pic>
        <p:nvPicPr>
          <p:cNvPr id="27" name="Kép 26">
            <a:extLst>
              <a:ext uri="{FF2B5EF4-FFF2-40B4-BE49-F238E27FC236}">
                <a16:creationId xmlns:a16="http://schemas.microsoft.com/office/drawing/2014/main" id="{C9E3E7CF-F49B-4DF1-899B-52D5E5BE382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" t="7806" r="50075" b="9197"/>
          <a:stretch/>
        </p:blipFill>
        <p:spPr>
          <a:xfrm rot="5400000">
            <a:off x="1870390" y="5597399"/>
            <a:ext cx="781401" cy="1742439"/>
          </a:xfrm>
          <a:prstGeom prst="rect">
            <a:avLst/>
          </a:prstGeom>
        </p:spPr>
      </p:pic>
      <p:sp>
        <p:nvSpPr>
          <p:cNvPr id="3" name="Szöveg helye 2">
            <a:extLst>
              <a:ext uri="{FF2B5EF4-FFF2-40B4-BE49-F238E27FC236}">
                <a16:creationId xmlns:a16="http://schemas.microsoft.com/office/drawing/2014/main" id="{B1C46F0A-1AB8-4BCC-BAFC-1016B87CF06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09421" y="6316864"/>
            <a:ext cx="2958571" cy="361835"/>
          </a:xfrm>
        </p:spPr>
        <p:txBody>
          <a:bodyPr anchor="ctr">
            <a:noAutofit/>
          </a:bodyPr>
          <a:lstStyle>
            <a:lvl1pPr algn="r">
              <a:defRPr sz="180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sp>
        <p:nvSpPr>
          <p:cNvPr id="20" name="Szöveg helye 5">
            <a:extLst>
              <a:ext uri="{FF2B5EF4-FFF2-40B4-BE49-F238E27FC236}">
                <a16:creationId xmlns:a16="http://schemas.microsoft.com/office/drawing/2014/main" id="{BA013568-293D-4768-B1CD-6A04C5AD0C6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19267" y="5815712"/>
            <a:ext cx="6046788" cy="444979"/>
          </a:xfrm>
        </p:spPr>
        <p:txBody>
          <a:bodyPr anchor="ctr">
            <a:normAutofit/>
          </a:bodyPr>
          <a:lstStyle>
            <a:lvl1pPr algn="ctr">
              <a:defRPr sz="2400" cap="all" spc="150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21" name="Szöveg helye 5">
            <a:extLst>
              <a:ext uri="{FF2B5EF4-FFF2-40B4-BE49-F238E27FC236}">
                <a16:creationId xmlns:a16="http://schemas.microsoft.com/office/drawing/2014/main" id="{03D1AD8F-76CD-40F4-B2B6-B9AEB468920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19267" y="6282022"/>
            <a:ext cx="6046788" cy="444979"/>
          </a:xfrm>
        </p:spPr>
        <p:txBody>
          <a:bodyPr anchor="ctr">
            <a:normAutofit/>
          </a:bodyPr>
          <a:lstStyle>
            <a:lvl1pPr algn="ctr">
              <a:defRPr sz="1800" cap="none" spc="150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  <p:sp>
        <p:nvSpPr>
          <p:cNvPr id="22" name="Tartalom helye 3">
            <a:extLst>
              <a:ext uri="{FF2B5EF4-FFF2-40B4-BE49-F238E27FC236}">
                <a16:creationId xmlns:a16="http://schemas.microsoft.com/office/drawing/2014/main" id="{DC40D965-5E9D-45B0-ACC4-8CB4F7CFB50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419461" y="365129"/>
            <a:ext cx="6046595" cy="5193842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8" name="Szöveg helye 7">
            <a:extLst>
              <a:ext uri="{FF2B5EF4-FFF2-40B4-BE49-F238E27FC236}">
                <a16:creationId xmlns:a16="http://schemas.microsoft.com/office/drawing/2014/main" id="{CEC0966E-815A-4B33-9F0C-B8A5DD6DD6C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79665" y="1887824"/>
            <a:ext cx="3960000" cy="3710173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hu-HU" dirty="0"/>
              <a:t>Az ábrához tartozó magyarázat hosszabb kifejtése, egy vagy több mondatban, hivatkozások, megjegyzések helye…</a:t>
            </a:r>
          </a:p>
        </p:txBody>
      </p:sp>
      <p:sp>
        <p:nvSpPr>
          <p:cNvPr id="9" name="Cím 8">
            <a:extLst>
              <a:ext uri="{FF2B5EF4-FFF2-40B4-BE49-F238E27FC236}">
                <a16:creationId xmlns:a16="http://schemas.microsoft.com/office/drawing/2014/main" id="{C75D0434-E8E8-440E-8707-77DCFF370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665" y="365129"/>
            <a:ext cx="3960000" cy="1325563"/>
          </a:xfrm>
          <a:ln>
            <a:gradFill flip="none" rotWithShape="1">
              <a:gsLst>
                <a:gs pos="1000">
                  <a:schemeClr val="accent1">
                    <a:lumMod val="5000"/>
                    <a:lumOff val="95000"/>
                  </a:schemeClr>
                </a:gs>
                <a:gs pos="1000">
                  <a:schemeClr val="bg1">
                    <a:alpha val="0"/>
                  </a:schemeClr>
                </a:gs>
              </a:gsLst>
              <a:lin ang="16200000" scaled="0"/>
              <a:tileRect/>
            </a:gradFill>
          </a:ln>
        </p:spPr>
        <p:txBody>
          <a:bodyPr bIns="144000" anchor="b"/>
          <a:lstStyle>
            <a:lvl1pPr>
              <a:lnSpc>
                <a:spcPct val="120000"/>
              </a:lnSpc>
              <a:defRPr cap="all" spc="100" baseline="0">
                <a:solidFill>
                  <a:schemeClr val="bg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03184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églalap 10">
            <a:extLst>
              <a:ext uri="{FF2B5EF4-FFF2-40B4-BE49-F238E27FC236}">
                <a16:creationId xmlns:a16="http://schemas.microsoft.com/office/drawing/2014/main" id="{9BA93E46-E304-457C-B4E5-97307FE0451E}"/>
              </a:ext>
            </a:extLst>
          </p:cNvPr>
          <p:cNvSpPr/>
          <p:nvPr/>
        </p:nvSpPr>
        <p:spPr>
          <a:xfrm flipV="1">
            <a:off x="7670400" y="-1"/>
            <a:ext cx="4521600" cy="3402607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lumOff val="25000"/>
                </a:schemeClr>
              </a:gs>
              <a:gs pos="100000">
                <a:schemeClr val="tx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sp>
        <p:nvSpPr>
          <p:cNvPr id="5" name="Cím 4">
            <a:extLst>
              <a:ext uri="{FF2B5EF4-FFF2-40B4-BE49-F238E27FC236}">
                <a16:creationId xmlns:a16="http://schemas.microsoft.com/office/drawing/2014/main" id="{BBA96685-E775-4D65-81A4-7D98E230E3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39650" y="365129"/>
            <a:ext cx="4016655" cy="2892066"/>
          </a:xfrm>
          <a:ln>
            <a:noFill/>
          </a:ln>
        </p:spPr>
        <p:txBody>
          <a:bodyPr anchor="b"/>
          <a:lstStyle>
            <a:lvl1pPr>
              <a:lnSpc>
                <a:spcPct val="120000"/>
              </a:lnSpc>
              <a:defRPr lang="hu-HU" cap="all" spc="10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lvl="0">
              <a:lnSpc>
                <a:spcPct val="100000"/>
              </a:lnSpc>
            </a:pPr>
            <a:r>
              <a:rPr lang="hu-HU" dirty="0"/>
              <a:t>Több soros Mintacím szerkesztése</a:t>
            </a:r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243A6DB6-4204-4902-B048-54DA76673F9E}"/>
              </a:ext>
            </a:extLst>
          </p:cNvPr>
          <p:cNvSpPr/>
          <p:nvPr/>
        </p:nvSpPr>
        <p:spPr>
          <a:xfrm>
            <a:off x="7670403" y="3481472"/>
            <a:ext cx="4522172" cy="337652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grpSp>
        <p:nvGrpSpPr>
          <p:cNvPr id="14" name="Csoportba foglalás 13">
            <a:extLst>
              <a:ext uri="{FF2B5EF4-FFF2-40B4-BE49-F238E27FC236}">
                <a16:creationId xmlns:a16="http://schemas.microsoft.com/office/drawing/2014/main" id="{A73733A7-BC48-41D0-9658-8E944D3C9A7C}"/>
              </a:ext>
            </a:extLst>
          </p:cNvPr>
          <p:cNvGrpSpPr>
            <a:grpSpLocks noChangeAspect="1"/>
          </p:cNvGrpSpPr>
          <p:nvPr/>
        </p:nvGrpSpPr>
        <p:grpSpPr>
          <a:xfrm>
            <a:off x="10858339" y="2885941"/>
            <a:ext cx="1109516" cy="1109516"/>
            <a:chOff x="5357618" y="340771"/>
            <a:chExt cx="1476765" cy="1476765"/>
          </a:xfrm>
        </p:grpSpPr>
        <p:sp>
          <p:nvSpPr>
            <p:cNvPr id="15" name="Ellipszis 14">
              <a:extLst>
                <a:ext uri="{FF2B5EF4-FFF2-40B4-BE49-F238E27FC236}">
                  <a16:creationId xmlns:a16="http://schemas.microsoft.com/office/drawing/2014/main" id="{EBC2CD10-E2E6-48D0-942A-D28B40FE680A}"/>
                </a:ext>
              </a:extLst>
            </p:cNvPr>
            <p:cNvSpPr/>
            <p:nvPr/>
          </p:nvSpPr>
          <p:spPr>
            <a:xfrm>
              <a:off x="5357618" y="340771"/>
              <a:ext cx="1476765" cy="14767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8" name="Kép 17">
              <a:extLst>
                <a:ext uri="{FF2B5EF4-FFF2-40B4-BE49-F238E27FC236}">
                  <a16:creationId xmlns:a16="http://schemas.microsoft.com/office/drawing/2014/main" id="{30D1A582-F69D-427D-B8FD-8CE43B7D26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5463778" y="445740"/>
              <a:ext cx="1264444" cy="1266826"/>
            </a:xfrm>
            <a:prstGeom prst="rect">
              <a:avLst/>
            </a:prstGeom>
          </p:spPr>
        </p:pic>
      </p:grpSp>
      <p:pic>
        <p:nvPicPr>
          <p:cNvPr id="27" name="Kép 26">
            <a:extLst>
              <a:ext uri="{FF2B5EF4-FFF2-40B4-BE49-F238E27FC236}">
                <a16:creationId xmlns:a16="http://schemas.microsoft.com/office/drawing/2014/main" id="{C9E3E7CF-F49B-4DF1-899B-52D5E5BE382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" t="7806" r="50075" b="9197"/>
          <a:stretch/>
        </p:blipFill>
        <p:spPr>
          <a:xfrm rot="5400000">
            <a:off x="9540790" y="5597399"/>
            <a:ext cx="781401" cy="1742439"/>
          </a:xfrm>
          <a:prstGeom prst="rect">
            <a:avLst/>
          </a:prstGeom>
        </p:spPr>
      </p:pic>
      <p:sp>
        <p:nvSpPr>
          <p:cNvPr id="3" name="Szöveg helye 2">
            <a:extLst>
              <a:ext uri="{FF2B5EF4-FFF2-40B4-BE49-F238E27FC236}">
                <a16:creationId xmlns:a16="http://schemas.microsoft.com/office/drawing/2014/main" id="{E3946156-F48D-415B-A39E-CE3FF05536B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25023" y="3579211"/>
            <a:ext cx="3960000" cy="2550849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400"/>
            </a:lvl1pPr>
          </a:lstStyle>
          <a:p>
            <a:pPr lvl="0"/>
            <a:r>
              <a:rPr lang="hu-HU" dirty="0"/>
              <a:t>Az ábrához tartozó magyarázat egy vagy több mondatban. Hivatkozások, megjegyzések és egy tartalmak helye.</a:t>
            </a:r>
          </a:p>
        </p:txBody>
      </p:sp>
      <p:sp>
        <p:nvSpPr>
          <p:cNvPr id="22" name="Tartalom helye 3">
            <a:extLst>
              <a:ext uri="{FF2B5EF4-FFF2-40B4-BE49-F238E27FC236}">
                <a16:creationId xmlns:a16="http://schemas.microsoft.com/office/drawing/2014/main" id="{828B175C-BEBE-4758-9D4B-D75CC083C91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03913" y="365129"/>
            <a:ext cx="6046595" cy="5193842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25" name="Szöveg helye 2">
            <a:extLst>
              <a:ext uri="{FF2B5EF4-FFF2-40B4-BE49-F238E27FC236}">
                <a16:creationId xmlns:a16="http://schemas.microsoft.com/office/drawing/2014/main" id="{D1B90F64-22FD-46A6-AD66-EACE5DE9A59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25025" y="6316642"/>
            <a:ext cx="3969579" cy="36933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80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sp>
        <p:nvSpPr>
          <p:cNvPr id="26" name="Szöveg helye 5">
            <a:extLst>
              <a:ext uri="{FF2B5EF4-FFF2-40B4-BE49-F238E27FC236}">
                <a16:creationId xmlns:a16="http://schemas.microsoft.com/office/drawing/2014/main" id="{62CF5B3C-7531-4D70-9104-C67EBB1CF80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3719" y="5815712"/>
            <a:ext cx="6046788" cy="444979"/>
          </a:xfrm>
        </p:spPr>
        <p:txBody>
          <a:bodyPr anchor="ctr">
            <a:normAutofit/>
          </a:bodyPr>
          <a:lstStyle>
            <a:lvl1pPr algn="ctr">
              <a:defRPr sz="2400" cap="all" spc="150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31" name="Szöveg helye 5">
            <a:extLst>
              <a:ext uri="{FF2B5EF4-FFF2-40B4-BE49-F238E27FC236}">
                <a16:creationId xmlns:a16="http://schemas.microsoft.com/office/drawing/2014/main" id="{B67782A7-14FB-488C-ADBF-95EC70AB208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3719" y="6282022"/>
            <a:ext cx="6046788" cy="444979"/>
          </a:xfrm>
        </p:spPr>
        <p:txBody>
          <a:bodyPr anchor="ctr">
            <a:normAutofit/>
          </a:bodyPr>
          <a:lstStyle>
            <a:lvl1pPr algn="ctr">
              <a:defRPr sz="1800" cap="none" spc="150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</p:spTree>
    <p:extLst>
      <p:ext uri="{BB962C8B-B14F-4D97-AF65-F5344CB8AC3E}">
        <p14:creationId xmlns:p14="http://schemas.microsoft.com/office/powerpoint/2010/main" val="3722736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églalap 10">
            <a:extLst>
              <a:ext uri="{FF2B5EF4-FFF2-40B4-BE49-F238E27FC236}">
                <a16:creationId xmlns:a16="http://schemas.microsoft.com/office/drawing/2014/main" id="{9BA93E46-E304-457C-B4E5-97307FE0451E}"/>
              </a:ext>
            </a:extLst>
          </p:cNvPr>
          <p:cNvSpPr/>
          <p:nvPr/>
        </p:nvSpPr>
        <p:spPr>
          <a:xfrm flipV="1">
            <a:off x="7670400" y="-2"/>
            <a:ext cx="4521600" cy="1603949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lumOff val="25000"/>
                </a:schemeClr>
              </a:gs>
              <a:gs pos="100000">
                <a:schemeClr val="tx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sp>
        <p:nvSpPr>
          <p:cNvPr id="5" name="Cím 4">
            <a:extLst>
              <a:ext uri="{FF2B5EF4-FFF2-40B4-BE49-F238E27FC236}">
                <a16:creationId xmlns:a16="http://schemas.microsoft.com/office/drawing/2014/main" id="{BBA96685-E775-4D65-81A4-7D98E230E3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39650" y="365129"/>
            <a:ext cx="4016655" cy="998976"/>
          </a:xfrm>
          <a:ln>
            <a:noFill/>
          </a:ln>
        </p:spPr>
        <p:txBody>
          <a:bodyPr anchor="b"/>
          <a:lstStyle>
            <a:lvl1pPr>
              <a:lnSpc>
                <a:spcPct val="120000"/>
              </a:lnSpc>
              <a:defRPr lang="hu-HU" cap="all" spc="10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lvl="0">
              <a:lnSpc>
                <a:spcPct val="100000"/>
              </a:lnSpc>
            </a:pPr>
            <a:r>
              <a:rPr lang="hu-HU" dirty="0"/>
              <a:t>Rövid cím szerkesztése</a:t>
            </a:r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243A6DB6-4204-4902-B048-54DA76673F9E}"/>
              </a:ext>
            </a:extLst>
          </p:cNvPr>
          <p:cNvSpPr/>
          <p:nvPr/>
        </p:nvSpPr>
        <p:spPr>
          <a:xfrm>
            <a:off x="7670403" y="1729236"/>
            <a:ext cx="4522172" cy="512876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grpSp>
        <p:nvGrpSpPr>
          <p:cNvPr id="14" name="Csoportba foglalás 13">
            <a:extLst>
              <a:ext uri="{FF2B5EF4-FFF2-40B4-BE49-F238E27FC236}">
                <a16:creationId xmlns:a16="http://schemas.microsoft.com/office/drawing/2014/main" id="{A73733A7-BC48-41D0-9658-8E944D3C9A7C}"/>
              </a:ext>
            </a:extLst>
          </p:cNvPr>
          <p:cNvGrpSpPr>
            <a:grpSpLocks noChangeAspect="1"/>
          </p:cNvGrpSpPr>
          <p:nvPr/>
        </p:nvGrpSpPr>
        <p:grpSpPr>
          <a:xfrm>
            <a:off x="10858339" y="1102115"/>
            <a:ext cx="1109516" cy="1109516"/>
            <a:chOff x="5357618" y="340771"/>
            <a:chExt cx="1476765" cy="1476765"/>
          </a:xfrm>
        </p:grpSpPr>
        <p:sp>
          <p:nvSpPr>
            <p:cNvPr id="15" name="Ellipszis 14">
              <a:extLst>
                <a:ext uri="{FF2B5EF4-FFF2-40B4-BE49-F238E27FC236}">
                  <a16:creationId xmlns:a16="http://schemas.microsoft.com/office/drawing/2014/main" id="{EBC2CD10-E2E6-48D0-942A-D28B40FE680A}"/>
                </a:ext>
              </a:extLst>
            </p:cNvPr>
            <p:cNvSpPr/>
            <p:nvPr/>
          </p:nvSpPr>
          <p:spPr>
            <a:xfrm>
              <a:off x="5357618" y="340771"/>
              <a:ext cx="1476765" cy="14767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8" name="Kép 17">
              <a:extLst>
                <a:ext uri="{FF2B5EF4-FFF2-40B4-BE49-F238E27FC236}">
                  <a16:creationId xmlns:a16="http://schemas.microsoft.com/office/drawing/2014/main" id="{30D1A582-F69D-427D-B8FD-8CE43B7D26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5463778" y="445740"/>
              <a:ext cx="1264444" cy="1266826"/>
            </a:xfrm>
            <a:prstGeom prst="rect">
              <a:avLst/>
            </a:prstGeom>
          </p:spPr>
        </p:pic>
      </p:grpSp>
      <p:pic>
        <p:nvPicPr>
          <p:cNvPr id="27" name="Kép 26">
            <a:extLst>
              <a:ext uri="{FF2B5EF4-FFF2-40B4-BE49-F238E27FC236}">
                <a16:creationId xmlns:a16="http://schemas.microsoft.com/office/drawing/2014/main" id="{C9E3E7CF-F49B-4DF1-899B-52D5E5BE382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" t="7806" r="50075" b="9197"/>
          <a:stretch/>
        </p:blipFill>
        <p:spPr>
          <a:xfrm rot="5400000">
            <a:off x="9540790" y="5597399"/>
            <a:ext cx="781401" cy="1742439"/>
          </a:xfrm>
          <a:prstGeom prst="rect">
            <a:avLst/>
          </a:prstGeom>
        </p:spPr>
      </p:pic>
      <p:sp>
        <p:nvSpPr>
          <p:cNvPr id="3" name="Szöveg helye 2">
            <a:extLst>
              <a:ext uri="{FF2B5EF4-FFF2-40B4-BE49-F238E27FC236}">
                <a16:creationId xmlns:a16="http://schemas.microsoft.com/office/drawing/2014/main" id="{E3946156-F48D-415B-A39E-CE3FF05536B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25023" y="1835397"/>
            <a:ext cx="3960000" cy="4294658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400"/>
            </a:lvl1pPr>
          </a:lstStyle>
          <a:p>
            <a:pPr lvl="0"/>
            <a:r>
              <a:rPr lang="hu-HU" dirty="0"/>
              <a:t>Az ábrához tartozó magyarázat egy vagy több mondatban. Hivatkozások, megjegyzések és egyéb tartalmak helye.</a:t>
            </a:r>
          </a:p>
        </p:txBody>
      </p:sp>
      <p:sp>
        <p:nvSpPr>
          <p:cNvPr id="23" name="Szöveg helye 2">
            <a:extLst>
              <a:ext uri="{FF2B5EF4-FFF2-40B4-BE49-F238E27FC236}">
                <a16:creationId xmlns:a16="http://schemas.microsoft.com/office/drawing/2014/main" id="{0B2D9C99-1C4E-4298-A997-389B38EEFC4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25025" y="6316642"/>
            <a:ext cx="3969579" cy="36933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80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sp>
        <p:nvSpPr>
          <p:cNvPr id="24" name="Szöveg helye 5">
            <a:extLst>
              <a:ext uri="{FF2B5EF4-FFF2-40B4-BE49-F238E27FC236}">
                <a16:creationId xmlns:a16="http://schemas.microsoft.com/office/drawing/2014/main" id="{08933C33-6A04-46BA-BF01-58C5733AC6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3719" y="5815712"/>
            <a:ext cx="6046788" cy="444979"/>
          </a:xfrm>
        </p:spPr>
        <p:txBody>
          <a:bodyPr anchor="ctr">
            <a:normAutofit/>
          </a:bodyPr>
          <a:lstStyle>
            <a:lvl1pPr algn="ctr">
              <a:defRPr sz="2400" cap="all" spc="150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25" name="Szöveg helye 5">
            <a:extLst>
              <a:ext uri="{FF2B5EF4-FFF2-40B4-BE49-F238E27FC236}">
                <a16:creationId xmlns:a16="http://schemas.microsoft.com/office/drawing/2014/main" id="{0B696287-8E03-4BE6-9400-A52768E990C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3719" y="6282022"/>
            <a:ext cx="6046788" cy="444979"/>
          </a:xfrm>
        </p:spPr>
        <p:txBody>
          <a:bodyPr anchor="ctr">
            <a:normAutofit/>
          </a:bodyPr>
          <a:lstStyle>
            <a:lvl1pPr algn="ctr">
              <a:defRPr sz="1800" cap="none" spc="150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  <p:sp>
        <p:nvSpPr>
          <p:cNvPr id="26" name="Tartalom helye 3">
            <a:extLst>
              <a:ext uri="{FF2B5EF4-FFF2-40B4-BE49-F238E27FC236}">
                <a16:creationId xmlns:a16="http://schemas.microsoft.com/office/drawing/2014/main" id="{583184B8-58AD-46A6-B210-9EF6EC44DA3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03913" y="365129"/>
            <a:ext cx="6046595" cy="5193842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</p:spTree>
    <p:extLst>
      <p:ext uri="{BB962C8B-B14F-4D97-AF65-F5344CB8AC3E}">
        <p14:creationId xmlns:p14="http://schemas.microsoft.com/office/powerpoint/2010/main" val="2506031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églalap 11">
            <a:extLst>
              <a:ext uri="{FF2B5EF4-FFF2-40B4-BE49-F238E27FC236}">
                <a16:creationId xmlns:a16="http://schemas.microsoft.com/office/drawing/2014/main" id="{894D9129-1CB5-417B-87D6-5893AB314D9E}"/>
              </a:ext>
            </a:extLst>
          </p:cNvPr>
          <p:cNvSpPr/>
          <p:nvPr/>
        </p:nvSpPr>
        <p:spPr>
          <a:xfrm>
            <a:off x="7670400" y="922448"/>
            <a:ext cx="4521600" cy="593555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800"/>
          </a:p>
        </p:txBody>
      </p:sp>
      <p:sp>
        <p:nvSpPr>
          <p:cNvPr id="13" name="Téglalap 12">
            <a:extLst>
              <a:ext uri="{FF2B5EF4-FFF2-40B4-BE49-F238E27FC236}">
                <a16:creationId xmlns:a16="http://schemas.microsoft.com/office/drawing/2014/main" id="{98C45189-E75A-4873-AC6E-8DB275763272}"/>
              </a:ext>
            </a:extLst>
          </p:cNvPr>
          <p:cNvSpPr/>
          <p:nvPr/>
        </p:nvSpPr>
        <p:spPr>
          <a:xfrm>
            <a:off x="-1" y="293638"/>
            <a:ext cx="12192001" cy="635999"/>
          </a:xfrm>
          <a:prstGeom prst="rect">
            <a:avLst/>
          </a:prstGeom>
          <a:gradFill>
            <a:gsLst>
              <a:gs pos="9000">
                <a:schemeClr val="tx2">
                  <a:lumMod val="75000"/>
                  <a:lumOff val="25000"/>
                </a:schemeClr>
              </a:gs>
              <a:gs pos="95000">
                <a:schemeClr val="tx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6" name="Cím 1">
            <a:extLst>
              <a:ext uri="{FF2B5EF4-FFF2-40B4-BE49-F238E27FC236}">
                <a16:creationId xmlns:a16="http://schemas.microsoft.com/office/drawing/2014/main" id="{112F30A4-08F8-460C-90AB-68491CC36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565" y="310448"/>
            <a:ext cx="10147523" cy="612000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hu-HU" sz="3200" cap="all" spc="80" baseline="0">
                <a:solidFill>
                  <a:schemeClr val="bg1"/>
                </a:solidFill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hu-HU"/>
              <a:t>Mintacím szerkesztése</a:t>
            </a:r>
            <a:endParaRPr lang="hu-HU" dirty="0"/>
          </a:p>
        </p:txBody>
      </p:sp>
      <p:grpSp>
        <p:nvGrpSpPr>
          <p:cNvPr id="23" name="Csoportba foglalás 22">
            <a:extLst>
              <a:ext uri="{FF2B5EF4-FFF2-40B4-BE49-F238E27FC236}">
                <a16:creationId xmlns:a16="http://schemas.microsoft.com/office/drawing/2014/main" id="{506FBE8F-33AD-4CAD-9B96-094312AE577C}"/>
              </a:ext>
            </a:extLst>
          </p:cNvPr>
          <p:cNvGrpSpPr>
            <a:grpSpLocks noChangeAspect="1"/>
          </p:cNvGrpSpPr>
          <p:nvPr/>
        </p:nvGrpSpPr>
        <p:grpSpPr>
          <a:xfrm>
            <a:off x="10785087" y="81160"/>
            <a:ext cx="1109516" cy="1109516"/>
            <a:chOff x="5357618" y="340771"/>
            <a:chExt cx="1476765" cy="1476765"/>
          </a:xfrm>
        </p:grpSpPr>
        <p:sp>
          <p:nvSpPr>
            <p:cNvPr id="24" name="Ellipszis 23">
              <a:extLst>
                <a:ext uri="{FF2B5EF4-FFF2-40B4-BE49-F238E27FC236}">
                  <a16:creationId xmlns:a16="http://schemas.microsoft.com/office/drawing/2014/main" id="{19FE4813-8BDD-4EB6-9D9B-AFFA50956535}"/>
                </a:ext>
              </a:extLst>
            </p:cNvPr>
            <p:cNvSpPr/>
            <p:nvPr/>
          </p:nvSpPr>
          <p:spPr>
            <a:xfrm>
              <a:off x="5357618" y="340771"/>
              <a:ext cx="1476765" cy="14767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25" name="Kép 24">
              <a:extLst>
                <a:ext uri="{FF2B5EF4-FFF2-40B4-BE49-F238E27FC236}">
                  <a16:creationId xmlns:a16="http://schemas.microsoft.com/office/drawing/2014/main" id="{76231B7A-1BCA-4E46-931C-6421569AFE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5463778" y="445740"/>
              <a:ext cx="1264444" cy="1266826"/>
            </a:xfrm>
            <a:prstGeom prst="rect">
              <a:avLst/>
            </a:prstGeom>
          </p:spPr>
        </p:pic>
      </p:grpSp>
      <p:sp>
        <p:nvSpPr>
          <p:cNvPr id="27" name="Szöveg helye 2">
            <a:extLst>
              <a:ext uri="{FF2B5EF4-FFF2-40B4-BE49-F238E27FC236}">
                <a16:creationId xmlns:a16="http://schemas.microsoft.com/office/drawing/2014/main" id="{4291317A-D0C3-4FE3-A84C-AA2CE6A52AF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25023" y="1200845"/>
            <a:ext cx="3960000" cy="4929210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2400"/>
            </a:lvl1pPr>
          </a:lstStyle>
          <a:p>
            <a:pPr lvl="0"/>
            <a:r>
              <a:rPr lang="hu-HU" dirty="0"/>
              <a:t>Az ábrához tartozó magyarázat egy vagy több mondatban. Hivatkozások, megjegyzések és egy tartalmak helye.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9EBD72CD-FF20-466C-95CC-B40009752B7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34603" y="6316642"/>
            <a:ext cx="3960000" cy="36933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80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sp>
        <p:nvSpPr>
          <p:cNvPr id="33" name="Szöveg helye 5">
            <a:extLst>
              <a:ext uri="{FF2B5EF4-FFF2-40B4-BE49-F238E27FC236}">
                <a16:creationId xmlns:a16="http://schemas.microsoft.com/office/drawing/2014/main" id="{7727A23A-E9E0-4B50-8E9D-E2D7A7B5A02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3719" y="5815712"/>
            <a:ext cx="6046788" cy="444979"/>
          </a:xfrm>
        </p:spPr>
        <p:txBody>
          <a:bodyPr anchor="ctr">
            <a:normAutofit/>
          </a:bodyPr>
          <a:lstStyle>
            <a:lvl1pPr algn="ctr">
              <a:defRPr sz="2400" cap="all" spc="150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34" name="Szöveg helye 5">
            <a:extLst>
              <a:ext uri="{FF2B5EF4-FFF2-40B4-BE49-F238E27FC236}">
                <a16:creationId xmlns:a16="http://schemas.microsoft.com/office/drawing/2014/main" id="{602295ED-BC7F-4111-83A7-B61B8316D44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3719" y="6282022"/>
            <a:ext cx="6046788" cy="444979"/>
          </a:xfrm>
        </p:spPr>
        <p:txBody>
          <a:bodyPr anchor="ctr">
            <a:normAutofit/>
          </a:bodyPr>
          <a:lstStyle>
            <a:lvl1pPr algn="ctr">
              <a:defRPr sz="1800" cap="none" spc="150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  <p:sp>
        <p:nvSpPr>
          <p:cNvPr id="35" name="Tartalom helye 3">
            <a:extLst>
              <a:ext uri="{FF2B5EF4-FFF2-40B4-BE49-F238E27FC236}">
                <a16:creationId xmlns:a16="http://schemas.microsoft.com/office/drawing/2014/main" id="{6A9DFDE7-F196-4DFC-B1EB-2A59B8D4D92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03913" y="1200845"/>
            <a:ext cx="6046595" cy="4358126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pic>
        <p:nvPicPr>
          <p:cNvPr id="37" name="Kép 36">
            <a:extLst>
              <a:ext uri="{FF2B5EF4-FFF2-40B4-BE49-F238E27FC236}">
                <a16:creationId xmlns:a16="http://schemas.microsoft.com/office/drawing/2014/main" id="{BB5CD19C-83CD-4D97-A40F-1DDB7075D60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" t="7806" r="50075" b="9197"/>
          <a:stretch/>
        </p:blipFill>
        <p:spPr>
          <a:xfrm rot="5400000">
            <a:off x="9540504" y="5597399"/>
            <a:ext cx="781401" cy="1742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439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Egyenes összekötő 8"/>
          <p:cNvCxnSpPr/>
          <p:nvPr/>
        </p:nvCxnSpPr>
        <p:spPr>
          <a:xfrm>
            <a:off x="2139292" y="4331309"/>
            <a:ext cx="4866233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églalap 12">
            <a:extLst>
              <a:ext uri="{FF2B5EF4-FFF2-40B4-BE49-F238E27FC236}">
                <a16:creationId xmlns:a16="http://schemas.microsoft.com/office/drawing/2014/main" id="{98C45189-E75A-4873-AC6E-8DB275763272}"/>
              </a:ext>
            </a:extLst>
          </p:cNvPr>
          <p:cNvSpPr/>
          <p:nvPr/>
        </p:nvSpPr>
        <p:spPr>
          <a:xfrm>
            <a:off x="-1" y="293638"/>
            <a:ext cx="12192001" cy="635999"/>
          </a:xfrm>
          <a:prstGeom prst="rect">
            <a:avLst/>
          </a:prstGeom>
          <a:gradFill>
            <a:gsLst>
              <a:gs pos="9000">
                <a:schemeClr val="tx2">
                  <a:lumMod val="75000"/>
                  <a:lumOff val="25000"/>
                </a:schemeClr>
              </a:gs>
              <a:gs pos="95000">
                <a:schemeClr val="tx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6" name="Cím 1">
            <a:extLst>
              <a:ext uri="{FF2B5EF4-FFF2-40B4-BE49-F238E27FC236}">
                <a16:creationId xmlns:a16="http://schemas.microsoft.com/office/drawing/2014/main" id="{112F30A4-08F8-460C-90AB-68491CC36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565" y="310448"/>
            <a:ext cx="10147523" cy="612000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hu-HU" sz="3200" cap="all" spc="80" baseline="0">
                <a:solidFill>
                  <a:schemeClr val="bg1"/>
                </a:solidFill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hu-HU" dirty="0"/>
              <a:t>Mintacím szerkesztése</a:t>
            </a:r>
          </a:p>
        </p:txBody>
      </p:sp>
      <p:grpSp>
        <p:nvGrpSpPr>
          <p:cNvPr id="23" name="Csoportba foglalás 22">
            <a:extLst>
              <a:ext uri="{FF2B5EF4-FFF2-40B4-BE49-F238E27FC236}">
                <a16:creationId xmlns:a16="http://schemas.microsoft.com/office/drawing/2014/main" id="{506FBE8F-33AD-4CAD-9B96-094312AE577C}"/>
              </a:ext>
            </a:extLst>
          </p:cNvPr>
          <p:cNvGrpSpPr>
            <a:grpSpLocks noChangeAspect="1"/>
          </p:cNvGrpSpPr>
          <p:nvPr/>
        </p:nvGrpSpPr>
        <p:grpSpPr>
          <a:xfrm>
            <a:off x="10785087" y="81160"/>
            <a:ext cx="1109516" cy="1109516"/>
            <a:chOff x="5357618" y="340771"/>
            <a:chExt cx="1476765" cy="1476765"/>
          </a:xfrm>
        </p:grpSpPr>
        <p:sp>
          <p:nvSpPr>
            <p:cNvPr id="24" name="Ellipszis 23">
              <a:extLst>
                <a:ext uri="{FF2B5EF4-FFF2-40B4-BE49-F238E27FC236}">
                  <a16:creationId xmlns:a16="http://schemas.microsoft.com/office/drawing/2014/main" id="{19FE4813-8BDD-4EB6-9D9B-AFFA50956535}"/>
                </a:ext>
              </a:extLst>
            </p:cNvPr>
            <p:cNvSpPr/>
            <p:nvPr/>
          </p:nvSpPr>
          <p:spPr>
            <a:xfrm>
              <a:off x="5357618" y="340771"/>
              <a:ext cx="1476765" cy="14767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25" name="Kép 24">
              <a:extLst>
                <a:ext uri="{FF2B5EF4-FFF2-40B4-BE49-F238E27FC236}">
                  <a16:creationId xmlns:a16="http://schemas.microsoft.com/office/drawing/2014/main" id="{76231B7A-1BCA-4E46-931C-6421569AFE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5463778" y="445740"/>
              <a:ext cx="1264444" cy="1266826"/>
            </a:xfrm>
            <a:prstGeom prst="rect">
              <a:avLst/>
            </a:prstGeom>
          </p:spPr>
        </p:pic>
      </p:grpSp>
      <p:sp>
        <p:nvSpPr>
          <p:cNvPr id="3" name="Szöveg helye 2">
            <a:extLst>
              <a:ext uri="{FF2B5EF4-FFF2-40B4-BE49-F238E27FC236}">
                <a16:creationId xmlns:a16="http://schemas.microsoft.com/office/drawing/2014/main" id="{9EBD72CD-FF20-466C-95CC-B40009752B7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25025" y="6316642"/>
            <a:ext cx="3969579" cy="36933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80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sp>
        <p:nvSpPr>
          <p:cNvPr id="28" name="Tartalom helye 3">
            <a:extLst>
              <a:ext uri="{FF2B5EF4-FFF2-40B4-BE49-F238E27FC236}">
                <a16:creationId xmlns:a16="http://schemas.microsoft.com/office/drawing/2014/main" id="{B61A9FF3-877E-4A8A-8082-96C99F684F2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37568" y="1190675"/>
            <a:ext cx="10745977" cy="5047096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</p:spTree>
    <p:extLst>
      <p:ext uri="{BB962C8B-B14F-4D97-AF65-F5344CB8AC3E}">
        <p14:creationId xmlns:p14="http://schemas.microsoft.com/office/powerpoint/2010/main" val="3083516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  <a:endParaRPr lang="en-US" dirty="0"/>
          </a:p>
        </p:txBody>
      </p:sp>
      <p:sp>
        <p:nvSpPr>
          <p:cNvPr id="12" name="Szöveg helye 16">
            <a:extLst>
              <a:ext uri="{FF2B5EF4-FFF2-40B4-BE49-F238E27FC236}">
                <a16:creationId xmlns:a16="http://schemas.microsoft.com/office/drawing/2014/main" id="{8FBA625A-5531-479D-ABA0-7EC882803FA7}"/>
              </a:ext>
            </a:extLst>
          </p:cNvPr>
          <p:cNvSpPr txBox="1">
            <a:spLocks/>
          </p:cNvSpPr>
          <p:nvPr/>
        </p:nvSpPr>
        <p:spPr>
          <a:xfrm>
            <a:off x="11768" y="6344467"/>
            <a:ext cx="737533" cy="335135"/>
          </a:xfrm>
          <a:prstGeom prst="rect">
            <a:avLst/>
          </a:prstGeom>
          <a:ln>
            <a:noFill/>
          </a:ln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hu-HU" sz="1400" b="0" kern="0" spc="50" baseline="0" dirty="0" smtClean="0">
                <a:solidFill>
                  <a:schemeClr val="accent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9F5897F7-D0F6-48BC-987C-C4C9ABF430D0}" type="slidenum">
              <a:rPr lang="en-US" sz="1800" kern="1200" spc="0" smtClean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rPr>
              <a:pPr algn="r"/>
              <a:t>‹#›</a:t>
            </a:fld>
            <a:r>
              <a:rPr lang="hu-HU" sz="1800" kern="1200" spc="0" dirty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rPr>
              <a:t> |</a:t>
            </a:r>
            <a:endParaRPr lang="en-US" sz="1800" dirty="0">
              <a:solidFill>
                <a:schemeClr val="tx2"/>
              </a:solidFill>
              <a:latin typeface="+mj-lt"/>
              <a:cs typeface="Calibri Light" panose="020F0302020204030204" pitchFamily="34" charset="0"/>
            </a:endParaRPr>
          </a:p>
        </p:txBody>
      </p:sp>
      <p:sp>
        <p:nvSpPr>
          <p:cNvPr id="16" name="Élőláb helye 15">
            <a:extLst>
              <a:ext uri="{FF2B5EF4-FFF2-40B4-BE49-F238E27FC236}">
                <a16:creationId xmlns:a16="http://schemas.microsoft.com/office/drawing/2014/main" id="{1BA11169-7FEF-4E22-B20D-BBD07A24CA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7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221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21" r:id="rId2"/>
    <p:sldLayoutId id="2147483800" r:id="rId3"/>
    <p:sldLayoutId id="2147483801" r:id="rId4"/>
    <p:sldLayoutId id="2147483804" r:id="rId5"/>
    <p:sldLayoutId id="2147483802" r:id="rId6"/>
    <p:sldLayoutId id="2147483803" r:id="rId7"/>
    <p:sldLayoutId id="2147483806" r:id="rId8"/>
    <p:sldLayoutId id="2147483807" r:id="rId9"/>
    <p:sldLayoutId id="2147483769" r:id="rId10"/>
    <p:sldLayoutId id="2147483820" r:id="rId11"/>
    <p:sldLayoutId id="2147483822" r:id="rId12"/>
  </p:sldLayoutIdLst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33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457167" indent="0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14332" indent="0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371498" indent="0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1828664" indent="0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  <a:endParaRPr lang="en-US" dirty="0"/>
          </a:p>
        </p:txBody>
      </p:sp>
      <p:sp>
        <p:nvSpPr>
          <p:cNvPr id="12" name="Szöveg helye 16">
            <a:extLst>
              <a:ext uri="{FF2B5EF4-FFF2-40B4-BE49-F238E27FC236}">
                <a16:creationId xmlns:a16="http://schemas.microsoft.com/office/drawing/2014/main" id="{8FBA625A-5531-479D-ABA0-7EC882803FA7}"/>
              </a:ext>
            </a:extLst>
          </p:cNvPr>
          <p:cNvSpPr txBox="1">
            <a:spLocks/>
          </p:cNvSpPr>
          <p:nvPr/>
        </p:nvSpPr>
        <p:spPr>
          <a:xfrm>
            <a:off x="11768" y="6344467"/>
            <a:ext cx="737533" cy="335135"/>
          </a:xfrm>
          <a:prstGeom prst="rect">
            <a:avLst/>
          </a:prstGeom>
          <a:ln>
            <a:noFill/>
          </a:ln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hu-HU" sz="1400" b="0" kern="0" spc="50" baseline="0" dirty="0" smtClean="0">
                <a:solidFill>
                  <a:schemeClr val="accent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9F5897F7-D0F6-48BC-987C-C4C9ABF430D0}" type="slidenum">
              <a:rPr lang="en-US" sz="1800" kern="1200" spc="0" smtClean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rPr>
              <a:pPr algn="r"/>
              <a:t>‹#›</a:t>
            </a:fld>
            <a:r>
              <a:rPr lang="hu-HU" sz="1800" kern="1200" spc="0" dirty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rPr>
              <a:t> |</a:t>
            </a:r>
            <a:endParaRPr lang="en-US" sz="1800" dirty="0">
              <a:solidFill>
                <a:schemeClr val="tx2"/>
              </a:solidFill>
              <a:latin typeface="+mj-lt"/>
              <a:cs typeface="Calibri Light" panose="020F0302020204030204" pitchFamily="34" charset="0"/>
            </a:endParaRPr>
          </a:p>
        </p:txBody>
      </p:sp>
      <p:sp>
        <p:nvSpPr>
          <p:cNvPr id="16" name="Élőláb helye 15">
            <a:extLst>
              <a:ext uri="{FF2B5EF4-FFF2-40B4-BE49-F238E27FC236}">
                <a16:creationId xmlns:a16="http://schemas.microsoft.com/office/drawing/2014/main" id="{1BA11169-7FEF-4E22-B20D-BBD07A24CA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7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494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</p:sldLayoutIdLst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33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457167" indent="0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14332" indent="0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371498" indent="0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1828664" indent="0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13" Type="http://schemas.openxmlformats.org/officeDocument/2006/relationships/image" Target="../media/image28.emf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12" Type="http://schemas.openxmlformats.org/officeDocument/2006/relationships/image" Target="../media/image27.emf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5" Type="http://schemas.openxmlformats.org/officeDocument/2006/relationships/image" Target="../media/image30.emf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Relationship Id="rId14" Type="http://schemas.openxmlformats.org/officeDocument/2006/relationships/image" Target="../media/image29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28FCFD2-E3C6-43B9-8893-7543922F247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85808" y="400114"/>
            <a:ext cx="5126441" cy="369332"/>
          </a:xfrm>
        </p:spPr>
        <p:txBody>
          <a:bodyPr/>
          <a:lstStyle/>
          <a:p>
            <a:r>
              <a:rPr lang="hu-HU" dirty="0"/>
              <a:t>Sajtótájékoztató | 2021. december 3.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E25E05B-555C-4E8F-8AE7-FCD9643AD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Pénzügyi stabilitási jelentés</a:t>
            </a:r>
            <a:br>
              <a:rPr lang="hu-HU" dirty="0"/>
            </a:br>
            <a:r>
              <a:rPr lang="hu-HU" dirty="0"/>
              <a:t>(2021. december)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BC0284-F987-4C93-BBC0-772637E317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5550" y="269309"/>
            <a:ext cx="5180373" cy="1000274"/>
          </a:xfrm>
        </p:spPr>
        <p:txBody>
          <a:bodyPr/>
          <a:lstStyle/>
          <a:p>
            <a:r>
              <a:rPr lang="hu-HU" dirty="0"/>
              <a:t>Dancsik Bálint | főosztályvezető</a:t>
            </a:r>
          </a:p>
          <a:p>
            <a:pPr>
              <a:spcBef>
                <a:spcPts val="600"/>
              </a:spcBef>
            </a:pPr>
            <a:r>
              <a:rPr lang="hu-HU" dirty="0"/>
              <a:t>Pénzügyi rendszer elemzése igazgatóság</a:t>
            </a:r>
          </a:p>
        </p:txBody>
      </p:sp>
    </p:spTree>
    <p:extLst>
      <p:ext uri="{BB962C8B-B14F-4D97-AF65-F5344CB8AC3E}">
        <p14:creationId xmlns:p14="http://schemas.microsoft.com/office/powerpoint/2010/main" val="41651622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12D4E55-1E44-42B6-A96E-352443F20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0947" y="261596"/>
            <a:ext cx="8690249" cy="713833"/>
          </a:xfrm>
        </p:spPr>
        <p:txBody>
          <a:bodyPr>
            <a:noAutofit/>
          </a:bodyPr>
          <a:lstStyle/>
          <a:p>
            <a:r>
              <a:rPr lang="hu-HU" sz="2400" dirty="0"/>
              <a:t>A bankrendszer konszolidált tőkemegfelelése tovább emelkedett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695AA56-C1EA-4360-AF31-9E62EE70628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151512" y="6203769"/>
            <a:ext cx="7553739" cy="392159"/>
          </a:xfrm>
        </p:spPr>
        <p:txBody>
          <a:bodyPr/>
          <a:lstStyle/>
          <a:p>
            <a:r>
              <a:rPr lang="hu-HU" sz="1200" dirty="0"/>
              <a:t>Forrás: MNB.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75C673-CAE8-4B54-92A2-6A7CAE2A7F03}"/>
              </a:ext>
            </a:extLst>
          </p:cNvPr>
          <p:cNvSpPr txBox="1"/>
          <p:nvPr/>
        </p:nvSpPr>
        <p:spPr>
          <a:xfrm>
            <a:off x="3110947" y="5875161"/>
            <a:ext cx="7966355" cy="392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hu-HU" i="1" dirty="0">
                <a:solidFill>
                  <a:srgbClr val="0C214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bankrendszer konszolidált tőkemegfelelése és a teljes kockázati kitettségérték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F3B21B9-ABD2-413A-9738-49F758B100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512" y="1085262"/>
            <a:ext cx="5888975" cy="4429839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A346C0C-923F-4455-AD13-6287BA76761D}"/>
              </a:ext>
            </a:extLst>
          </p:cNvPr>
          <p:cNvSpPr/>
          <p:nvPr/>
        </p:nvSpPr>
        <p:spPr>
          <a:xfrm>
            <a:off x="9040487" y="965054"/>
            <a:ext cx="3077926" cy="4927892"/>
          </a:xfrm>
          <a:prstGeom prst="rect">
            <a:avLst/>
          </a:prstGeom>
          <a:solidFill>
            <a:schemeClr val="tx2">
              <a:lumMod val="10000"/>
              <a:lumOff val="9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26FFCB0-DEF1-4195-8A1E-E4063826DF6A}"/>
              </a:ext>
            </a:extLst>
          </p:cNvPr>
          <p:cNvSpPr txBox="1"/>
          <p:nvPr/>
        </p:nvSpPr>
        <p:spPr>
          <a:xfrm>
            <a:off x="9106571" y="1082971"/>
            <a:ext cx="2849994" cy="463819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ctr">
            <a:spAutoFit/>
          </a:bodyPr>
          <a:lstStyle>
            <a:lvl1pPr indent="0" algn="ctr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</a:lvl1pPr>
            <a:lvl2pPr marL="342875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>
                <a:solidFill>
                  <a:schemeClr val="accent2"/>
                </a:solidFill>
              </a:defRPr>
            </a:lvl2pPr>
            <a:lvl3pPr marL="685749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>
                <a:solidFill>
                  <a:schemeClr val="accent2"/>
                </a:solidFill>
              </a:defRPr>
            </a:lvl3pPr>
            <a:lvl4pPr marL="1028624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>
                <a:solidFill>
                  <a:schemeClr val="accent2"/>
                </a:solidFill>
              </a:defRPr>
            </a:lvl4pPr>
            <a:lvl5pPr marL="1371498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>
                <a:solidFill>
                  <a:schemeClr val="accent2"/>
                </a:solidFill>
              </a:defRPr>
            </a:lvl5pPr>
            <a:lvl6pPr marL="1885809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6pPr>
            <a:lvl7pPr marL="2228684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7pPr>
            <a:lvl8pPr marL="2571558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8pPr>
            <a:lvl9pPr marL="2914433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9pPr>
          </a:lstStyle>
          <a:p>
            <a:pPr algn="l"/>
            <a:r>
              <a:rPr lang="hu-HU" dirty="0">
                <a:solidFill>
                  <a:srgbClr val="002060"/>
                </a:solidFill>
              </a:rPr>
              <a:t>Az elmúlt másfél évben elért </a:t>
            </a:r>
            <a:r>
              <a:rPr lang="hu-HU" b="1" dirty="0">
                <a:solidFill>
                  <a:srgbClr val="002060"/>
                </a:solidFill>
              </a:rPr>
              <a:t>pozitív eredmény tovább javította a bankrendszer tőkehelyzetét</a:t>
            </a:r>
            <a:r>
              <a:rPr lang="hu-HU" dirty="0">
                <a:solidFill>
                  <a:srgbClr val="002060"/>
                </a:solidFill>
              </a:rPr>
              <a:t>.</a:t>
            </a:r>
          </a:p>
          <a:p>
            <a:pPr algn="l"/>
            <a:r>
              <a:rPr lang="hu-HU" dirty="0">
                <a:solidFill>
                  <a:srgbClr val="002060"/>
                </a:solidFill>
              </a:rPr>
              <a:t>Az intézmények többségének a </a:t>
            </a:r>
            <a:r>
              <a:rPr lang="hu-HU" b="1" dirty="0">
                <a:solidFill>
                  <a:srgbClr val="002060"/>
                </a:solidFill>
              </a:rPr>
              <a:t>szabályozói követelmény feletti szabad tőkéje legalább 4 százalék</a:t>
            </a:r>
            <a:r>
              <a:rPr lang="hu-HU" dirty="0">
                <a:solidFill>
                  <a:srgbClr val="002060"/>
                </a:solidFill>
              </a:rPr>
              <a:t>.</a:t>
            </a:r>
          </a:p>
          <a:p>
            <a:pPr algn="l"/>
            <a:r>
              <a:rPr lang="hu-HU" dirty="0">
                <a:solidFill>
                  <a:srgbClr val="002060"/>
                </a:solidFill>
              </a:rPr>
              <a:t>Előretekintve </a:t>
            </a:r>
            <a:r>
              <a:rPr lang="hu-HU" b="1" dirty="0">
                <a:solidFill>
                  <a:srgbClr val="002060"/>
                </a:solidFill>
              </a:rPr>
              <a:t>a bankoknak ismét alkalmazkodniuk kell az </a:t>
            </a:r>
            <a:r>
              <a:rPr lang="hu-HU" dirty="0">
                <a:solidFill>
                  <a:srgbClr val="002060"/>
                </a:solidFill>
              </a:rPr>
              <a:t>átmenetileg felfüggesztett és elhalasztott </a:t>
            </a:r>
            <a:r>
              <a:rPr lang="hu-HU" b="1" dirty="0">
                <a:solidFill>
                  <a:srgbClr val="002060"/>
                </a:solidFill>
              </a:rPr>
              <a:t>szabályozói elvárásokhoz</a:t>
            </a:r>
            <a:r>
              <a:rPr lang="hu-HU" dirty="0">
                <a:solidFill>
                  <a:srgbClr val="002060"/>
                </a:solidFill>
              </a:rPr>
              <a:t>.</a:t>
            </a:r>
          </a:p>
          <a:p>
            <a:pPr algn="l"/>
            <a:r>
              <a:rPr lang="hu-HU" dirty="0">
                <a:solidFill>
                  <a:srgbClr val="002060"/>
                </a:solidFill>
              </a:rPr>
              <a:t>A szektor hitelezési képességét illetően azonban nem azonosítható érdemi kockázat.</a:t>
            </a:r>
          </a:p>
        </p:txBody>
      </p:sp>
    </p:spTree>
    <p:extLst>
      <p:ext uri="{BB962C8B-B14F-4D97-AF65-F5344CB8AC3E}">
        <p14:creationId xmlns:p14="http://schemas.microsoft.com/office/powerpoint/2010/main" val="41093180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9F7E6-7341-48F5-9EFE-BEAA9451B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2400" dirty="0" err="1"/>
              <a:t>Szolvencia</a:t>
            </a:r>
            <a:r>
              <a:rPr lang="hu-HU" sz="2400" dirty="0"/>
              <a:t> stressztesztünkben a várhatónál rosszabb gazdasági pályát feltételeztünk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752127-A130-4455-83C5-7030637B8A0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102025" y="6275174"/>
            <a:ext cx="5358476" cy="229326"/>
          </a:xfrm>
        </p:spPr>
        <p:txBody>
          <a:bodyPr/>
          <a:lstStyle/>
          <a:p>
            <a:r>
              <a:rPr lang="hu-HU" sz="1200" dirty="0"/>
              <a:t>Forrás: MNB</a:t>
            </a:r>
            <a:r>
              <a:rPr lang="hu-HU" dirty="0"/>
              <a:t>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79E7FD9-BA47-4507-918F-C143A98AB40D}"/>
              </a:ext>
            </a:extLst>
          </p:cNvPr>
          <p:cNvSpPr/>
          <p:nvPr/>
        </p:nvSpPr>
        <p:spPr>
          <a:xfrm>
            <a:off x="8901527" y="1218282"/>
            <a:ext cx="3290473" cy="4943524"/>
          </a:xfrm>
          <a:prstGeom prst="rect">
            <a:avLst/>
          </a:prstGeom>
          <a:solidFill>
            <a:schemeClr val="tx2">
              <a:lumMod val="10000"/>
              <a:lumOff val="9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 eaLnBrk="0" fontAlgn="base" hangingPunct="0">
              <a:spcBef>
                <a:spcPct val="0"/>
              </a:spcBef>
              <a:spcAft>
                <a:spcPts val="300"/>
              </a:spcAft>
            </a:pPr>
            <a:r>
              <a:rPr lang="hu-HU" altLang="hu-HU" sz="1800" dirty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 stresszpályán két év alatt kumuláltan </a:t>
            </a:r>
            <a:r>
              <a:rPr lang="hu-HU" altLang="hu-HU" sz="1800" b="1" dirty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5-6 százalékponttal marad el a gazdaság növekedése az alappályától</a:t>
            </a:r>
            <a:r>
              <a:rPr lang="hu-HU" altLang="hu-HU" sz="1800" dirty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amit magasabb kamatszint és gyengébb árfolyam kísér.</a:t>
            </a:r>
            <a:r>
              <a:rPr lang="hu-HU" altLang="hu-HU" sz="1400" dirty="0">
                <a:solidFill>
                  <a:srgbClr val="002060"/>
                </a:solidFill>
                <a:latin typeface="+mj-lt"/>
              </a:rPr>
              <a:t> </a:t>
            </a:r>
            <a:endParaRPr lang="hu-HU" altLang="hu-HU" b="1" dirty="0">
              <a:solidFill>
                <a:srgbClr val="00206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ts val="300"/>
              </a:spcAft>
            </a:pPr>
            <a:r>
              <a:rPr lang="hu-HU" altLang="hu-HU" b="1" dirty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Stresszpálya feltételezések:</a:t>
            </a:r>
          </a:p>
          <a:p>
            <a:pPr marL="185738" lvl="0" indent="-185738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hu-HU" sz="17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új vírusvariánsok gyors terjedése,</a:t>
            </a:r>
            <a:endParaRPr lang="hu-HU" altLang="hu-HU" sz="17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  <a:p>
            <a:pPr marL="185738" lvl="0" indent="-185738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hu-HU" sz="17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korlátozó intézkedések újbóli bevezetése.</a:t>
            </a:r>
          </a:p>
          <a:p>
            <a:pPr marL="185738" lvl="0" indent="-185738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hu-HU" altLang="hu-HU" sz="4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ts val="300"/>
              </a:spcAft>
            </a:pPr>
            <a:r>
              <a:rPr lang="hu-HU" altLang="hu-HU" b="1" dirty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Következmények:</a:t>
            </a:r>
          </a:p>
          <a:p>
            <a:pPr marL="185738" indent="-185738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hu-HU" sz="17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felerősödik a magánszektor kockázatkerülése,</a:t>
            </a:r>
          </a:p>
          <a:p>
            <a:pPr marL="185738" indent="-185738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hu-HU" sz="17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a vállalatok tervezett beruházásaikat elhalasztják, és létszámleépítésbe kezdenek,</a:t>
            </a:r>
          </a:p>
          <a:p>
            <a:pPr marL="185738" indent="-185738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hu-HU" sz="17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a termelőkapacitások is sérülnek.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4E566150-A1B1-4C92-9D4A-C47C206E584C}"/>
              </a:ext>
            </a:extLst>
          </p:cNvPr>
          <p:cNvSpPr txBox="1">
            <a:spLocks/>
          </p:cNvSpPr>
          <p:nvPr/>
        </p:nvSpPr>
        <p:spPr>
          <a:xfrm>
            <a:off x="3102024" y="5725147"/>
            <a:ext cx="5358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i="1">
                <a:solidFill>
                  <a:srgbClr val="141B4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  <a:lvl2pPr marL="342875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>
                <a:solidFill>
                  <a:schemeClr val="accent2"/>
                </a:solidFill>
              </a:defRPr>
            </a:lvl2pPr>
            <a:lvl3pPr marL="685749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>
                <a:solidFill>
                  <a:schemeClr val="accent2"/>
                </a:solidFill>
              </a:defRPr>
            </a:lvl3pPr>
            <a:lvl4pPr marL="1028624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>
                <a:solidFill>
                  <a:schemeClr val="accent2"/>
                </a:solidFill>
              </a:defRPr>
            </a:lvl4pPr>
            <a:lvl5pPr marL="1371498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>
                <a:solidFill>
                  <a:schemeClr val="accent2"/>
                </a:solidFill>
              </a:defRPr>
            </a:lvl5pPr>
            <a:lvl6pPr marL="1885809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6pPr>
            <a:lvl7pPr marL="2228684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7pPr>
            <a:lvl8pPr marL="2571558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8pPr>
            <a:lvl9pPr marL="2914433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9pPr>
          </a:lstStyle>
          <a:p>
            <a:pPr algn="l"/>
            <a:r>
              <a:rPr lang="hu-HU" dirty="0"/>
              <a:t>A GDP növekedési üteme az egyes forgatókönyvekben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C1B8B46-61F2-499D-8D5E-5037C7F47D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2024" y="1479041"/>
            <a:ext cx="5799503" cy="41606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098475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1D31B3E-33FF-4760-9B32-1F174C417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5806" y="310447"/>
            <a:ext cx="8936194" cy="713833"/>
          </a:xfrm>
        </p:spPr>
        <p:txBody>
          <a:bodyPr>
            <a:noAutofit/>
          </a:bodyPr>
          <a:lstStyle/>
          <a:p>
            <a:r>
              <a:rPr lang="hu-HU" sz="24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még egy súlyos stressz sem járna éles alkalmazkodási kényszerrel</a:t>
            </a:r>
            <a:endParaRPr lang="hu-HU" sz="2400" dirty="0"/>
          </a:p>
        </p:txBody>
      </p:sp>
      <p:sp>
        <p:nvSpPr>
          <p:cNvPr id="23" name="Content Placeholder 3">
            <a:extLst>
              <a:ext uri="{FF2B5EF4-FFF2-40B4-BE49-F238E27FC236}">
                <a16:creationId xmlns:a16="http://schemas.microsoft.com/office/drawing/2014/main" id="{FACF1C1D-0D56-4228-94CE-2288CF83AB2B}"/>
              </a:ext>
            </a:extLst>
          </p:cNvPr>
          <p:cNvSpPr txBox="1">
            <a:spLocks/>
          </p:cNvSpPr>
          <p:nvPr/>
        </p:nvSpPr>
        <p:spPr>
          <a:xfrm>
            <a:off x="3113195" y="6036154"/>
            <a:ext cx="5214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i="1">
                <a:solidFill>
                  <a:srgbClr val="141B4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  <a:lvl2pPr marL="342875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>
                <a:solidFill>
                  <a:schemeClr val="accent2"/>
                </a:solidFill>
              </a:defRPr>
            </a:lvl2pPr>
            <a:lvl3pPr marL="685749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>
                <a:solidFill>
                  <a:schemeClr val="accent2"/>
                </a:solidFill>
              </a:defRPr>
            </a:lvl3pPr>
            <a:lvl4pPr marL="1028624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>
                <a:solidFill>
                  <a:schemeClr val="accent2"/>
                </a:solidFill>
              </a:defRPr>
            </a:lvl4pPr>
            <a:lvl5pPr marL="1371498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>
                <a:solidFill>
                  <a:schemeClr val="accent2"/>
                </a:solidFill>
              </a:defRPr>
            </a:lvl5pPr>
            <a:lvl6pPr marL="1885809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6pPr>
            <a:lvl7pPr marL="2228684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7pPr>
            <a:lvl8pPr marL="2571558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8pPr>
            <a:lvl9pPr marL="2914433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9pPr>
          </a:lstStyle>
          <a:p>
            <a:pPr algn="ctr"/>
            <a:r>
              <a:rPr lang="hu-HU" dirty="0"/>
              <a:t>A tőkemegfelelési mutató darabszám alapú eloszlása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5AF8F89E-64E2-4024-833C-481AC553A55F}"/>
              </a:ext>
            </a:extLst>
          </p:cNvPr>
          <p:cNvSpPr txBox="1">
            <a:spLocks/>
          </p:cNvSpPr>
          <p:nvPr/>
        </p:nvSpPr>
        <p:spPr>
          <a:xfrm>
            <a:off x="3176080" y="6485584"/>
            <a:ext cx="8252748" cy="2597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r" defTabSz="685749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3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875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85749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028624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371498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885809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684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558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433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 sz="1200" dirty="0"/>
              <a:t>Megjegyzés: Függőleges vonal: 10-90 százalékos tartomány, téglalap: 25-75 százalékos tartomány. Forrás: MNB.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3326D82-7F54-488B-AF53-F9BBB7216826}"/>
              </a:ext>
            </a:extLst>
          </p:cNvPr>
          <p:cNvSpPr txBox="1"/>
          <p:nvPr/>
        </p:nvSpPr>
        <p:spPr>
          <a:xfrm>
            <a:off x="9200728" y="1305341"/>
            <a:ext cx="2991272" cy="4524315"/>
          </a:xfrm>
          <a:prstGeom prst="rect">
            <a:avLst/>
          </a:prstGeom>
          <a:solidFill>
            <a:schemeClr val="tx2">
              <a:lumMod val="10000"/>
              <a:lumOff val="90000"/>
              <a:alpha val="2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rgbClr val="002060"/>
                </a:solidFill>
              </a:rPr>
              <a:t>A stresszpálya végén az első pilléres tőkekövetelményt valamennyi bank teljesíti.</a:t>
            </a:r>
            <a:r>
              <a:rPr lang="hu-HU" dirty="0">
                <a:solidFill>
                  <a:srgbClr val="002060"/>
                </a:solidFill>
              </a:rPr>
              <a:t> </a:t>
            </a:r>
          </a:p>
          <a:p>
            <a:endParaRPr lang="hu-HU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u-HU" dirty="0">
                <a:solidFill>
                  <a:srgbClr val="002060"/>
                </a:solidFill>
              </a:rPr>
              <a:t>A jelentés publikációjának időpontjában érvényes teljes tőkekövetelményt figyelembe véve is csak 1,4 milliárd forint értékű tőkeigény keletkezne.</a:t>
            </a:r>
          </a:p>
          <a:p>
            <a:endParaRPr lang="hu-HU" dirty="0">
              <a:solidFill>
                <a:srgbClr val="002060"/>
              </a:solidFill>
            </a:endParaRPr>
          </a:p>
          <a:p>
            <a:r>
              <a:rPr lang="hu-HU" dirty="0">
                <a:solidFill>
                  <a:srgbClr val="002060"/>
                </a:solidFill>
              </a:rPr>
              <a:t>Azonban a bankoknak </a:t>
            </a:r>
            <a:r>
              <a:rPr lang="hu-HU" b="1" dirty="0">
                <a:solidFill>
                  <a:srgbClr val="002060"/>
                </a:solidFill>
              </a:rPr>
              <a:t>fel kell készülniük a felfüggesztett pufferkövetelmények jövőbeni teljesítésére</a:t>
            </a:r>
            <a:r>
              <a:rPr lang="hu-HU" dirty="0">
                <a:solidFill>
                  <a:srgbClr val="002060"/>
                </a:solidFill>
              </a:rPr>
              <a:t>.</a:t>
            </a:r>
          </a:p>
          <a:p>
            <a:endParaRPr lang="hu-HU" dirty="0">
              <a:solidFill>
                <a:srgbClr val="00206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83BFD58-5742-4B84-95CA-8535A52618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080" y="1396977"/>
            <a:ext cx="5924095" cy="45590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895674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1D8E89F5-D50E-45E8-8B99-745C3151CD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3007620"/>
              </p:ext>
            </p:extLst>
          </p:nvPr>
        </p:nvGraphicFramePr>
        <p:xfrm>
          <a:off x="3722270" y="161924"/>
          <a:ext cx="7234130" cy="6524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325310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CE1D8A05-0136-4DF3-BEEA-99372A266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3998" y="310447"/>
            <a:ext cx="8928028" cy="713833"/>
          </a:xfrm>
        </p:spPr>
        <p:txBody>
          <a:bodyPr>
            <a:noAutofit/>
          </a:bodyPr>
          <a:lstStyle/>
          <a:p>
            <a:r>
              <a:rPr lang="hu-HU" sz="2400" dirty="0"/>
              <a:t>Nemzetközi összehasonlításban is kiemelkedő volt a vállalati hitelállomány éves bővülése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861C0E18-735D-41C3-B76D-FAB08AFFAF1A}"/>
              </a:ext>
            </a:extLst>
          </p:cNvPr>
          <p:cNvSpPr txBox="1">
            <a:spLocks/>
          </p:cNvSpPr>
          <p:nvPr/>
        </p:nvSpPr>
        <p:spPr>
          <a:xfrm>
            <a:off x="3177120" y="5431456"/>
            <a:ext cx="88617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i="1">
                <a:solidFill>
                  <a:srgbClr val="141B4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  <a:lvl2pPr marL="342875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85749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028624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371498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885809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684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558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433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 dirty="0"/>
              <a:t>A hitelintézeti szektor teljes vállalati és kkv hitelállományának éves növekedési üteme, valamint a kötvényekkel kiegészített éves növekedési ütem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9E969536-023A-4FAA-8498-4EBEF2579FD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177119" y="6060378"/>
            <a:ext cx="8567205" cy="658989"/>
          </a:xfrm>
        </p:spPr>
        <p:txBody>
          <a:bodyPr/>
          <a:lstStyle/>
          <a:p>
            <a:r>
              <a:rPr lang="hu-HU" sz="1200" dirty="0"/>
              <a:t>Megjegyzés: Tranzakció alapú, a kkv-szektor 2015. negyedik negyedév előtt bank-rendszeri adatok alapján becsülve. A kötvényekkel kiegészített éves növekedési ütem számításakor csak a hitelintézetek tulajdonában lévő kötvények állományával számolva.  2021 harmadik negyedéves kkv adat előzetes. Forrás: MNB.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6EB7EA6-F600-45F5-9B4D-12C06E5032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998" y="1129194"/>
            <a:ext cx="5573284" cy="4251133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E858E50-A40F-4CFE-AF72-5682588759EE}"/>
              </a:ext>
            </a:extLst>
          </p:cNvPr>
          <p:cNvSpPr/>
          <p:nvPr/>
        </p:nvSpPr>
        <p:spPr>
          <a:xfrm>
            <a:off x="8855612" y="1370847"/>
            <a:ext cx="3289955" cy="3672848"/>
          </a:xfrm>
          <a:prstGeom prst="rect">
            <a:avLst/>
          </a:prstGeom>
          <a:solidFill>
            <a:schemeClr val="tx2">
              <a:lumMod val="10000"/>
              <a:lumOff val="9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FE84684-8906-425A-93B1-33E96B46B094}"/>
              </a:ext>
            </a:extLst>
          </p:cNvPr>
          <p:cNvSpPr txBox="1"/>
          <p:nvPr/>
        </p:nvSpPr>
        <p:spPr>
          <a:xfrm>
            <a:off x="8855612" y="1612084"/>
            <a:ext cx="3336388" cy="313932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hu-HU" dirty="0">
                <a:solidFill>
                  <a:srgbClr val="002060"/>
                </a:solidFill>
              </a:rPr>
              <a:t>Vállalati hitelállományok </a:t>
            </a:r>
            <a:r>
              <a:rPr lang="hu-HU" b="1" dirty="0">
                <a:solidFill>
                  <a:srgbClr val="002060"/>
                </a:solidFill>
              </a:rPr>
              <a:t>éves növekedési üteme 2021. III.: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>
                <a:solidFill>
                  <a:srgbClr val="002060"/>
                </a:solidFill>
              </a:rPr>
              <a:t>Teljes vállalati szektor: </a:t>
            </a:r>
            <a:r>
              <a:rPr lang="hu-HU" b="1" dirty="0">
                <a:solidFill>
                  <a:srgbClr val="002060"/>
                </a:solidFill>
              </a:rPr>
              <a:t>9%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>
                <a:solidFill>
                  <a:srgbClr val="002060"/>
                </a:solidFill>
              </a:rPr>
              <a:t>A bankok tulajdonában lévő vállalati kötvényekkel: </a:t>
            </a:r>
            <a:r>
              <a:rPr lang="hu-HU" b="1" dirty="0">
                <a:solidFill>
                  <a:srgbClr val="002060"/>
                </a:solidFill>
              </a:rPr>
              <a:t>15%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>
                <a:solidFill>
                  <a:srgbClr val="002060"/>
                </a:solidFill>
              </a:rPr>
              <a:t>Kkv szektor: </a:t>
            </a:r>
            <a:r>
              <a:rPr lang="hu-HU" b="1" dirty="0">
                <a:solidFill>
                  <a:srgbClr val="002060"/>
                </a:solidFill>
              </a:rPr>
              <a:t>20%</a:t>
            </a:r>
            <a:endParaRPr lang="hu-HU" dirty="0">
              <a:solidFill>
                <a:srgbClr val="002060"/>
              </a:solidFill>
            </a:endParaRPr>
          </a:p>
          <a:p>
            <a:endParaRPr lang="hu-HU" dirty="0">
              <a:solidFill>
                <a:srgbClr val="002060"/>
              </a:solidFill>
            </a:endParaRPr>
          </a:p>
          <a:p>
            <a:r>
              <a:rPr lang="hu-HU" dirty="0">
                <a:solidFill>
                  <a:srgbClr val="002060"/>
                </a:solidFill>
              </a:rPr>
              <a:t>2021 első felében </a:t>
            </a:r>
            <a:r>
              <a:rPr lang="hu-HU" b="1" dirty="0">
                <a:solidFill>
                  <a:srgbClr val="002060"/>
                </a:solidFill>
              </a:rPr>
              <a:t>a jegybanki és állami támogatott hitelprogramok adták az új kibocsátás kétharmadát</a:t>
            </a:r>
            <a:r>
              <a:rPr lang="hu-HU" dirty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277149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81922-26AC-4C57-942F-2F059ADA0E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2573" y="81955"/>
            <a:ext cx="8390876" cy="713833"/>
          </a:xfrm>
        </p:spPr>
        <p:txBody>
          <a:bodyPr>
            <a:noAutofit/>
          </a:bodyPr>
          <a:lstStyle/>
          <a:p>
            <a:r>
              <a:rPr lang="hu-HU" sz="2400" b="1" dirty="0">
                <a:solidFill>
                  <a:srgbClr val="0C214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emelkedtek a vállalati hitelkamatok</a:t>
            </a:r>
            <a:endParaRPr lang="hu-HU" sz="3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DD35300-5967-4CE9-A4D6-4D74516F1E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2573" y="795788"/>
            <a:ext cx="5467287" cy="410422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38160B9B-BD47-49CE-A983-C2C913CE6E49}"/>
              </a:ext>
            </a:extLst>
          </p:cNvPr>
          <p:cNvSpPr txBox="1">
            <a:spLocks/>
          </p:cNvSpPr>
          <p:nvPr/>
        </p:nvSpPr>
        <p:spPr>
          <a:xfrm>
            <a:off x="3177119" y="5162070"/>
            <a:ext cx="88617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i="1">
                <a:solidFill>
                  <a:srgbClr val="141B4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  <a:lvl2pPr marL="342875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85749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028624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371498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885809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684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558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433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 dirty="0"/>
              <a:t>Az új forint beruházási hitelek kamateloszlása és súlyozott átlagos kamatlába a kkv szegmensben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3D28C10C-939A-4778-92E6-85D10CB55B2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177119" y="5808401"/>
            <a:ext cx="8326623" cy="780514"/>
          </a:xfrm>
        </p:spPr>
        <p:txBody>
          <a:bodyPr/>
          <a:lstStyle/>
          <a:p>
            <a:r>
              <a:rPr lang="hu-HU" sz="1200" dirty="0"/>
              <a:t>Megjegyzés: Az ábrán szereplő kamatlábak ügyleti kamatok, azaz a támogatott hitelek esetében a kamattámogatást is tartalmazzák. Számításainkban az állami kamattámogatással kiegészített kamatokat használtuk: a kibocsátáson belül csökkenő részarányú </a:t>
            </a:r>
            <a:r>
              <a:rPr lang="hu-HU" sz="1200" dirty="0" err="1"/>
              <a:t>NHP</a:t>
            </a:r>
            <a:r>
              <a:rPr lang="hu-HU" sz="1200" dirty="0"/>
              <a:t> esetében az ügyleti kamat és az ügyfélkamat nem tér el, azonban a támogatott programokon belül növekvő jelentőségű Széchenyi Kártyaprogram esetében a statisztikáinkban megjelenő ügyleti kamat magasabb, mint az ügyfél által fizetendő kamat. Forrás: MNB.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FC79629-4C12-4206-8C42-70164F9F45E4}"/>
              </a:ext>
            </a:extLst>
          </p:cNvPr>
          <p:cNvSpPr txBox="1"/>
          <p:nvPr/>
        </p:nvSpPr>
        <p:spPr>
          <a:xfrm>
            <a:off x="8963247" y="914753"/>
            <a:ext cx="3075655" cy="3693319"/>
          </a:xfrm>
          <a:prstGeom prst="rect">
            <a:avLst/>
          </a:prstGeom>
          <a:solidFill>
            <a:schemeClr val="tx2">
              <a:lumMod val="10000"/>
              <a:lumOff val="90000"/>
              <a:alpha val="2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rgbClr val="002060"/>
                </a:solidFill>
              </a:rPr>
              <a:t>A kamatemelési ciklus kezdete óta </a:t>
            </a:r>
            <a:r>
              <a:rPr lang="hu-HU" b="1" dirty="0">
                <a:solidFill>
                  <a:srgbClr val="002060"/>
                </a:solidFill>
              </a:rPr>
              <a:t>az átlagos kkv hitelkamatok megközelítőleg 100 bázisponttal növekedtek.</a:t>
            </a:r>
          </a:p>
          <a:p>
            <a:endParaRPr lang="hu-HU" b="1" dirty="0">
              <a:solidFill>
                <a:srgbClr val="002060"/>
              </a:solidFill>
            </a:endParaRPr>
          </a:p>
          <a:p>
            <a:r>
              <a:rPr lang="hu-HU" dirty="0">
                <a:solidFill>
                  <a:srgbClr val="002060"/>
                </a:solidFill>
              </a:rPr>
              <a:t>A kamatok növekedése mögött a kamatkörnyezet szigorodásán túl </a:t>
            </a:r>
            <a:r>
              <a:rPr lang="hu-HU" b="1" dirty="0">
                <a:solidFill>
                  <a:srgbClr val="002060"/>
                </a:solidFill>
              </a:rPr>
              <a:t>összetételhatás áll</a:t>
            </a:r>
            <a:r>
              <a:rPr lang="hu-HU" dirty="0">
                <a:solidFill>
                  <a:srgbClr val="002060"/>
                </a:solidFill>
              </a:rPr>
              <a:t>, az </a:t>
            </a:r>
            <a:r>
              <a:rPr lang="hu-HU" dirty="0" err="1">
                <a:solidFill>
                  <a:srgbClr val="002060"/>
                </a:solidFill>
              </a:rPr>
              <a:t>NHP</a:t>
            </a:r>
            <a:r>
              <a:rPr lang="hu-HU" dirty="0">
                <a:solidFill>
                  <a:srgbClr val="002060"/>
                </a:solidFill>
              </a:rPr>
              <a:t> Hajrá kimerüléséhez közeledve </a:t>
            </a:r>
            <a:r>
              <a:rPr lang="hu-HU" b="1" dirty="0">
                <a:solidFill>
                  <a:srgbClr val="002060"/>
                </a:solidFill>
              </a:rPr>
              <a:t>a piaci hitelek részarányának jelentős növekedése </a:t>
            </a:r>
            <a:r>
              <a:rPr lang="hu-HU" dirty="0">
                <a:solidFill>
                  <a:srgbClr val="002060"/>
                </a:solidFill>
              </a:rPr>
              <a:t>figyelhető meg az új kibocsátáson belül.</a:t>
            </a:r>
          </a:p>
        </p:txBody>
      </p:sp>
    </p:spTree>
    <p:extLst>
      <p:ext uri="{BB962C8B-B14F-4D97-AF65-F5344CB8AC3E}">
        <p14:creationId xmlns:p14="http://schemas.microsoft.com/office/powerpoint/2010/main" val="29274519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9DA6349-8048-4927-B6F8-EC07956AE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8797" y="310447"/>
            <a:ext cx="8716504" cy="713833"/>
          </a:xfrm>
        </p:spPr>
        <p:txBody>
          <a:bodyPr>
            <a:noAutofit/>
          </a:bodyPr>
          <a:lstStyle/>
          <a:p>
            <a:r>
              <a:rPr lang="hu-HU" sz="2400" dirty="0"/>
              <a:t>A bankok továbbra is élénkülő hitelkeresletre számítanak, a hitelsztenderdek nem változnak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BAA233-75FF-4A41-912E-6AE2824D35BA}"/>
              </a:ext>
            </a:extLst>
          </p:cNvPr>
          <p:cNvSpPr txBox="1"/>
          <p:nvPr/>
        </p:nvSpPr>
        <p:spPr>
          <a:xfrm>
            <a:off x="3208797" y="5801019"/>
            <a:ext cx="69986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i="1">
                <a:solidFill>
                  <a:srgbClr val="141B4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hu-HU" dirty="0"/>
              <a:t>A hitelezési feltételek és hitelkereslet változása a vállalati szegmensben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D32A7D-46B7-4FA2-88E6-2400C5CA2996}"/>
              </a:ext>
            </a:extLst>
          </p:cNvPr>
          <p:cNvSpPr txBox="1"/>
          <p:nvPr/>
        </p:nvSpPr>
        <p:spPr>
          <a:xfrm>
            <a:off x="3208797" y="6181801"/>
            <a:ext cx="8499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i="1">
                <a:solidFill>
                  <a:srgbClr val="141B4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hu-HU" sz="1200" i="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Megjegyzés: A szigorítást és az enyhítést, illetve a gyengébb és az erősebb keresletet jelző bankok arányának különbsége piaci részesedéssel súlyozva. Forrás: MNB, a bankok válaszai alapján.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3A56DBD-CF3A-4B88-8FBF-E25F002EB0FA}"/>
              </a:ext>
            </a:extLst>
          </p:cNvPr>
          <p:cNvSpPr/>
          <p:nvPr/>
        </p:nvSpPr>
        <p:spPr>
          <a:xfrm>
            <a:off x="8902045" y="1098108"/>
            <a:ext cx="3289955" cy="4702912"/>
          </a:xfrm>
          <a:prstGeom prst="rect">
            <a:avLst/>
          </a:prstGeom>
          <a:solidFill>
            <a:schemeClr val="tx2">
              <a:lumMod val="10000"/>
              <a:lumOff val="9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4BA089E-E7AA-4921-9CEE-D78A7E51F950}"/>
              </a:ext>
            </a:extLst>
          </p:cNvPr>
          <p:cNvSpPr txBox="1"/>
          <p:nvPr/>
        </p:nvSpPr>
        <p:spPr>
          <a:xfrm>
            <a:off x="8902044" y="1237494"/>
            <a:ext cx="3289955" cy="452431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hu-HU" b="1" dirty="0">
                <a:solidFill>
                  <a:srgbClr val="002060"/>
                </a:solidFill>
              </a:rPr>
              <a:t>A bankok összességében a hitelkereslet </a:t>
            </a:r>
            <a:r>
              <a:rPr lang="hu-HU" dirty="0">
                <a:solidFill>
                  <a:srgbClr val="002060"/>
                </a:solidFill>
              </a:rPr>
              <a:t>(kevésbé dinamikus) </a:t>
            </a:r>
            <a:r>
              <a:rPr lang="hu-HU" b="1" dirty="0">
                <a:solidFill>
                  <a:srgbClr val="002060"/>
                </a:solidFill>
              </a:rPr>
              <a:t>élénkülésére számítana</a:t>
            </a:r>
            <a:r>
              <a:rPr lang="hu-HU" dirty="0">
                <a:solidFill>
                  <a:srgbClr val="002060"/>
                </a:solidFill>
              </a:rPr>
              <a:t>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>
                <a:solidFill>
                  <a:srgbClr val="002060"/>
                </a:solidFill>
              </a:rPr>
              <a:t>a rövid és a hosszú lejáratú hitelek iránt,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>
                <a:solidFill>
                  <a:srgbClr val="002060"/>
                </a:solidFill>
              </a:rPr>
              <a:t>valamint a kkv és nagyvállalati szegmensben egyaránt.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u-HU" dirty="0">
                <a:solidFill>
                  <a:srgbClr val="002060"/>
                </a:solidFill>
              </a:rPr>
              <a:t>Az </a:t>
            </a:r>
            <a:r>
              <a:rPr lang="hu-HU" b="1" dirty="0" err="1">
                <a:solidFill>
                  <a:srgbClr val="002060"/>
                </a:solidFill>
              </a:rPr>
              <a:t>NHP</a:t>
            </a:r>
            <a:r>
              <a:rPr lang="hu-HU" b="1" dirty="0">
                <a:solidFill>
                  <a:srgbClr val="002060"/>
                </a:solidFill>
              </a:rPr>
              <a:t> Hajrá keretének kimerülése ellenére is bővülő maradhat a kereslet</a:t>
            </a:r>
            <a:r>
              <a:rPr lang="hu-HU" dirty="0">
                <a:solidFill>
                  <a:srgbClr val="002060"/>
                </a:solidFill>
              </a:rPr>
              <a:t>.</a:t>
            </a:r>
          </a:p>
          <a:p>
            <a:endParaRPr lang="hu-HU" dirty="0">
              <a:solidFill>
                <a:srgbClr val="002060"/>
              </a:solidFill>
            </a:endParaRPr>
          </a:p>
          <a:p>
            <a:r>
              <a:rPr lang="hu-HU" dirty="0">
                <a:solidFill>
                  <a:srgbClr val="002060"/>
                </a:solidFill>
              </a:rPr>
              <a:t>A bankok a koronavírus negyedik hulláma miatt </a:t>
            </a:r>
            <a:r>
              <a:rPr lang="hu-HU" b="1" dirty="0">
                <a:solidFill>
                  <a:srgbClr val="002060"/>
                </a:solidFill>
              </a:rPr>
              <a:t>sem terveznek érdemben változtatni a sztenderdeken.</a:t>
            </a:r>
            <a:endParaRPr lang="hu-HU" dirty="0">
              <a:solidFill>
                <a:srgbClr val="002060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03A054F-E940-4BC7-9010-2E1294CAE5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797" y="1468199"/>
            <a:ext cx="5472812" cy="39216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552061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C0355E5D-7D97-450B-BCF8-AC843169B913}"/>
              </a:ext>
            </a:extLst>
          </p:cNvPr>
          <p:cNvSpPr/>
          <p:nvPr/>
        </p:nvSpPr>
        <p:spPr>
          <a:xfrm>
            <a:off x="8902044" y="1024280"/>
            <a:ext cx="3289955" cy="4814925"/>
          </a:xfrm>
          <a:prstGeom prst="rect">
            <a:avLst/>
          </a:prstGeom>
          <a:solidFill>
            <a:schemeClr val="tx2">
              <a:lumMod val="10000"/>
              <a:lumOff val="9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9DA6349-8048-4927-B6F8-EC07956AE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8100" y="310447"/>
            <a:ext cx="8654046" cy="713833"/>
          </a:xfrm>
        </p:spPr>
        <p:txBody>
          <a:bodyPr>
            <a:noAutofit/>
          </a:bodyPr>
          <a:lstStyle/>
          <a:p>
            <a:r>
              <a:rPr lang="hu-HU" sz="2400" dirty="0"/>
              <a:t>Az </a:t>
            </a:r>
            <a:r>
              <a:rPr lang="hu-HU" sz="2400" dirty="0" err="1"/>
              <a:t>NHP</a:t>
            </a:r>
            <a:r>
              <a:rPr lang="hu-HU" sz="2400" dirty="0"/>
              <a:t> Hajrá keretének kimerülése után sem esett vissza jelentősen az új kibocsátás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BAA233-75FF-4A41-912E-6AE2824D35BA}"/>
              </a:ext>
            </a:extLst>
          </p:cNvPr>
          <p:cNvSpPr txBox="1"/>
          <p:nvPr/>
        </p:nvSpPr>
        <p:spPr>
          <a:xfrm>
            <a:off x="3289957" y="5684700"/>
            <a:ext cx="6057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i="1">
                <a:solidFill>
                  <a:srgbClr val="141B4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hu-HU" dirty="0"/>
              <a:t>Új vállalati hitelek a teljes hitelintézeti szektorban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D32A7D-46B7-4FA2-88E6-2400C5CA2996}"/>
              </a:ext>
            </a:extLst>
          </p:cNvPr>
          <p:cNvSpPr txBox="1"/>
          <p:nvPr/>
        </p:nvSpPr>
        <p:spPr>
          <a:xfrm>
            <a:off x="3289957" y="6131392"/>
            <a:ext cx="70609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i="1">
                <a:solidFill>
                  <a:srgbClr val="141B4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hu-HU" sz="1200" i="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Megjegyzés: A feltüntetett értékek a folyószámlahitel szerződéskötéseket nem tartalmazzák. </a:t>
            </a:r>
            <a:r>
              <a:rPr lang="en-GB" sz="1200" i="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Forrás</a:t>
            </a:r>
            <a:r>
              <a:rPr lang="en-GB" sz="1200" i="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: MNB.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5AD44B5-83EB-40C8-A055-EBEB6E26FDEB}"/>
              </a:ext>
            </a:extLst>
          </p:cNvPr>
          <p:cNvSpPr txBox="1"/>
          <p:nvPr/>
        </p:nvSpPr>
        <p:spPr>
          <a:xfrm>
            <a:off x="8902043" y="1032406"/>
            <a:ext cx="3289955" cy="480131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hu-HU" b="1" dirty="0">
                <a:solidFill>
                  <a:srgbClr val="002060"/>
                </a:solidFill>
              </a:rPr>
              <a:t>2021 I. félévében </a:t>
            </a:r>
            <a:r>
              <a:rPr lang="hu-HU" dirty="0">
                <a:solidFill>
                  <a:srgbClr val="002060"/>
                </a:solidFill>
              </a:rPr>
              <a:t>a teljes új kibocsátás 1900 milliárd forintot tett ki.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>
                <a:solidFill>
                  <a:srgbClr val="002060"/>
                </a:solidFill>
              </a:rPr>
              <a:t>2020. I. félévhez képest: </a:t>
            </a:r>
            <a:r>
              <a:rPr lang="hu-HU" b="1" dirty="0">
                <a:solidFill>
                  <a:srgbClr val="002060"/>
                </a:solidFill>
              </a:rPr>
              <a:t>+41%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>
                <a:solidFill>
                  <a:srgbClr val="002060"/>
                </a:solidFill>
              </a:rPr>
              <a:t>2019. I. félévhez képest: </a:t>
            </a:r>
            <a:r>
              <a:rPr lang="hu-HU" b="1" dirty="0">
                <a:solidFill>
                  <a:srgbClr val="002060"/>
                </a:solidFill>
              </a:rPr>
              <a:t>+23%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u-HU" b="1" dirty="0">
                <a:solidFill>
                  <a:srgbClr val="002060"/>
                </a:solidFill>
              </a:rPr>
              <a:t>A jegybanki és állami hitelprogramok adták az új volumen kétharmadát     </a:t>
            </a:r>
            <a:r>
              <a:rPr lang="hu-HU" dirty="0">
                <a:solidFill>
                  <a:srgbClr val="002060"/>
                </a:solidFill>
              </a:rPr>
              <a:t>(</a:t>
            </a:r>
            <a:r>
              <a:rPr lang="hu-HU" dirty="0" err="1">
                <a:solidFill>
                  <a:srgbClr val="002060"/>
                </a:solidFill>
              </a:rPr>
              <a:t>NHP</a:t>
            </a:r>
            <a:r>
              <a:rPr lang="hu-HU" dirty="0">
                <a:solidFill>
                  <a:srgbClr val="002060"/>
                </a:solidFill>
              </a:rPr>
              <a:t> Hajrá: 41%).</a:t>
            </a:r>
          </a:p>
          <a:p>
            <a:endParaRPr lang="hu-HU" dirty="0">
              <a:solidFill>
                <a:srgbClr val="002060"/>
              </a:solidFill>
            </a:endParaRPr>
          </a:p>
          <a:p>
            <a:r>
              <a:rPr lang="hu-HU" b="1" dirty="0">
                <a:solidFill>
                  <a:srgbClr val="002060"/>
                </a:solidFill>
              </a:rPr>
              <a:t>2021. III. negyedévében </a:t>
            </a:r>
            <a:r>
              <a:rPr lang="hu-HU" dirty="0">
                <a:solidFill>
                  <a:srgbClr val="002060"/>
                </a:solidFill>
              </a:rPr>
              <a:t>a piaci alapú hitelek dominálta új kibocsátás </a:t>
            </a:r>
            <a:r>
              <a:rPr lang="hu-HU" b="1" dirty="0">
                <a:solidFill>
                  <a:srgbClr val="002060"/>
                </a:solidFill>
              </a:rPr>
              <a:t>15 százalékkal haladta meg a 2019. III. negyedéves értéket</a:t>
            </a:r>
            <a:r>
              <a:rPr lang="hu-HU" dirty="0">
                <a:solidFill>
                  <a:srgbClr val="002060"/>
                </a:solidFill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u-HU" b="1" dirty="0">
                <a:solidFill>
                  <a:srgbClr val="002060"/>
                </a:solidFill>
              </a:rPr>
              <a:t>A piaci hitelek részaránya 75 százalék fölé emelkedett.</a:t>
            </a:r>
            <a:endParaRPr lang="hu-HU" dirty="0">
              <a:solidFill>
                <a:srgbClr val="002060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28AA5E-A3B8-4425-B8D3-102D89C0FE2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100" y="1336472"/>
            <a:ext cx="5773943" cy="41323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177355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329C6-1425-468F-9106-EA32DD95A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7338" y="235052"/>
            <a:ext cx="8871310" cy="1004003"/>
          </a:xfrm>
        </p:spPr>
        <p:txBody>
          <a:bodyPr>
            <a:noAutofit/>
          </a:bodyPr>
          <a:lstStyle/>
          <a:p>
            <a:r>
              <a:rPr lang="hu-HU" sz="2400" dirty="0"/>
              <a:t>Az állami támogatások hozzájárulásával historikus csúcsot ért el az új lakáshitel kibocsátás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09750AC-30FF-447A-9422-CCA070737704}"/>
              </a:ext>
            </a:extLst>
          </p:cNvPr>
          <p:cNvSpPr txBox="1"/>
          <p:nvPr/>
        </p:nvSpPr>
        <p:spPr>
          <a:xfrm>
            <a:off x="3100252" y="5832684"/>
            <a:ext cx="84734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350" i="1">
                <a:solidFill>
                  <a:schemeClr val="tx2"/>
                </a:solidFill>
                <a:effectLst/>
              </a:defRPr>
            </a:lvl1pPr>
          </a:lstStyle>
          <a:p>
            <a:pPr algn="l"/>
            <a:r>
              <a:rPr lang="hu-HU" sz="1200" i="0" dirty="0"/>
              <a:t>Megjegyzés: Az </a:t>
            </a:r>
            <a:r>
              <a:rPr lang="hu-HU" sz="1200" i="0" dirty="0" err="1"/>
              <a:t>NHP</a:t>
            </a:r>
            <a:r>
              <a:rPr lang="hu-HU" sz="1200" i="0" dirty="0"/>
              <a:t>-hitelek és a végtörlesztés kiszűrésével. A kibocsátás/jövedelem mutató a teljes éves nominális hitelkibocsátást a lakosság éves rendelkezésre álló jövedelmének arányában mutatja. Az új hitelkibocsátás reálértékének kiszámításához a lakáshitelek esetében az MNB lakásárindexet, a többi hitel esetében az éves fogyasztóiár indexet használtuk (2008=100%). Forrás: KSH, MNB.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865A16B-96A3-48A6-A7B0-0EAABDCB7BBD}"/>
              </a:ext>
            </a:extLst>
          </p:cNvPr>
          <p:cNvSpPr txBox="1"/>
          <p:nvPr/>
        </p:nvSpPr>
        <p:spPr>
          <a:xfrm>
            <a:off x="3100252" y="5439562"/>
            <a:ext cx="5188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i="1">
                <a:solidFill>
                  <a:srgbClr val="141B4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pl-PL" dirty="0"/>
              <a:t>Új háztartási hitelek a hitelintézeti szektorban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F6024F3-BC8B-4D31-89C7-8AC5DFE67910}"/>
              </a:ext>
            </a:extLst>
          </p:cNvPr>
          <p:cNvSpPr/>
          <p:nvPr/>
        </p:nvSpPr>
        <p:spPr>
          <a:xfrm>
            <a:off x="8902045" y="1151368"/>
            <a:ext cx="3289955" cy="4550653"/>
          </a:xfrm>
          <a:prstGeom prst="rect">
            <a:avLst/>
          </a:prstGeom>
          <a:solidFill>
            <a:schemeClr val="tx2">
              <a:lumMod val="10000"/>
              <a:lumOff val="9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92B31A1-8B65-43B8-A362-47E90A4CB039}"/>
              </a:ext>
            </a:extLst>
          </p:cNvPr>
          <p:cNvSpPr txBox="1"/>
          <p:nvPr/>
        </p:nvSpPr>
        <p:spPr>
          <a:xfrm>
            <a:off x="8905288" y="1233375"/>
            <a:ext cx="3129916" cy="424731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hu-HU" dirty="0">
                <a:solidFill>
                  <a:srgbClr val="002060"/>
                </a:solidFill>
              </a:rPr>
              <a:t>A lakáshitelezés </a:t>
            </a:r>
            <a:r>
              <a:rPr lang="hu-HU" b="1" dirty="0">
                <a:solidFill>
                  <a:srgbClr val="002060"/>
                </a:solidFill>
              </a:rPr>
              <a:t>2021. III. </a:t>
            </a:r>
            <a:r>
              <a:rPr lang="hu-HU" dirty="0">
                <a:solidFill>
                  <a:srgbClr val="002060"/>
                </a:solidFill>
              </a:rPr>
              <a:t>negyedévében: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>
                <a:solidFill>
                  <a:srgbClr val="002060"/>
                </a:solidFill>
              </a:rPr>
              <a:t>2020. III.-</a:t>
            </a:r>
            <a:r>
              <a:rPr lang="hu-HU" dirty="0" err="1">
                <a:solidFill>
                  <a:srgbClr val="002060"/>
                </a:solidFill>
              </a:rPr>
              <a:t>hez</a:t>
            </a:r>
            <a:r>
              <a:rPr lang="hu-HU" dirty="0">
                <a:solidFill>
                  <a:srgbClr val="002060"/>
                </a:solidFill>
              </a:rPr>
              <a:t> képest: </a:t>
            </a:r>
            <a:r>
              <a:rPr lang="hu-HU" b="1" dirty="0">
                <a:solidFill>
                  <a:srgbClr val="002060"/>
                </a:solidFill>
              </a:rPr>
              <a:t>+54%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>
                <a:solidFill>
                  <a:srgbClr val="002060"/>
                </a:solidFill>
              </a:rPr>
              <a:t>2019. III.-</a:t>
            </a:r>
            <a:r>
              <a:rPr lang="hu-HU" dirty="0" err="1">
                <a:solidFill>
                  <a:srgbClr val="002060"/>
                </a:solidFill>
              </a:rPr>
              <a:t>hez</a:t>
            </a:r>
            <a:r>
              <a:rPr lang="hu-HU" dirty="0">
                <a:solidFill>
                  <a:srgbClr val="002060"/>
                </a:solidFill>
              </a:rPr>
              <a:t> képest: </a:t>
            </a:r>
            <a:r>
              <a:rPr lang="hu-HU" b="1" dirty="0">
                <a:solidFill>
                  <a:srgbClr val="002060"/>
                </a:solidFill>
              </a:rPr>
              <a:t>+69%</a:t>
            </a:r>
          </a:p>
          <a:p>
            <a:endParaRPr lang="hu-HU" dirty="0">
              <a:solidFill>
                <a:srgbClr val="002060"/>
              </a:solidFill>
            </a:endParaRPr>
          </a:p>
          <a:p>
            <a:r>
              <a:rPr lang="hu-HU" b="1" dirty="0">
                <a:solidFill>
                  <a:srgbClr val="002060"/>
                </a:solidFill>
              </a:rPr>
              <a:t>Az államilag támogatott programok </a:t>
            </a:r>
            <a:r>
              <a:rPr lang="hu-HU" dirty="0">
                <a:solidFill>
                  <a:srgbClr val="002060"/>
                </a:solidFill>
              </a:rPr>
              <a:t>(CSOK, babaváró hitel, otthonfelújítási hitel) </a:t>
            </a:r>
            <a:r>
              <a:rPr lang="hu-HU" b="1" dirty="0">
                <a:solidFill>
                  <a:srgbClr val="002060"/>
                </a:solidFill>
              </a:rPr>
              <a:t>adják a teljes kibocsátás harmadát</a:t>
            </a:r>
            <a:r>
              <a:rPr lang="hu-HU" dirty="0">
                <a:solidFill>
                  <a:srgbClr val="002060"/>
                </a:solidFill>
              </a:rPr>
              <a:t>.</a:t>
            </a:r>
          </a:p>
          <a:p>
            <a:endParaRPr lang="hu-HU" dirty="0">
              <a:solidFill>
                <a:srgbClr val="002060"/>
              </a:solidFill>
            </a:endParaRPr>
          </a:p>
          <a:p>
            <a:r>
              <a:rPr lang="hu-HU" dirty="0">
                <a:solidFill>
                  <a:srgbClr val="002060"/>
                </a:solidFill>
              </a:rPr>
              <a:t>Az új szerződéskötések reál értéken és a rendelkezésre álló jövedelmek arányában elmaradnak a 2008. évi szinttől.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349E6F1-37AC-4149-8D87-289CAB2823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0048" y="1233375"/>
            <a:ext cx="5588645" cy="40944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018911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329C6-1425-468F-9106-EA32DD95A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7338" y="235052"/>
            <a:ext cx="8871310" cy="1004003"/>
          </a:xfrm>
        </p:spPr>
        <p:txBody>
          <a:bodyPr>
            <a:noAutofit/>
          </a:bodyPr>
          <a:lstStyle/>
          <a:p>
            <a:r>
              <a:rPr lang="hu-HU" sz="2400" dirty="0"/>
              <a:t>A fővárosi lakáspiaci keresletet a járvány megjelenése óta nagyobb mértékben jellemzi a lakhatási cél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09750AC-30FF-447A-9422-CCA070737704}"/>
              </a:ext>
            </a:extLst>
          </p:cNvPr>
          <p:cNvSpPr txBox="1"/>
          <p:nvPr/>
        </p:nvSpPr>
        <p:spPr>
          <a:xfrm>
            <a:off x="3187338" y="6372762"/>
            <a:ext cx="84734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350" i="1">
                <a:solidFill>
                  <a:schemeClr val="tx2"/>
                </a:solidFill>
                <a:effectLst/>
              </a:defRPr>
            </a:lvl1pPr>
          </a:lstStyle>
          <a:p>
            <a:pPr algn="l"/>
            <a:r>
              <a:rPr lang="hu-HU" sz="1200" i="0" dirty="0"/>
              <a:t>Forrás: MNB, Pénzügyminisztérium, Duna House.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865A16B-96A3-48A6-A7B0-0EAABDCB7BBD}"/>
              </a:ext>
            </a:extLst>
          </p:cNvPr>
          <p:cNvSpPr txBox="1"/>
          <p:nvPr/>
        </p:nvSpPr>
        <p:spPr>
          <a:xfrm>
            <a:off x="3187338" y="5760499"/>
            <a:ext cx="80815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i="1">
                <a:solidFill>
                  <a:srgbClr val="141B4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pl-PL" dirty="0"/>
              <a:t>A CSOK támogatások és hitelek volumene valamint a befektetési motiváció alakulása a lakáspiacon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539B6DB-C350-40FE-8382-888C1E3162C3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7338" y="1203324"/>
            <a:ext cx="5590800" cy="437977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146CC30C-F0D6-4C9D-9769-E095DEE52127}"/>
              </a:ext>
            </a:extLst>
          </p:cNvPr>
          <p:cNvGrpSpPr/>
          <p:nvPr/>
        </p:nvGrpSpPr>
        <p:grpSpPr>
          <a:xfrm>
            <a:off x="8761452" y="992554"/>
            <a:ext cx="3503771" cy="4801314"/>
            <a:chOff x="8643182" y="992553"/>
            <a:chExt cx="3503771" cy="480131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A3918FD-6177-432A-87D1-A4E059125977}"/>
                </a:ext>
              </a:extLst>
            </p:cNvPr>
            <p:cNvSpPr/>
            <p:nvPr/>
          </p:nvSpPr>
          <p:spPr>
            <a:xfrm>
              <a:off x="8675965" y="1058782"/>
              <a:ext cx="3470988" cy="4701715"/>
            </a:xfrm>
            <a:prstGeom prst="rect">
              <a:avLst/>
            </a:prstGeom>
            <a:solidFill>
              <a:schemeClr val="tx2">
                <a:lumMod val="10000"/>
                <a:lumOff val="9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9C58251-7E04-44F7-96B5-014ACD5CD987}"/>
                </a:ext>
              </a:extLst>
            </p:cNvPr>
            <p:cNvSpPr txBox="1"/>
            <p:nvPr/>
          </p:nvSpPr>
          <p:spPr>
            <a:xfrm>
              <a:off x="8643182" y="992553"/>
              <a:ext cx="3400484" cy="480131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hu-HU" dirty="0">
                  <a:solidFill>
                    <a:srgbClr val="002060"/>
                  </a:solidFill>
                </a:rPr>
                <a:t>Budapesten a 2019. végi </a:t>
              </a:r>
              <a:r>
                <a:rPr lang="hu-HU" b="1" dirty="0">
                  <a:solidFill>
                    <a:srgbClr val="002060"/>
                  </a:solidFill>
                </a:rPr>
                <a:t>45 százalékról 32 százalékra csökkent a befektetési céllal vásárlók aránya</a:t>
              </a:r>
              <a:r>
                <a:rPr lang="hu-HU" dirty="0">
                  <a:solidFill>
                    <a:srgbClr val="002060"/>
                  </a:solidFill>
                </a:rPr>
                <a:t>.</a:t>
              </a:r>
            </a:p>
            <a:p>
              <a:endParaRPr lang="hu-HU" dirty="0">
                <a:solidFill>
                  <a:srgbClr val="002060"/>
                </a:solidFill>
              </a:endParaRPr>
            </a:p>
            <a:p>
              <a:r>
                <a:rPr lang="hu-HU" dirty="0">
                  <a:solidFill>
                    <a:srgbClr val="002060"/>
                  </a:solidFill>
                </a:rPr>
                <a:t>2021. II. negyedévében a kibővített otthonteremtési kedvezmények hatására </a:t>
              </a:r>
              <a:r>
                <a:rPr lang="hu-HU" b="1" dirty="0">
                  <a:solidFill>
                    <a:srgbClr val="002060"/>
                  </a:solidFill>
                </a:rPr>
                <a:t>a CSOK hitelek és támogatások aggregált volumene 66 százalékkal nőtt</a:t>
              </a:r>
              <a:r>
                <a:rPr lang="hu-HU" dirty="0">
                  <a:solidFill>
                    <a:srgbClr val="002060"/>
                  </a:solidFill>
                </a:rPr>
                <a:t> negyedéves alapon.</a:t>
              </a:r>
            </a:p>
            <a:p>
              <a:endParaRPr lang="hu-HU" dirty="0">
                <a:solidFill>
                  <a:srgbClr val="002060"/>
                </a:solidFill>
              </a:endParaRPr>
            </a:p>
            <a:p>
              <a:r>
                <a:rPr lang="hu-HU" dirty="0">
                  <a:solidFill>
                    <a:srgbClr val="002060"/>
                  </a:solidFill>
                </a:rPr>
                <a:t>2021.II. negyedévében </a:t>
              </a:r>
              <a:r>
                <a:rPr lang="hu-HU" b="1" dirty="0">
                  <a:solidFill>
                    <a:srgbClr val="002060"/>
                  </a:solidFill>
                </a:rPr>
                <a:t>13 százalékkal drágultak a lakások </a:t>
              </a:r>
              <a:r>
                <a:rPr lang="hu-HU" dirty="0">
                  <a:solidFill>
                    <a:srgbClr val="002060"/>
                  </a:solidFill>
                </a:rPr>
                <a:t>éves alapon, a drágulást ugyanakkor </a:t>
              </a:r>
              <a:r>
                <a:rPr lang="hu-HU" b="1" dirty="0">
                  <a:solidFill>
                    <a:srgbClr val="002060"/>
                  </a:solidFill>
                </a:rPr>
                <a:t>nem fűtötte a kockázatos hitelezés térnyerése</a:t>
              </a:r>
              <a:r>
                <a:rPr lang="hu-HU" dirty="0">
                  <a:solidFill>
                    <a:srgbClr val="002060"/>
                  </a:solidFill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792441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1D8E89F5-D50E-45E8-8B99-745C3151CD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10108279"/>
              </p:ext>
            </p:extLst>
          </p:nvPr>
        </p:nvGraphicFramePr>
        <p:xfrm>
          <a:off x="3722270" y="161924"/>
          <a:ext cx="7234130" cy="6524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407878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0B15077-B982-4273-90E9-BE8FA3238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A családtámogatások szimulációink alapján érdemben támogathatták az újlakásvásárlásokat</a:t>
            </a:r>
          </a:p>
        </p:txBody>
      </p:sp>
      <p:graphicFrame>
        <p:nvGraphicFramePr>
          <p:cNvPr id="15" name="Diagram 14">
            <a:extLst>
              <a:ext uri="{FF2B5EF4-FFF2-40B4-BE49-F238E27FC236}">
                <a16:creationId xmlns:a16="http://schemas.microsoft.com/office/drawing/2014/main" id="{E65845D9-D6F0-4CCD-8BC4-EECD98B68B1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33722379"/>
              </p:ext>
            </p:extLst>
          </p:nvPr>
        </p:nvGraphicFramePr>
        <p:xfrm>
          <a:off x="3257974" y="1207411"/>
          <a:ext cx="8934026" cy="25787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6" name="Diagram 15">
            <a:extLst>
              <a:ext uri="{FF2B5EF4-FFF2-40B4-BE49-F238E27FC236}">
                <a16:creationId xmlns:a16="http://schemas.microsoft.com/office/drawing/2014/main" id="{3963ACD2-4331-48B5-8064-E9EA27801A9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63418966"/>
              </p:ext>
            </p:extLst>
          </p:nvPr>
        </p:nvGraphicFramePr>
        <p:xfrm>
          <a:off x="3268991" y="3764980"/>
          <a:ext cx="8911992" cy="25399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7" name="Picture 16">
            <a:extLst>
              <a:ext uri="{FF2B5EF4-FFF2-40B4-BE49-F238E27FC236}">
                <a16:creationId xmlns:a16="http://schemas.microsoft.com/office/drawing/2014/main" id="{E9A2307C-75C5-4486-BADA-C9DD3FAAF44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395747" y="2964208"/>
            <a:ext cx="868947" cy="71749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313F155-33DB-4D32-B7D5-7A6E327ECF0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295804" y="1546747"/>
            <a:ext cx="1031668" cy="99822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E20A72F-F8A0-403F-AEA8-2AAD895B66D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313996" y="3943666"/>
            <a:ext cx="1004236" cy="111843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33FE82B-D5EC-4A96-82B8-A3D5935B9A5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377640" y="5387365"/>
            <a:ext cx="868947" cy="85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1045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4922F12-F156-427B-92EE-B80957B6E72D}"/>
              </a:ext>
            </a:extLst>
          </p:cNvPr>
          <p:cNvSpPr/>
          <p:nvPr/>
        </p:nvSpPr>
        <p:spPr>
          <a:xfrm>
            <a:off x="8902045" y="1126756"/>
            <a:ext cx="3289955" cy="4410444"/>
          </a:xfrm>
          <a:prstGeom prst="rect">
            <a:avLst/>
          </a:prstGeom>
          <a:solidFill>
            <a:schemeClr val="tx2">
              <a:lumMod val="10000"/>
              <a:lumOff val="9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150BA14-7CCF-44FF-9284-FA5DB3F498C8}"/>
              </a:ext>
            </a:extLst>
          </p:cNvPr>
          <p:cNvSpPr txBox="1"/>
          <p:nvPr/>
        </p:nvSpPr>
        <p:spPr>
          <a:xfrm>
            <a:off x="8894936" y="1126757"/>
            <a:ext cx="3289954" cy="440120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hu-HU" sz="2000" dirty="0">
                <a:solidFill>
                  <a:srgbClr val="002060"/>
                </a:solidFill>
              </a:rPr>
              <a:t>A lakásárak </a:t>
            </a:r>
            <a:r>
              <a:rPr lang="hu-HU" sz="2000" b="1" dirty="0">
                <a:solidFill>
                  <a:srgbClr val="002060"/>
                </a:solidFill>
              </a:rPr>
              <a:t>túlértékeltségének kockázata Budapesten enyhén, országos átlagban jobban emelkedett.</a:t>
            </a:r>
          </a:p>
          <a:p>
            <a:endParaRPr lang="hu-HU" sz="2000" b="1" dirty="0">
              <a:solidFill>
                <a:srgbClr val="002060"/>
              </a:solidFill>
            </a:endParaRPr>
          </a:p>
          <a:p>
            <a:endParaRPr lang="hu-HU" sz="2000" dirty="0">
              <a:solidFill>
                <a:srgbClr val="002060"/>
              </a:solidFill>
            </a:endParaRPr>
          </a:p>
          <a:p>
            <a:r>
              <a:rPr lang="hu-HU" sz="2000" dirty="0">
                <a:solidFill>
                  <a:srgbClr val="FF0000"/>
                </a:solidFill>
              </a:rPr>
              <a:t>A támogatásokkal ösztönzött nagyfokú lakáspiaci kereslet mellett tartósan </a:t>
            </a:r>
            <a:r>
              <a:rPr lang="hu-HU" sz="2000" b="1" dirty="0">
                <a:solidFill>
                  <a:srgbClr val="FF0000"/>
                </a:solidFill>
              </a:rPr>
              <a:t>csak a lakáspiaci kínálat érdemi bővülésével lesz fenntartható a piac stabilitása</a:t>
            </a:r>
            <a:r>
              <a:rPr lang="hu-HU" sz="2000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5648A0-1586-4F3B-B28F-438974F26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7338" y="310447"/>
            <a:ext cx="8882742" cy="713833"/>
          </a:xfrm>
        </p:spPr>
        <p:txBody>
          <a:bodyPr>
            <a:noAutofit/>
          </a:bodyPr>
          <a:lstStyle/>
          <a:p>
            <a:r>
              <a:rPr lang="hu-HU" sz="2000" dirty="0"/>
              <a:t>Emelkedett a túlértékeltség kockázata, </a:t>
            </a:r>
            <a:r>
              <a:rPr lang="hu-HU" sz="2000" dirty="0" err="1"/>
              <a:t>budapesten</a:t>
            </a:r>
            <a:r>
              <a:rPr lang="hu-HU" sz="2000" dirty="0"/>
              <a:t> a 2019-es, országosan a 2010-es szintekre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9A86A75-8967-4E30-BA1B-536E6C46225F}"/>
              </a:ext>
            </a:extLst>
          </p:cNvPr>
          <p:cNvSpPr txBox="1"/>
          <p:nvPr/>
        </p:nvSpPr>
        <p:spPr>
          <a:xfrm>
            <a:off x="3187338" y="6274371"/>
            <a:ext cx="84734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350" i="1">
                <a:solidFill>
                  <a:schemeClr val="tx2"/>
                </a:solidFill>
                <a:effectLst/>
              </a:defRPr>
            </a:lvl1pPr>
          </a:lstStyle>
          <a:p>
            <a:pPr algn="l"/>
            <a:r>
              <a:rPr lang="hu-HU" sz="1200" i="0" dirty="0"/>
              <a:t>Megjegyzés: A lakásárak eltérését a fundamentumok által indokolt szinttől négyféle módszer alapján számszerűsítjük. Az ábrán az egyes módszerek által adott eredmények minimumát, maximumát és átlagát tesszük közzé. Forrás: MNB.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D8A6370-6FD5-467D-A62E-46CBCC2CAD0A}"/>
              </a:ext>
            </a:extLst>
          </p:cNvPr>
          <p:cNvSpPr txBox="1"/>
          <p:nvPr/>
        </p:nvSpPr>
        <p:spPr>
          <a:xfrm>
            <a:off x="3187338" y="5628040"/>
            <a:ext cx="80815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i="1">
                <a:solidFill>
                  <a:srgbClr val="141B4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pl-PL" dirty="0"/>
              <a:t>A lakásárak eltérése a fundamentumok által indokolt becsült szinttől országosan és Budapesten</a:t>
            </a:r>
          </a:p>
        </p:txBody>
      </p: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A6CFEFAF-E5E0-4CC5-B4BD-78C56E141F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2045" y="2884096"/>
            <a:ext cx="418203" cy="44206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6868CF9-9EA1-4C69-A28C-3BBDB7F379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3463" y="1126756"/>
            <a:ext cx="5602457" cy="4296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3817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648A0-1586-4F3B-B28F-438974F26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7338" y="310447"/>
            <a:ext cx="8837514" cy="713833"/>
          </a:xfrm>
        </p:spPr>
        <p:txBody>
          <a:bodyPr>
            <a:normAutofit fontScale="90000"/>
          </a:bodyPr>
          <a:lstStyle/>
          <a:p>
            <a:r>
              <a:rPr lang="hu-HU" dirty="0"/>
              <a:t>Az élénkülő lakáshitelezés </a:t>
            </a:r>
            <a:r>
              <a:rPr lang="hu-HU" i="1" dirty="0"/>
              <a:t>jelenleg még </a:t>
            </a:r>
            <a:r>
              <a:rPr lang="hu-HU" dirty="0"/>
              <a:t>nem társult a pénzügyi stabilitási kockázatok érdemi emelkedésével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9A86A75-8967-4E30-BA1B-536E6C46225F}"/>
              </a:ext>
            </a:extLst>
          </p:cNvPr>
          <p:cNvSpPr txBox="1"/>
          <p:nvPr/>
        </p:nvSpPr>
        <p:spPr>
          <a:xfrm>
            <a:off x="3187338" y="5790181"/>
            <a:ext cx="84734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350" i="1">
                <a:solidFill>
                  <a:schemeClr val="tx2"/>
                </a:solidFill>
                <a:effectLst/>
              </a:defRPr>
            </a:lvl1pPr>
          </a:lstStyle>
          <a:p>
            <a:pPr algn="l"/>
            <a:r>
              <a:rPr lang="hu-HU" sz="1200" i="0" dirty="0"/>
              <a:t>Megjegyzés: A lakáshitelezés élénkülése: az új lakáshitel szerződések száma 2021 II. negyedévben éves alapon 25%-</a:t>
            </a:r>
            <a:r>
              <a:rPr lang="hu-HU" sz="1200" i="0" dirty="0" err="1"/>
              <a:t>nál</a:t>
            </a:r>
            <a:r>
              <a:rPr lang="hu-HU" sz="1200" i="0" dirty="0"/>
              <a:t> jobban bővült. Lakáspiac élénkülése: az átlagos négyzetméterárak 2021 I. negyedévében negyedéves alapon 5%-</a:t>
            </a:r>
            <a:r>
              <a:rPr lang="hu-HU" sz="1200" i="0" dirty="0" err="1"/>
              <a:t>nál</a:t>
            </a:r>
            <a:r>
              <a:rPr lang="hu-HU" sz="1200" i="0" dirty="0"/>
              <a:t> jobban emelkedtek. A megyeszékhelyek járásai és Budapest bekeretezve. Nincs adat, ha 2021 első negyedévében 25-nél kevesebb lakástranzakció állt rendelkezésre. Forrás: MNB.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D8A6370-6FD5-467D-A62E-46CBCC2CAD0A}"/>
              </a:ext>
            </a:extLst>
          </p:cNvPr>
          <p:cNvSpPr txBox="1"/>
          <p:nvPr/>
        </p:nvSpPr>
        <p:spPr>
          <a:xfrm>
            <a:off x="3187338" y="5388471"/>
            <a:ext cx="8081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i="1">
                <a:solidFill>
                  <a:srgbClr val="141B4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pl-PL" dirty="0"/>
              <a:t>A lakáshitelezés és a lakáspiac élénkülése járásonként 2021 első félévében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4922F12-F156-427B-92EE-B80957B6E72D}"/>
              </a:ext>
            </a:extLst>
          </p:cNvPr>
          <p:cNvSpPr/>
          <p:nvPr/>
        </p:nvSpPr>
        <p:spPr>
          <a:xfrm>
            <a:off x="8902045" y="1024280"/>
            <a:ext cx="3289955" cy="3970319"/>
          </a:xfrm>
          <a:prstGeom prst="rect">
            <a:avLst/>
          </a:prstGeom>
          <a:solidFill>
            <a:schemeClr val="tx2">
              <a:lumMod val="10000"/>
              <a:lumOff val="9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150BA14-7CCF-44FF-9284-FA5DB3F498C8}"/>
              </a:ext>
            </a:extLst>
          </p:cNvPr>
          <p:cNvSpPr txBox="1"/>
          <p:nvPr/>
        </p:nvSpPr>
        <p:spPr>
          <a:xfrm>
            <a:off x="8902044" y="1151369"/>
            <a:ext cx="3289955" cy="397031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hu-HU" dirty="0">
                <a:solidFill>
                  <a:srgbClr val="002060"/>
                </a:solidFill>
              </a:rPr>
              <a:t>Az elmúlt években az új lakáshitelek mintegy 35 százalékát helyezték ki a </a:t>
            </a:r>
            <a:r>
              <a:rPr lang="hu-HU" dirty="0" err="1">
                <a:solidFill>
                  <a:srgbClr val="002060"/>
                </a:solidFill>
              </a:rPr>
              <a:t>HFM</a:t>
            </a:r>
            <a:r>
              <a:rPr lang="hu-HU" dirty="0">
                <a:solidFill>
                  <a:srgbClr val="002060"/>
                </a:solidFill>
              </a:rPr>
              <a:t> vagy </a:t>
            </a:r>
            <a:r>
              <a:rPr lang="hu-HU" dirty="0" err="1">
                <a:solidFill>
                  <a:srgbClr val="002060"/>
                </a:solidFill>
              </a:rPr>
              <a:t>JTM</a:t>
            </a:r>
            <a:r>
              <a:rPr lang="hu-HU" dirty="0">
                <a:solidFill>
                  <a:srgbClr val="002060"/>
                </a:solidFill>
              </a:rPr>
              <a:t> limitek közelében.</a:t>
            </a:r>
          </a:p>
          <a:p>
            <a:endParaRPr lang="hu-HU" dirty="0">
              <a:solidFill>
                <a:srgbClr val="002060"/>
              </a:solidFill>
            </a:endParaRPr>
          </a:p>
          <a:p>
            <a:r>
              <a:rPr lang="hu-HU" dirty="0">
                <a:solidFill>
                  <a:srgbClr val="002060"/>
                </a:solidFill>
              </a:rPr>
              <a:t>A kihelyezés csak mintegy 5-7 százaléka közelítette meg mindkét szabályozói korlátot.</a:t>
            </a:r>
          </a:p>
          <a:p>
            <a:endParaRPr lang="hu-HU" dirty="0">
              <a:solidFill>
                <a:srgbClr val="002060"/>
              </a:solidFill>
            </a:endParaRPr>
          </a:p>
          <a:p>
            <a:r>
              <a:rPr lang="hu-HU" b="1" dirty="0">
                <a:solidFill>
                  <a:srgbClr val="002060"/>
                </a:solidFill>
              </a:rPr>
              <a:t>A lakáspiaci drágulás és a lakáshitel szerződések számának bővülése között nem látható erős kapcsolat a járások szintjén</a:t>
            </a:r>
            <a:r>
              <a:rPr lang="hu-HU" dirty="0">
                <a:solidFill>
                  <a:srgbClr val="002060"/>
                </a:solidFill>
              </a:rPr>
              <a:t>. </a:t>
            </a:r>
          </a:p>
          <a:p>
            <a:endParaRPr lang="hu-HU" dirty="0">
              <a:solidFill>
                <a:srgbClr val="002060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97C5664-C20C-4F08-9C67-2BE30EE7559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7338" y="1151369"/>
            <a:ext cx="5757902" cy="39703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635660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329C6-1425-468F-9106-EA32DD95A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7338" y="235052"/>
            <a:ext cx="8871310" cy="1004003"/>
          </a:xfrm>
        </p:spPr>
        <p:txBody>
          <a:bodyPr>
            <a:noAutofit/>
          </a:bodyPr>
          <a:lstStyle/>
          <a:p>
            <a:r>
              <a:rPr lang="hu-HU" sz="2400" dirty="0"/>
              <a:t>A fennálló jelzáloghitel-állomány kamatkockázata fokozatosan mérséklődik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09750AC-30FF-447A-9422-CCA070737704}"/>
              </a:ext>
            </a:extLst>
          </p:cNvPr>
          <p:cNvSpPr txBox="1"/>
          <p:nvPr/>
        </p:nvSpPr>
        <p:spPr>
          <a:xfrm>
            <a:off x="3100252" y="6087352"/>
            <a:ext cx="84734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350" i="1">
                <a:solidFill>
                  <a:schemeClr val="tx2"/>
                </a:solidFill>
                <a:effectLst/>
              </a:defRPr>
            </a:lvl1pPr>
          </a:lstStyle>
          <a:p>
            <a:pPr algn="l"/>
            <a:r>
              <a:rPr lang="hu-HU" sz="1200" i="0" dirty="0"/>
              <a:t>Forrás: MNB.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865A16B-96A3-48A6-A7B0-0EAABDCB7BBD}"/>
              </a:ext>
            </a:extLst>
          </p:cNvPr>
          <p:cNvSpPr txBox="1"/>
          <p:nvPr/>
        </p:nvSpPr>
        <p:spPr>
          <a:xfrm>
            <a:off x="3100252" y="5668606"/>
            <a:ext cx="6940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i="1">
                <a:solidFill>
                  <a:srgbClr val="141B4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pl-PL" dirty="0"/>
              <a:t>A jelzáloghitel-állomány kamatperiódus szerinti megoszlása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BCE168C-F28C-4B5C-BBA7-7D60BAD804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0252" y="1252460"/>
            <a:ext cx="5851202" cy="422823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5A49CB7-CB24-46C1-8356-3A3A25101F21}"/>
              </a:ext>
            </a:extLst>
          </p:cNvPr>
          <p:cNvSpPr/>
          <p:nvPr/>
        </p:nvSpPr>
        <p:spPr>
          <a:xfrm>
            <a:off x="8907911" y="1078085"/>
            <a:ext cx="3289955" cy="4701829"/>
          </a:xfrm>
          <a:prstGeom prst="rect">
            <a:avLst/>
          </a:prstGeom>
          <a:solidFill>
            <a:schemeClr val="tx2">
              <a:lumMod val="10000"/>
              <a:lumOff val="9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D32DFBD-49DB-4806-B9EE-D38E34CB5232}"/>
              </a:ext>
            </a:extLst>
          </p:cNvPr>
          <p:cNvSpPr txBox="1"/>
          <p:nvPr/>
        </p:nvSpPr>
        <p:spPr>
          <a:xfrm>
            <a:off x="9050785" y="1317272"/>
            <a:ext cx="2956400" cy="480131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hu-HU" dirty="0">
                <a:solidFill>
                  <a:srgbClr val="002060"/>
                </a:solidFill>
              </a:rPr>
              <a:t>Az </a:t>
            </a:r>
            <a:r>
              <a:rPr lang="hu-HU" b="1" dirty="0">
                <a:solidFill>
                  <a:srgbClr val="002060"/>
                </a:solidFill>
              </a:rPr>
              <a:t>éven belül változó kamatozású jelzáloghitel-</a:t>
            </a:r>
            <a:r>
              <a:rPr lang="hu-HU" b="1" u="sng" dirty="0">
                <a:solidFill>
                  <a:srgbClr val="002060"/>
                </a:solidFill>
              </a:rPr>
              <a:t>állomány</a:t>
            </a:r>
            <a:r>
              <a:rPr lang="hu-HU" b="1" dirty="0">
                <a:solidFill>
                  <a:srgbClr val="002060"/>
                </a:solidFill>
              </a:rPr>
              <a:t> aránya </a:t>
            </a:r>
            <a:r>
              <a:rPr lang="hu-HU" dirty="0">
                <a:solidFill>
                  <a:srgbClr val="002060"/>
                </a:solidFill>
              </a:rPr>
              <a:t>jelenleg </a:t>
            </a:r>
            <a:r>
              <a:rPr lang="hu-HU" b="1" dirty="0">
                <a:solidFill>
                  <a:srgbClr val="002060"/>
                </a:solidFill>
              </a:rPr>
              <a:t>36 százalék</a:t>
            </a:r>
            <a:r>
              <a:rPr lang="hu-HU" dirty="0">
                <a:solidFill>
                  <a:srgbClr val="002060"/>
                </a:solidFill>
              </a:rPr>
              <a:t> a teljes állományon belül.</a:t>
            </a:r>
          </a:p>
          <a:p>
            <a:endParaRPr lang="hu-HU" dirty="0">
              <a:solidFill>
                <a:srgbClr val="002060"/>
              </a:solidFill>
            </a:endParaRPr>
          </a:p>
          <a:p>
            <a:r>
              <a:rPr lang="hu-HU" dirty="0">
                <a:solidFill>
                  <a:srgbClr val="002060"/>
                </a:solidFill>
              </a:rPr>
              <a:t>A következő egy évben esedékes kamatfordulók figyelembevételével is csak </a:t>
            </a:r>
            <a:r>
              <a:rPr lang="hu-HU" b="1" dirty="0">
                <a:solidFill>
                  <a:srgbClr val="002060"/>
                </a:solidFill>
              </a:rPr>
              <a:t>a jelzáloghitel-állomány 40 százaléka </a:t>
            </a:r>
            <a:r>
              <a:rPr lang="hu-HU" b="1" dirty="0" err="1">
                <a:solidFill>
                  <a:srgbClr val="002060"/>
                </a:solidFill>
              </a:rPr>
              <a:t>árazódhat</a:t>
            </a:r>
            <a:r>
              <a:rPr lang="hu-HU" b="1" dirty="0">
                <a:solidFill>
                  <a:srgbClr val="002060"/>
                </a:solidFill>
              </a:rPr>
              <a:t> át</a:t>
            </a:r>
            <a:r>
              <a:rPr lang="hu-HU" dirty="0">
                <a:solidFill>
                  <a:srgbClr val="002060"/>
                </a:solidFill>
              </a:rPr>
              <a:t>.</a:t>
            </a:r>
          </a:p>
          <a:p>
            <a:endParaRPr lang="hu-HU" dirty="0">
              <a:solidFill>
                <a:srgbClr val="002060"/>
              </a:solidFill>
            </a:endParaRPr>
          </a:p>
          <a:p>
            <a:r>
              <a:rPr lang="hu-HU" dirty="0">
                <a:solidFill>
                  <a:srgbClr val="002060"/>
                </a:solidFill>
              </a:rPr>
              <a:t>Az </a:t>
            </a:r>
            <a:r>
              <a:rPr lang="hu-HU" b="1" u="sng" dirty="0">
                <a:solidFill>
                  <a:srgbClr val="002060"/>
                </a:solidFill>
              </a:rPr>
              <a:t>új szerződések</a:t>
            </a:r>
            <a:r>
              <a:rPr lang="hu-HU" b="1" dirty="0">
                <a:solidFill>
                  <a:srgbClr val="002060"/>
                </a:solidFill>
              </a:rPr>
              <a:t>en belül 1 százalék alá csökkent az éven belül változó kamatozású hitelek aránya</a:t>
            </a:r>
            <a:r>
              <a:rPr lang="hu-HU" dirty="0">
                <a:solidFill>
                  <a:srgbClr val="002060"/>
                </a:solidFill>
              </a:rPr>
              <a:t>.</a:t>
            </a:r>
          </a:p>
          <a:p>
            <a:endParaRPr lang="hu-H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8754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329C6-1425-468F-9106-EA32DD95A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7338" y="235052"/>
            <a:ext cx="8871310" cy="1004003"/>
          </a:xfrm>
        </p:spPr>
        <p:txBody>
          <a:bodyPr>
            <a:noAutofit/>
          </a:bodyPr>
          <a:lstStyle/>
          <a:p>
            <a:r>
              <a:rPr lang="hu-HU" sz="2400" dirty="0"/>
              <a:t>A jelentősebb törlesztőrészlet-növekedéssel érintett szerződések kifeszítettsége mérsékelt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09750AC-30FF-447A-9422-CCA070737704}"/>
              </a:ext>
            </a:extLst>
          </p:cNvPr>
          <p:cNvSpPr txBox="1"/>
          <p:nvPr/>
        </p:nvSpPr>
        <p:spPr>
          <a:xfrm>
            <a:off x="3100252" y="6265302"/>
            <a:ext cx="84734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350" i="1">
                <a:solidFill>
                  <a:schemeClr val="tx2"/>
                </a:solidFill>
                <a:effectLst/>
              </a:defRPr>
            </a:lvl1pPr>
          </a:lstStyle>
          <a:p>
            <a:pPr algn="l"/>
            <a:r>
              <a:rPr lang="hu-HU" sz="1200" i="0" dirty="0"/>
              <a:t>Forrás: MNB.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865A16B-96A3-48A6-A7B0-0EAABDCB7BBD}"/>
              </a:ext>
            </a:extLst>
          </p:cNvPr>
          <p:cNvSpPr txBox="1"/>
          <p:nvPr/>
        </p:nvSpPr>
        <p:spPr>
          <a:xfrm>
            <a:off x="3100252" y="5653410"/>
            <a:ext cx="54097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i="1">
                <a:solidFill>
                  <a:srgbClr val="141B4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pl-PL" dirty="0"/>
              <a:t>Az éven belül átárazódó jelzáloghitel-állomány eloszlása a törlesztőrészlet növekedése szerint</a:t>
            </a:r>
          </a:p>
        </p:txBody>
      </p:sp>
      <p:pic>
        <p:nvPicPr>
          <p:cNvPr id="9" name="Kép 10">
            <a:extLst>
              <a:ext uri="{FF2B5EF4-FFF2-40B4-BE49-F238E27FC236}">
                <a16:creationId xmlns:a16="http://schemas.microsoft.com/office/drawing/2014/main" id="{365572B5-815F-4BDB-A8B9-3C7B66C78E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543" y="1239055"/>
            <a:ext cx="5409708" cy="4010107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4BDC302-EC43-4BE0-8599-F8760CF37EB4}"/>
              </a:ext>
            </a:extLst>
          </p:cNvPr>
          <p:cNvSpPr/>
          <p:nvPr/>
        </p:nvSpPr>
        <p:spPr>
          <a:xfrm>
            <a:off x="8442251" y="1105787"/>
            <a:ext cx="3756497" cy="5305646"/>
          </a:xfrm>
          <a:prstGeom prst="rect">
            <a:avLst/>
          </a:prstGeom>
          <a:solidFill>
            <a:schemeClr val="tx2">
              <a:lumMod val="10000"/>
              <a:lumOff val="9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DB81804-4537-4C2D-89A6-FDDD5E5E0121}"/>
              </a:ext>
            </a:extLst>
          </p:cNvPr>
          <p:cNvSpPr txBox="1"/>
          <p:nvPr/>
        </p:nvSpPr>
        <p:spPr>
          <a:xfrm>
            <a:off x="8470720" y="1092954"/>
            <a:ext cx="3657978" cy="286232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hu-HU" dirty="0">
                <a:solidFill>
                  <a:srgbClr val="002060"/>
                </a:solidFill>
              </a:rPr>
              <a:t>Az éven belül átárazódó jelzáloghitel szerződések </a:t>
            </a:r>
            <a:r>
              <a:rPr lang="hu-HU" u="sng" dirty="0">
                <a:solidFill>
                  <a:srgbClr val="002060"/>
                </a:solidFill>
              </a:rPr>
              <a:t>10 százalékot meghaladó törlesztőrészlet emelkedéssel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b="1" dirty="0">
                <a:solidFill>
                  <a:srgbClr val="002060"/>
                </a:solidFill>
              </a:rPr>
              <a:t>100 bázispont</a:t>
            </a:r>
            <a:r>
              <a:rPr lang="hu-HU" dirty="0">
                <a:solidFill>
                  <a:srgbClr val="002060"/>
                </a:solidFill>
              </a:rPr>
              <a:t>os</a:t>
            </a:r>
            <a:r>
              <a:rPr lang="hu-HU" b="1" dirty="0">
                <a:solidFill>
                  <a:srgbClr val="002060"/>
                </a:solidFill>
              </a:rPr>
              <a:t> </a:t>
            </a:r>
            <a:r>
              <a:rPr lang="hu-HU" dirty="0">
                <a:solidFill>
                  <a:srgbClr val="002060"/>
                </a:solidFill>
              </a:rPr>
              <a:t>kamatemelés esetén </a:t>
            </a:r>
            <a:r>
              <a:rPr lang="hu-HU" b="1" dirty="0">
                <a:solidFill>
                  <a:srgbClr val="002060"/>
                </a:solidFill>
              </a:rPr>
              <a:t>3 százalék</a:t>
            </a:r>
            <a:r>
              <a:rPr lang="hu-HU" dirty="0">
                <a:solidFill>
                  <a:srgbClr val="002060"/>
                </a:solidFill>
              </a:rPr>
              <a:t>a,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b="1" dirty="0">
                <a:solidFill>
                  <a:srgbClr val="002060"/>
                </a:solidFill>
              </a:rPr>
              <a:t>300 bázispont</a:t>
            </a:r>
            <a:r>
              <a:rPr lang="hu-HU" dirty="0">
                <a:solidFill>
                  <a:srgbClr val="002060"/>
                </a:solidFill>
              </a:rPr>
              <a:t>os kamatemelés esetén </a:t>
            </a:r>
            <a:r>
              <a:rPr lang="hu-HU" b="1" dirty="0">
                <a:solidFill>
                  <a:srgbClr val="002060"/>
                </a:solidFill>
              </a:rPr>
              <a:t>53 százalék</a:t>
            </a:r>
            <a:r>
              <a:rPr lang="hu-HU" dirty="0">
                <a:solidFill>
                  <a:srgbClr val="002060"/>
                </a:solidFill>
              </a:rPr>
              <a:t>a,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b="1" dirty="0">
                <a:solidFill>
                  <a:srgbClr val="002060"/>
                </a:solidFill>
              </a:rPr>
              <a:t>500 bázispont</a:t>
            </a:r>
            <a:r>
              <a:rPr lang="hu-HU" dirty="0">
                <a:solidFill>
                  <a:srgbClr val="002060"/>
                </a:solidFill>
              </a:rPr>
              <a:t>os kamatemelkedés esetén </a:t>
            </a:r>
            <a:r>
              <a:rPr lang="hu-HU" b="1" dirty="0">
                <a:solidFill>
                  <a:srgbClr val="002060"/>
                </a:solidFill>
              </a:rPr>
              <a:t>75 százaléka </a:t>
            </a:r>
            <a:r>
              <a:rPr lang="hu-HU" dirty="0">
                <a:solidFill>
                  <a:srgbClr val="002060"/>
                </a:solidFill>
              </a:rPr>
              <a:t>szembesülne.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18BB3E8-A3EC-4014-8E52-AB29428846C5}"/>
              </a:ext>
            </a:extLst>
          </p:cNvPr>
          <p:cNvSpPr txBox="1"/>
          <p:nvPr/>
        </p:nvSpPr>
        <p:spPr>
          <a:xfrm>
            <a:off x="8470721" y="3968109"/>
            <a:ext cx="365797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1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hu-HU" sz="1800" u="sng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medián törlesztőrészlet-növekmény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b="1" dirty="0">
                <a:solidFill>
                  <a:srgbClr val="002060"/>
                </a:solidFill>
              </a:rPr>
              <a:t>100 bázispont</a:t>
            </a:r>
            <a:r>
              <a:rPr lang="hu-HU" dirty="0">
                <a:solidFill>
                  <a:srgbClr val="002060"/>
                </a:solidFill>
              </a:rPr>
              <a:t>os</a:t>
            </a:r>
            <a:r>
              <a:rPr lang="hu-HU" b="1" dirty="0">
                <a:solidFill>
                  <a:srgbClr val="002060"/>
                </a:solidFill>
              </a:rPr>
              <a:t> </a:t>
            </a:r>
            <a:r>
              <a:rPr lang="hu-HU" dirty="0">
                <a:solidFill>
                  <a:srgbClr val="002060"/>
                </a:solidFill>
              </a:rPr>
              <a:t>kamatemelés esetén </a:t>
            </a:r>
            <a:r>
              <a:rPr lang="hu-HU" sz="18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1370 forint</a:t>
            </a:r>
            <a:r>
              <a:rPr lang="hu-HU" sz="1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b="1" dirty="0">
                <a:solidFill>
                  <a:srgbClr val="002060"/>
                </a:solidFill>
              </a:rPr>
              <a:t>300 bázispont</a:t>
            </a:r>
            <a:r>
              <a:rPr lang="hu-HU" dirty="0">
                <a:solidFill>
                  <a:srgbClr val="002060"/>
                </a:solidFill>
              </a:rPr>
              <a:t>os</a:t>
            </a:r>
            <a:r>
              <a:rPr lang="hu-HU" b="1" dirty="0">
                <a:solidFill>
                  <a:srgbClr val="002060"/>
                </a:solidFill>
              </a:rPr>
              <a:t> </a:t>
            </a:r>
            <a:r>
              <a:rPr lang="hu-HU" dirty="0">
                <a:solidFill>
                  <a:srgbClr val="002060"/>
                </a:solidFill>
              </a:rPr>
              <a:t>kamatemelés esetén </a:t>
            </a:r>
            <a:r>
              <a:rPr lang="hu-HU" sz="18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4200 forint,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b="1" dirty="0">
                <a:solidFill>
                  <a:srgbClr val="002060"/>
                </a:solidFill>
              </a:rPr>
              <a:t>500 bázispont</a:t>
            </a:r>
            <a:r>
              <a:rPr lang="hu-HU" dirty="0">
                <a:solidFill>
                  <a:srgbClr val="002060"/>
                </a:solidFill>
              </a:rPr>
              <a:t>os</a:t>
            </a:r>
            <a:r>
              <a:rPr lang="hu-HU" b="1" dirty="0">
                <a:solidFill>
                  <a:srgbClr val="002060"/>
                </a:solidFill>
              </a:rPr>
              <a:t> </a:t>
            </a:r>
            <a:r>
              <a:rPr lang="hu-HU" dirty="0">
                <a:solidFill>
                  <a:srgbClr val="002060"/>
                </a:solidFill>
              </a:rPr>
              <a:t>kamatemelés esetén </a:t>
            </a:r>
            <a:r>
              <a:rPr lang="hu-HU" sz="18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7150 forint</a:t>
            </a:r>
            <a:r>
              <a:rPr lang="hu-HU" sz="1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hu-H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4775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8" name="Picture 16" descr="170,831 BEST Calculator Icon IMAGES, STOCK PHOTOS &amp;amp; VECTORS | Adobe Stock">
            <a:extLst>
              <a:ext uri="{FF2B5EF4-FFF2-40B4-BE49-F238E27FC236}">
                <a16:creationId xmlns:a16="http://schemas.microsoft.com/office/drawing/2014/main" id="{95B2A9FD-32F0-434E-AB08-A0A5C63E11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3433" y="3155496"/>
            <a:ext cx="960778" cy="960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Free Scale icon | Scale icons PNG, ICO or ICNS">
            <a:extLst>
              <a:ext uri="{FF2B5EF4-FFF2-40B4-BE49-F238E27FC236}">
                <a16:creationId xmlns:a16="http://schemas.microsoft.com/office/drawing/2014/main" id="{9535A0E6-CBCD-4152-92E7-8A250CD096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3214" y="4884979"/>
            <a:ext cx="894566" cy="1028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ree icon &amp;quot;Info icon&amp;quot;">
            <a:extLst>
              <a:ext uri="{FF2B5EF4-FFF2-40B4-BE49-F238E27FC236}">
                <a16:creationId xmlns:a16="http://schemas.microsoft.com/office/drawing/2014/main" id="{5CBF9855-A4CD-4AE4-914C-655007EBC7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497" y="5824020"/>
            <a:ext cx="715952" cy="715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72" name="Group 3071">
            <a:extLst>
              <a:ext uri="{FF2B5EF4-FFF2-40B4-BE49-F238E27FC236}">
                <a16:creationId xmlns:a16="http://schemas.microsoft.com/office/drawing/2014/main" id="{9004B883-D401-4B23-9734-CEED37A760CB}"/>
              </a:ext>
            </a:extLst>
          </p:cNvPr>
          <p:cNvGrpSpPr/>
          <p:nvPr/>
        </p:nvGrpSpPr>
        <p:grpSpPr>
          <a:xfrm>
            <a:off x="3391270" y="944843"/>
            <a:ext cx="8800729" cy="5682355"/>
            <a:chOff x="3704229" y="1108253"/>
            <a:chExt cx="8487770" cy="5518945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10934A49-75FB-48DC-AE78-D7F47F6B4691}"/>
                </a:ext>
              </a:extLst>
            </p:cNvPr>
            <p:cNvSpPr/>
            <p:nvPr/>
          </p:nvSpPr>
          <p:spPr>
            <a:xfrm>
              <a:off x="5922503" y="1108255"/>
              <a:ext cx="6269496" cy="5518943"/>
            </a:xfrm>
            <a:prstGeom prst="rect">
              <a:avLst/>
            </a:prstGeom>
            <a:solidFill>
              <a:schemeClr val="tx2">
                <a:lumMod val="10000"/>
                <a:lumOff val="9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1" name="Right Triangle 30">
              <a:extLst>
                <a:ext uri="{FF2B5EF4-FFF2-40B4-BE49-F238E27FC236}">
                  <a16:creationId xmlns:a16="http://schemas.microsoft.com/office/drawing/2014/main" id="{F0A5F837-CB84-4272-ABC2-2A6FCCD0B3DE}"/>
                </a:ext>
              </a:extLst>
            </p:cNvPr>
            <p:cNvSpPr/>
            <p:nvPr/>
          </p:nvSpPr>
          <p:spPr>
            <a:xfrm flipH="1" flipV="1">
              <a:off x="3704229" y="1108253"/>
              <a:ext cx="2218817" cy="5518943"/>
            </a:xfrm>
            <a:prstGeom prst="rtTriangle">
              <a:avLst/>
            </a:prstGeom>
            <a:solidFill>
              <a:schemeClr val="tx2">
                <a:lumMod val="10000"/>
                <a:lumOff val="9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3F1E3F2-8FAB-4FD8-AE36-1C9E84898B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sz="2400" dirty="0"/>
              <a:t>a változó kamatozású hitelek ma már a korábbinál kisebb kockázatot jelentenek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DC33C68-99E7-4CC0-ACDB-5AAAF445A7D0}"/>
              </a:ext>
            </a:extLst>
          </p:cNvPr>
          <p:cNvSpPr/>
          <p:nvPr/>
        </p:nvSpPr>
        <p:spPr>
          <a:xfrm>
            <a:off x="3523433" y="969071"/>
            <a:ext cx="8727559" cy="6392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hu-HU" b="1" dirty="0">
                <a:solidFill>
                  <a:srgbClr val="002060"/>
                </a:solidFill>
              </a:rPr>
              <a:t>Alacsonyabb állomány, kisebb arány.</a:t>
            </a:r>
            <a:r>
              <a:rPr lang="hu-HU" dirty="0">
                <a:solidFill>
                  <a:srgbClr val="002060"/>
                </a:solidFill>
              </a:rPr>
              <a:t> A fennálló lakossági hitelállomány 26 százaléka rendelkezik éven belül változó kamatozással.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04E3C75-14F6-4577-999C-7135E97E14D2}"/>
              </a:ext>
            </a:extLst>
          </p:cNvPr>
          <p:cNvSpPr/>
          <p:nvPr/>
        </p:nvSpPr>
        <p:spPr>
          <a:xfrm>
            <a:off x="3785073" y="1569360"/>
            <a:ext cx="8406927" cy="8720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hu-HU" b="1" dirty="0">
                <a:solidFill>
                  <a:srgbClr val="002060"/>
                </a:solidFill>
              </a:rPr>
              <a:t>Nincs utánpótlása a változó kamatozású hitelállománynak</a:t>
            </a:r>
            <a:r>
              <a:rPr lang="hu-HU" dirty="0">
                <a:solidFill>
                  <a:srgbClr val="002060"/>
                </a:solidFill>
              </a:rPr>
              <a:t>. Az újonnan kötött lakáshitel-szerződéseken belül már 1 százalék alá csökkent a változó kamatozású hitelek aránya.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F78A286-DDE5-4FBE-96AA-56B6EC9B8388}"/>
              </a:ext>
            </a:extLst>
          </p:cNvPr>
          <p:cNvSpPr/>
          <p:nvPr/>
        </p:nvSpPr>
        <p:spPr>
          <a:xfrm>
            <a:off x="4484211" y="3189000"/>
            <a:ext cx="7709666" cy="7712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hu-HU" b="1" dirty="0">
                <a:solidFill>
                  <a:srgbClr val="002060"/>
                </a:solidFill>
              </a:rPr>
              <a:t>A törlesztőrészletre gyakorolt hatás kezelhető nagyságú.</a:t>
            </a:r>
            <a:r>
              <a:rPr lang="hu-HU" dirty="0">
                <a:solidFill>
                  <a:srgbClr val="002060"/>
                </a:solidFill>
              </a:rPr>
              <a:t> Egy hipotetikus, 100 bázispontos kamatemelés hatása a törlesztőrészletekre egy tipikus jelzáloghitel esetében 1400 forint.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77A5740-F564-486C-A721-B115DD269C1B}"/>
              </a:ext>
            </a:extLst>
          </p:cNvPr>
          <p:cNvSpPr/>
          <p:nvPr/>
        </p:nvSpPr>
        <p:spPr>
          <a:xfrm>
            <a:off x="4754886" y="4157753"/>
            <a:ext cx="7496106" cy="8485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hu-HU" b="1" dirty="0">
                <a:solidFill>
                  <a:srgbClr val="002060"/>
                </a:solidFill>
              </a:rPr>
              <a:t>Az elmúlt hat évben folyósított hiteleket már meghatározott minimum jövedelem mellett folyósították a bankok</a:t>
            </a:r>
            <a:r>
              <a:rPr lang="hu-HU" dirty="0">
                <a:solidFill>
                  <a:srgbClr val="002060"/>
                </a:solidFill>
              </a:rPr>
              <a:t>. Az adósságfék-szabályok mérséklik a kockázatokat.</a:t>
            </a:r>
          </a:p>
          <a:p>
            <a:endParaRPr lang="hu-HU" dirty="0">
              <a:solidFill>
                <a:srgbClr val="00206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B7257EB-A3FC-4B03-B95E-AF7262490322}"/>
              </a:ext>
            </a:extLst>
          </p:cNvPr>
          <p:cNvSpPr/>
          <p:nvPr/>
        </p:nvSpPr>
        <p:spPr>
          <a:xfrm>
            <a:off x="5066773" y="4884979"/>
            <a:ext cx="6958084" cy="8720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hu-HU" b="1" dirty="0">
                <a:solidFill>
                  <a:srgbClr val="002060"/>
                </a:solidFill>
              </a:rPr>
              <a:t>A törlesztők inkább csökkentek, a bérek inkább emelkedtek</a:t>
            </a:r>
            <a:r>
              <a:rPr lang="hu-HU" dirty="0">
                <a:solidFill>
                  <a:srgbClr val="002060"/>
                </a:solidFill>
              </a:rPr>
              <a:t>. 2014 és 2020 között 77 százalékkal növekedett az átlagos nettó bér, miközben a változó kamatozású hitelek törlesztőrészletei csökkentek.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EBB95BA-1A49-4B2D-BE12-DB755DC0B2B5}"/>
              </a:ext>
            </a:extLst>
          </p:cNvPr>
          <p:cNvSpPr txBox="1"/>
          <p:nvPr/>
        </p:nvSpPr>
        <p:spPr>
          <a:xfrm>
            <a:off x="5489063" y="5720331"/>
            <a:ext cx="670293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hu-HU" b="1" dirty="0">
                <a:solidFill>
                  <a:srgbClr val="002060"/>
                </a:solidFill>
              </a:rPr>
              <a:t>Van lehetőség a kockázatok kivédésére</a:t>
            </a:r>
            <a:r>
              <a:rPr lang="hu-HU" dirty="0">
                <a:solidFill>
                  <a:srgbClr val="002060"/>
                </a:solidFill>
              </a:rPr>
              <a:t>. Az igazán érintett adósokat minden évben tájékoztatják a kamatkockázatról. Igény esetén ezek az adósok rögzíthetik hitelük kamatát.</a:t>
            </a:r>
          </a:p>
        </p:txBody>
      </p:sp>
      <p:sp>
        <p:nvSpPr>
          <p:cNvPr id="21" name="Arrow: Down 20">
            <a:extLst>
              <a:ext uri="{FF2B5EF4-FFF2-40B4-BE49-F238E27FC236}">
                <a16:creationId xmlns:a16="http://schemas.microsoft.com/office/drawing/2014/main" id="{BA99483F-40EB-4A16-A4AC-CF455E3CB3FF}"/>
              </a:ext>
            </a:extLst>
          </p:cNvPr>
          <p:cNvSpPr/>
          <p:nvPr/>
        </p:nvSpPr>
        <p:spPr>
          <a:xfrm>
            <a:off x="3052373" y="1061182"/>
            <a:ext cx="478838" cy="518815"/>
          </a:xfrm>
          <a:prstGeom prst="down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5645AEA-0B14-4180-B49F-3238E91F4999}"/>
              </a:ext>
            </a:extLst>
          </p:cNvPr>
          <p:cNvSpPr txBox="1"/>
          <p:nvPr/>
        </p:nvSpPr>
        <p:spPr>
          <a:xfrm>
            <a:off x="3103891" y="1748047"/>
            <a:ext cx="1244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dirty="0">
                <a:solidFill>
                  <a:srgbClr val="0070C0"/>
                </a:solidFill>
              </a:rPr>
              <a:t>1%</a:t>
            </a:r>
          </a:p>
        </p:txBody>
      </p:sp>
      <p:pic>
        <p:nvPicPr>
          <p:cNvPr id="3078" name="Picture 6" descr="Free Icon | Security">
            <a:extLst>
              <a:ext uri="{FF2B5EF4-FFF2-40B4-BE49-F238E27FC236}">
                <a16:creationId xmlns:a16="http://schemas.microsoft.com/office/drawing/2014/main" id="{DB596704-CE57-4DC5-BF83-83DF0A7B17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934" y="4170940"/>
            <a:ext cx="715952" cy="715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C2702D31-9B40-48D3-B398-EAB722627721}"/>
              </a:ext>
            </a:extLst>
          </p:cNvPr>
          <p:cNvSpPr/>
          <p:nvPr/>
        </p:nvSpPr>
        <p:spPr>
          <a:xfrm>
            <a:off x="4143918" y="2335582"/>
            <a:ext cx="8301943" cy="8720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hu-HU" b="1" dirty="0">
                <a:solidFill>
                  <a:srgbClr val="002060"/>
                </a:solidFill>
              </a:rPr>
              <a:t>Az idő nekünk dolgozik! </a:t>
            </a:r>
            <a:r>
              <a:rPr lang="hu-HU" dirty="0">
                <a:solidFill>
                  <a:srgbClr val="002060"/>
                </a:solidFill>
              </a:rPr>
              <a:t>A fennálló változó kamatozású hitelállomány átlagos hátralévő futamideje fokozatosan mérséklődött az elmúlt években.</a:t>
            </a:r>
          </a:p>
        </p:txBody>
      </p:sp>
      <p:pic>
        <p:nvPicPr>
          <p:cNvPr id="1028" name="Picture 4" descr="Free Sand Watch Icon, Symbol. PNG, SVG Download.">
            <a:extLst>
              <a:ext uri="{FF2B5EF4-FFF2-40B4-BE49-F238E27FC236}">
                <a16:creationId xmlns:a16="http://schemas.microsoft.com/office/drawing/2014/main" id="{C6664201-53DB-4C6B-90FE-DA64CE4F27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148" y="2494695"/>
            <a:ext cx="794770" cy="663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19408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CD594-9F3B-4FFE-9CFF-0AF3AA872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1269" y="310447"/>
            <a:ext cx="8473439" cy="713833"/>
          </a:xfrm>
        </p:spPr>
        <p:txBody>
          <a:bodyPr>
            <a:normAutofit/>
          </a:bodyPr>
          <a:lstStyle/>
          <a:p>
            <a:r>
              <a:rPr lang="hu-HU" dirty="0"/>
              <a:t>a bankok nem árazták még be teljesen a hosszú forrásköltségek emelkedését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8F94686-7087-4AF9-B041-746DDFE09F73}"/>
              </a:ext>
            </a:extLst>
          </p:cNvPr>
          <p:cNvSpPr txBox="1"/>
          <p:nvPr/>
        </p:nvSpPr>
        <p:spPr>
          <a:xfrm>
            <a:off x="3100252" y="6265302"/>
            <a:ext cx="84734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350" i="1">
                <a:solidFill>
                  <a:schemeClr val="tx2"/>
                </a:solidFill>
                <a:effectLst/>
              </a:defRPr>
            </a:lvl1pPr>
          </a:lstStyle>
          <a:p>
            <a:pPr algn="l"/>
            <a:r>
              <a:rPr lang="hu-HU" sz="1200" i="0" dirty="0"/>
              <a:t>Forrás: MNB.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BCB3B46-3E7D-45C4-A135-9C93A49795E4}"/>
              </a:ext>
            </a:extLst>
          </p:cNvPr>
          <p:cNvSpPr txBox="1"/>
          <p:nvPr/>
        </p:nvSpPr>
        <p:spPr>
          <a:xfrm>
            <a:off x="3100252" y="5895970"/>
            <a:ext cx="8390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i="1">
                <a:solidFill>
                  <a:srgbClr val="141B4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pl-PL" dirty="0"/>
              <a:t>Az 5 éves BIRS és egyes bankok kamatkondícióinak változása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A812DCC-F17F-4F15-A282-CA576401BA80}"/>
              </a:ext>
            </a:extLst>
          </p:cNvPr>
          <p:cNvSpPr/>
          <p:nvPr/>
        </p:nvSpPr>
        <p:spPr>
          <a:xfrm>
            <a:off x="8908793" y="1245074"/>
            <a:ext cx="3289955" cy="4846154"/>
          </a:xfrm>
          <a:prstGeom prst="rect">
            <a:avLst/>
          </a:prstGeom>
          <a:solidFill>
            <a:schemeClr val="tx2">
              <a:lumMod val="10000"/>
              <a:lumOff val="9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DCF1D65-8881-49E2-B970-084416B1DA7F}"/>
              </a:ext>
            </a:extLst>
          </p:cNvPr>
          <p:cNvSpPr txBox="1"/>
          <p:nvPr/>
        </p:nvSpPr>
        <p:spPr>
          <a:xfrm>
            <a:off x="8908793" y="1393612"/>
            <a:ext cx="3191435" cy="452431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hu-HU" dirty="0">
                <a:solidFill>
                  <a:srgbClr val="002060"/>
                </a:solidFill>
              </a:rPr>
              <a:t>Historikus összehasonlításban továbbra is </a:t>
            </a:r>
            <a:r>
              <a:rPr lang="hu-HU" b="1" dirty="0">
                <a:solidFill>
                  <a:srgbClr val="002060"/>
                </a:solidFill>
              </a:rPr>
              <a:t>alacsony kamatszinten lehet hitelt felvenni</a:t>
            </a:r>
            <a:r>
              <a:rPr lang="hu-HU" dirty="0">
                <a:solidFill>
                  <a:srgbClr val="002060"/>
                </a:solidFill>
              </a:rPr>
              <a:t>, akár a korábbi, változó kamatozású hiteleket kiváltani.</a:t>
            </a:r>
          </a:p>
          <a:p>
            <a:endParaRPr lang="hu-HU" dirty="0">
              <a:solidFill>
                <a:srgbClr val="002060"/>
              </a:solidFill>
            </a:endParaRPr>
          </a:p>
          <a:p>
            <a:r>
              <a:rPr lang="hu-HU" b="1" dirty="0">
                <a:solidFill>
                  <a:srgbClr val="002060"/>
                </a:solidFill>
              </a:rPr>
              <a:t>A bankok a lakáshitelek esetében a forrásköltségek változását csak késéssel árazzák át</a:t>
            </a:r>
            <a:r>
              <a:rPr lang="hu-HU" dirty="0">
                <a:solidFill>
                  <a:srgbClr val="002060"/>
                </a:solidFill>
              </a:rPr>
              <a:t>.</a:t>
            </a:r>
          </a:p>
          <a:p>
            <a:endParaRPr lang="hu-HU" dirty="0">
              <a:solidFill>
                <a:srgbClr val="002060"/>
              </a:solidFill>
            </a:endParaRPr>
          </a:p>
          <a:p>
            <a:r>
              <a:rPr lang="hu-HU" dirty="0">
                <a:solidFill>
                  <a:srgbClr val="002060"/>
                </a:solidFill>
              </a:rPr>
              <a:t>A bankok gyakorlata nem egységes, a reakcióidőben és az átárazások jellemző mértékében is jelentős eltéréseket figyelhetünk meg.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A2EB440-20F3-49A6-B7DB-122EB9A5E6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0252" y="1245074"/>
            <a:ext cx="5814356" cy="4367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6355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CD594-9F3B-4FFE-9CFF-0AF3AA872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2815" y="310447"/>
            <a:ext cx="8681893" cy="713833"/>
          </a:xfrm>
        </p:spPr>
        <p:txBody>
          <a:bodyPr>
            <a:noAutofit/>
          </a:bodyPr>
          <a:lstStyle/>
          <a:p>
            <a:r>
              <a:rPr lang="hu-HU" sz="2400" dirty="0"/>
              <a:t>Historikus mélypont közelébe csökkentek a lakáshitel felárak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8F94686-7087-4AF9-B041-746DDFE09F73}"/>
              </a:ext>
            </a:extLst>
          </p:cNvPr>
          <p:cNvSpPr txBox="1"/>
          <p:nvPr/>
        </p:nvSpPr>
        <p:spPr>
          <a:xfrm>
            <a:off x="3182815" y="6008220"/>
            <a:ext cx="84734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350" i="1">
                <a:solidFill>
                  <a:schemeClr val="tx2"/>
                </a:solidFill>
                <a:effectLst/>
              </a:defRPr>
            </a:lvl1pPr>
          </a:lstStyle>
          <a:p>
            <a:pPr algn="l"/>
            <a:r>
              <a:rPr lang="hu-HU" sz="1200" i="0" dirty="0"/>
              <a:t>Megjegyzés: Volumennel súlyozott, három havi átlagolással simított felárak. Forrás: MNB.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BCB3B46-3E7D-45C4-A135-9C93A49795E4}"/>
              </a:ext>
            </a:extLst>
          </p:cNvPr>
          <p:cNvSpPr txBox="1"/>
          <p:nvPr/>
        </p:nvSpPr>
        <p:spPr>
          <a:xfrm>
            <a:off x="3182815" y="5587086"/>
            <a:ext cx="4302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i="1">
                <a:solidFill>
                  <a:srgbClr val="141B4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pl-PL" dirty="0"/>
              <a:t>Lakáshitel felárak alakulása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9EC59E-5F68-4339-953E-33CE5165C1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3130" y="1202976"/>
            <a:ext cx="6649716" cy="4332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5784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CE1D8A05-0136-4DF3-BEEA-99372A266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3996" y="310447"/>
            <a:ext cx="8880364" cy="713833"/>
          </a:xfrm>
        </p:spPr>
        <p:txBody>
          <a:bodyPr>
            <a:noAutofit/>
          </a:bodyPr>
          <a:lstStyle/>
          <a:p>
            <a:r>
              <a:rPr lang="hu-HU" sz="2400" dirty="0"/>
              <a:t>a háztartási hitelállomány kétszámjegyű bővülése a következő években is fennmaradhat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861C0E18-735D-41C3-B76D-FAB08AFFAF1A}"/>
              </a:ext>
            </a:extLst>
          </p:cNvPr>
          <p:cNvSpPr txBox="1">
            <a:spLocks/>
          </p:cNvSpPr>
          <p:nvPr/>
        </p:nvSpPr>
        <p:spPr>
          <a:xfrm>
            <a:off x="7882734" y="5918039"/>
            <a:ext cx="3724726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 algn="l" defTabSz="685749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875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85749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028624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371498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885809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684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558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433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1800" i="1" dirty="0">
                <a:solidFill>
                  <a:srgbClr val="141B4D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 háztartási hitelezés előrejelzése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9E969536-023A-4FAA-8498-4EBEF2579FD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143998" y="6430343"/>
            <a:ext cx="8241464" cy="313932"/>
          </a:xfrm>
        </p:spPr>
        <p:txBody>
          <a:bodyPr/>
          <a:lstStyle/>
          <a:p>
            <a:r>
              <a:rPr lang="hu-HU" sz="1200" dirty="0"/>
              <a:t>Megjegyzés: Tranzakciós alapú éves növekedési ütemek. Forrás: MNB.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DCE9BF-3B2E-48F7-9BFA-66AC7F49F2D6}"/>
              </a:ext>
            </a:extLst>
          </p:cNvPr>
          <p:cNvSpPr txBox="1"/>
          <p:nvPr/>
        </p:nvSpPr>
        <p:spPr>
          <a:xfrm>
            <a:off x="3143998" y="1152525"/>
            <a:ext cx="4274171" cy="1477328"/>
          </a:xfrm>
          <a:prstGeom prst="rect">
            <a:avLst/>
          </a:prstGeom>
          <a:solidFill>
            <a:schemeClr val="tx2">
              <a:lumMod val="10000"/>
              <a:lumOff val="90000"/>
              <a:alpha val="2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hu-HU" dirty="0">
                <a:solidFill>
                  <a:srgbClr val="002060"/>
                </a:solidFill>
              </a:rPr>
              <a:t>Az </a:t>
            </a:r>
            <a:r>
              <a:rPr lang="hu-HU" b="1" dirty="0" err="1">
                <a:solidFill>
                  <a:srgbClr val="002060"/>
                </a:solidFill>
              </a:rPr>
              <a:t>NHP</a:t>
            </a:r>
            <a:r>
              <a:rPr lang="hu-HU" b="1" dirty="0">
                <a:solidFill>
                  <a:srgbClr val="002060"/>
                </a:solidFill>
              </a:rPr>
              <a:t> Hajrá kivezetés</a:t>
            </a:r>
            <a:r>
              <a:rPr lang="hu-HU" dirty="0">
                <a:solidFill>
                  <a:srgbClr val="002060"/>
                </a:solidFill>
              </a:rPr>
              <a:t>ével és a </a:t>
            </a:r>
            <a:r>
              <a:rPr lang="hu-HU" b="1" dirty="0">
                <a:solidFill>
                  <a:srgbClr val="002060"/>
                </a:solidFill>
              </a:rPr>
              <a:t>járvány erősödés</a:t>
            </a:r>
            <a:r>
              <a:rPr lang="hu-HU" dirty="0">
                <a:solidFill>
                  <a:srgbClr val="002060"/>
                </a:solidFill>
              </a:rPr>
              <a:t>ével lassulhat a vállalati hiteldinamika, majd </a:t>
            </a:r>
            <a:r>
              <a:rPr lang="hu-HU" b="1" dirty="0">
                <a:solidFill>
                  <a:srgbClr val="002060"/>
                </a:solidFill>
              </a:rPr>
              <a:t>a GDP növekedésével párhuzamosan 2022 elejétől újra emelkedhet</a:t>
            </a:r>
            <a:r>
              <a:rPr lang="hu-HU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F6047A74-01EF-4945-9880-7D7C5183F97B}"/>
              </a:ext>
            </a:extLst>
          </p:cNvPr>
          <p:cNvSpPr txBox="1">
            <a:spLocks/>
          </p:cNvSpPr>
          <p:nvPr/>
        </p:nvSpPr>
        <p:spPr>
          <a:xfrm>
            <a:off x="3418719" y="5920008"/>
            <a:ext cx="3724726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 algn="l" defTabSz="685749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875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85749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028624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371498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885809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684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558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433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1800" i="1" dirty="0">
                <a:solidFill>
                  <a:srgbClr val="141B4D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 vállalati hitelezés előrejelzése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AA5C168-5E16-4EF0-999B-2508F6A3AA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6707" y="2710830"/>
            <a:ext cx="4316779" cy="323849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C86FFC2-1A06-4DEE-85B1-D767EDF461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3996" y="2710830"/>
            <a:ext cx="4274171" cy="320720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DA4C9C8-5E51-4DA6-9666-B57927A63BB6}"/>
              </a:ext>
            </a:extLst>
          </p:cNvPr>
          <p:cNvSpPr txBox="1"/>
          <p:nvPr/>
        </p:nvSpPr>
        <p:spPr>
          <a:xfrm>
            <a:off x="7639565" y="1148166"/>
            <a:ext cx="4274171" cy="1477328"/>
          </a:xfrm>
          <a:prstGeom prst="rect">
            <a:avLst/>
          </a:prstGeom>
          <a:solidFill>
            <a:schemeClr val="tx2">
              <a:lumMod val="10000"/>
              <a:lumOff val="90000"/>
              <a:alpha val="2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rgbClr val="002060"/>
                </a:solidFill>
              </a:rPr>
              <a:t>A </a:t>
            </a:r>
            <a:r>
              <a:rPr lang="hu-HU" b="1" dirty="0">
                <a:solidFill>
                  <a:srgbClr val="002060"/>
                </a:solidFill>
              </a:rPr>
              <a:t>babaváró hitel kivezetése </a:t>
            </a:r>
            <a:r>
              <a:rPr lang="hu-HU" dirty="0">
                <a:solidFill>
                  <a:srgbClr val="002060"/>
                </a:solidFill>
              </a:rPr>
              <a:t>és az </a:t>
            </a:r>
            <a:r>
              <a:rPr lang="hu-HU" b="1" dirty="0">
                <a:solidFill>
                  <a:srgbClr val="002060"/>
                </a:solidFill>
              </a:rPr>
              <a:t>emelkedő kamatok </a:t>
            </a:r>
            <a:r>
              <a:rPr lang="hu-HU" dirty="0">
                <a:solidFill>
                  <a:srgbClr val="002060"/>
                </a:solidFill>
              </a:rPr>
              <a:t>csökkenthetik a hitelkeresletet, de </a:t>
            </a:r>
            <a:r>
              <a:rPr lang="hu-HU" b="1" dirty="0">
                <a:solidFill>
                  <a:srgbClr val="002060"/>
                </a:solidFill>
              </a:rPr>
              <a:t>a moratórium meghosszabbításával </a:t>
            </a:r>
            <a:r>
              <a:rPr lang="hu-HU" dirty="0">
                <a:solidFill>
                  <a:srgbClr val="002060"/>
                </a:solidFill>
              </a:rPr>
              <a:t>és </a:t>
            </a:r>
            <a:r>
              <a:rPr lang="hu-HU" b="1" dirty="0">
                <a:solidFill>
                  <a:srgbClr val="002060"/>
                </a:solidFill>
              </a:rPr>
              <a:t>a</a:t>
            </a:r>
            <a:r>
              <a:rPr lang="hu-HU" dirty="0">
                <a:solidFill>
                  <a:srgbClr val="002060"/>
                </a:solidFill>
              </a:rPr>
              <a:t> </a:t>
            </a:r>
            <a:r>
              <a:rPr lang="hu-HU" b="1" dirty="0" err="1">
                <a:solidFill>
                  <a:srgbClr val="002060"/>
                </a:solidFill>
              </a:rPr>
              <a:t>ZOP</a:t>
            </a:r>
            <a:r>
              <a:rPr lang="hu-HU" b="1" dirty="0">
                <a:solidFill>
                  <a:srgbClr val="002060"/>
                </a:solidFill>
              </a:rPr>
              <a:t> révén </a:t>
            </a:r>
            <a:r>
              <a:rPr lang="hu-HU" dirty="0">
                <a:solidFill>
                  <a:srgbClr val="002060"/>
                </a:solidFill>
              </a:rPr>
              <a:t>a háztartási hiteldinamika </a:t>
            </a:r>
            <a:r>
              <a:rPr lang="hu-HU" b="1" dirty="0">
                <a:solidFill>
                  <a:srgbClr val="002060"/>
                </a:solidFill>
              </a:rPr>
              <a:t>2022 végéig kétszámjegyű maradhat</a:t>
            </a:r>
            <a:r>
              <a:rPr lang="hu-HU" dirty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834472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1D8E89F5-D50E-45E8-8B99-745C3151CD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21103686"/>
              </p:ext>
            </p:extLst>
          </p:nvPr>
        </p:nvGraphicFramePr>
        <p:xfrm>
          <a:off x="3722270" y="161924"/>
          <a:ext cx="7234130" cy="6524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506223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12D4E55-1E44-42B6-A96E-352443F20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2400" dirty="0"/>
              <a:t>Az Unió gazdasága még nem érte el a válság előtti szintet, a kilábalás eltérő ütemű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CE9FA4-30A6-40DC-BACA-E0CB391948C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91270" y="6383766"/>
            <a:ext cx="7679183" cy="229326"/>
          </a:xfrm>
        </p:spPr>
        <p:txBody>
          <a:bodyPr/>
          <a:lstStyle/>
          <a:p>
            <a:r>
              <a:rPr lang="hu-HU" sz="1200" dirty="0"/>
              <a:t>Megjegyzés: Az európai országok esetén szezonálisan és munkanaphatással, Kína és USA esetén szezonálisan igazított adatok. Eltérő színnel Magyarország, Kína, az Egyesült Államok és az Európai Unió értékei. Forrás: Eurostat, OECD.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75C673-CAE8-4B54-92A2-6A7CAE2A7F03}"/>
              </a:ext>
            </a:extLst>
          </p:cNvPr>
          <p:cNvSpPr txBox="1"/>
          <p:nvPr/>
        </p:nvSpPr>
        <p:spPr>
          <a:xfrm>
            <a:off x="3391270" y="5631974"/>
            <a:ext cx="77529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i="1">
                <a:solidFill>
                  <a:srgbClr val="141B4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  <a:lvl2pPr marL="342875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>
                <a:solidFill>
                  <a:schemeClr val="accent2"/>
                </a:solidFill>
              </a:defRPr>
            </a:lvl2pPr>
            <a:lvl3pPr marL="685749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>
                <a:solidFill>
                  <a:schemeClr val="accent2"/>
                </a:solidFill>
              </a:defRPr>
            </a:lvl3pPr>
            <a:lvl4pPr marL="1028624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>
                <a:solidFill>
                  <a:schemeClr val="accent2"/>
                </a:solidFill>
              </a:defRPr>
            </a:lvl4pPr>
            <a:lvl5pPr marL="1371498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>
                <a:solidFill>
                  <a:schemeClr val="accent2"/>
                </a:solidFill>
              </a:defRPr>
            </a:lvl5pPr>
            <a:lvl6pPr marL="1885809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6pPr>
            <a:lvl7pPr marL="2228684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7pPr>
            <a:lvl8pPr marL="2571558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8pPr>
            <a:lvl9pPr marL="2914433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9pPr>
          </a:lstStyle>
          <a:p>
            <a:pPr algn="l"/>
            <a:r>
              <a:rPr lang="hu-HU" dirty="0"/>
              <a:t>A 2021. II. és 2019. IV. negyedéves GDP eltérése az Európai Unió tagállamaiban, az USA-ban és Kínában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4E346E1-10A1-4246-B26F-E5434E49481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4347" y="1047023"/>
            <a:ext cx="6117071" cy="45119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253557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12D4E55-1E44-42B6-A96E-352443F20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2400" dirty="0"/>
              <a:t>Az adósok szűk köre jelezte, hogy rászorul a fizetési moratórium harmadik szakaszára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A0A10E5-353F-45A0-BAF0-D44DE5B7A564}"/>
              </a:ext>
            </a:extLst>
          </p:cNvPr>
          <p:cNvGrpSpPr/>
          <p:nvPr/>
        </p:nvGrpSpPr>
        <p:grpSpPr>
          <a:xfrm>
            <a:off x="2910217" y="1204666"/>
            <a:ext cx="9281783" cy="2325362"/>
            <a:chOff x="2910217" y="1204666"/>
            <a:chExt cx="9281783" cy="2325362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904B1608-E598-43B9-A167-08774A9C140E}"/>
                </a:ext>
              </a:extLst>
            </p:cNvPr>
            <p:cNvSpPr/>
            <p:nvPr/>
          </p:nvSpPr>
          <p:spPr>
            <a:xfrm>
              <a:off x="2910217" y="2332594"/>
              <a:ext cx="1448554" cy="612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600" b="1" dirty="0">
                  <a:solidFill>
                    <a:srgbClr val="002060"/>
                  </a:solidFill>
                </a:rPr>
                <a:t>Résztvevő háztartások</a:t>
              </a:r>
              <a:endParaRPr lang="en-GB" sz="1600" b="1" dirty="0">
                <a:solidFill>
                  <a:srgbClr val="002060"/>
                </a:solidFill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E16303FB-AC47-43F7-B089-3C69978685F4}"/>
                </a:ext>
              </a:extLst>
            </p:cNvPr>
            <p:cNvSpPr/>
            <p:nvPr/>
          </p:nvSpPr>
          <p:spPr>
            <a:xfrm>
              <a:off x="5577244" y="1588250"/>
              <a:ext cx="1954160" cy="30439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600" b="1" dirty="0">
                  <a:solidFill>
                    <a:srgbClr val="002060"/>
                  </a:solidFill>
                </a:rPr>
                <a:t>Csökkent a jövedelme</a:t>
              </a:r>
              <a:endParaRPr lang="en-GB" sz="1600" b="1" dirty="0">
                <a:solidFill>
                  <a:srgbClr val="002060"/>
                </a:solidFill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C15780C0-B63F-44CD-AFF7-ACC6F76AECBC}"/>
                </a:ext>
              </a:extLst>
            </p:cNvPr>
            <p:cNvSpPr/>
            <p:nvPr/>
          </p:nvSpPr>
          <p:spPr>
            <a:xfrm>
              <a:off x="5577243" y="2005533"/>
              <a:ext cx="1954161" cy="30439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600" b="1" dirty="0">
                  <a:solidFill>
                    <a:srgbClr val="002060"/>
                  </a:solidFill>
                </a:rPr>
                <a:t>Gyermeket nevel</a:t>
              </a:r>
              <a:endParaRPr lang="en-GB" sz="1600" b="1" dirty="0">
                <a:solidFill>
                  <a:srgbClr val="002060"/>
                </a:solidFill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973C991B-D51D-4A28-8380-83A09E35BFA6}"/>
                </a:ext>
              </a:extLst>
            </p:cNvPr>
            <p:cNvSpPr/>
            <p:nvPr/>
          </p:nvSpPr>
          <p:spPr>
            <a:xfrm>
              <a:off x="5577244" y="2316261"/>
              <a:ext cx="1954160" cy="30439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600" b="1" dirty="0">
                  <a:solidFill>
                    <a:srgbClr val="002060"/>
                  </a:solidFill>
                </a:rPr>
                <a:t>Munkanélküli</a:t>
              </a:r>
              <a:endParaRPr lang="en-GB" sz="1600" b="1" dirty="0">
                <a:solidFill>
                  <a:srgbClr val="002060"/>
                </a:solidFill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CB4E9AB1-1723-42F2-A05C-E3C66492DD0F}"/>
                </a:ext>
              </a:extLst>
            </p:cNvPr>
            <p:cNvSpPr/>
            <p:nvPr/>
          </p:nvSpPr>
          <p:spPr>
            <a:xfrm>
              <a:off x="5577244" y="2643002"/>
              <a:ext cx="1954160" cy="30439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600" b="1" dirty="0">
                  <a:solidFill>
                    <a:srgbClr val="002060"/>
                  </a:solidFill>
                </a:rPr>
                <a:t>Nyugdíjas</a:t>
              </a:r>
              <a:endParaRPr lang="en-GB" sz="1600" b="1" dirty="0">
                <a:solidFill>
                  <a:srgbClr val="002060"/>
                </a:solidFill>
              </a:endParaRPr>
            </a:p>
          </p:txBody>
        </p:sp>
        <p:sp>
          <p:nvSpPr>
            <p:cNvPr id="40" name="Arrow: Right 39">
              <a:extLst>
                <a:ext uri="{FF2B5EF4-FFF2-40B4-BE49-F238E27FC236}">
                  <a16:creationId xmlns:a16="http://schemas.microsoft.com/office/drawing/2014/main" id="{7A7C385B-F5FB-4652-8A37-7680AC0A0A61}"/>
                </a:ext>
              </a:extLst>
            </p:cNvPr>
            <p:cNvSpPr/>
            <p:nvPr/>
          </p:nvSpPr>
          <p:spPr>
            <a:xfrm>
              <a:off x="4101073" y="1908512"/>
              <a:ext cx="685007" cy="295090"/>
            </a:xfrm>
            <a:prstGeom prst="rightArrow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41" name="Picture 40" descr="Icon&#10;&#10;Description automatically generated">
              <a:extLst>
                <a:ext uri="{FF2B5EF4-FFF2-40B4-BE49-F238E27FC236}">
                  <a16:creationId xmlns:a16="http://schemas.microsoft.com/office/drawing/2014/main" id="{B52FBAA8-E857-4384-AC1A-F1D3A2DCE99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68887" y="1800077"/>
              <a:ext cx="485295" cy="485295"/>
            </a:xfrm>
            <a:prstGeom prst="rect">
              <a:avLst/>
            </a:prstGeom>
          </p:spPr>
        </p:pic>
        <p:pic>
          <p:nvPicPr>
            <p:cNvPr id="42" name="Picture 41" descr="Icon&#10;&#10;Description automatically generated">
              <a:extLst>
                <a:ext uri="{FF2B5EF4-FFF2-40B4-BE49-F238E27FC236}">
                  <a16:creationId xmlns:a16="http://schemas.microsoft.com/office/drawing/2014/main" id="{5FD9726B-9F27-4C1A-A5B7-0EF1D7C5651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1586" y="1826589"/>
              <a:ext cx="438923" cy="438923"/>
            </a:xfrm>
            <a:prstGeom prst="rect">
              <a:avLst/>
            </a:prstGeom>
          </p:spPr>
        </p:pic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37BB74B7-FBF4-4A26-992C-87096E25E3A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702019" y="1686922"/>
              <a:ext cx="718259" cy="718259"/>
            </a:xfrm>
            <a:prstGeom prst="ellipse">
              <a:avLst/>
            </a:prstGeom>
            <a:noFill/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70307873-33CB-4278-ACA5-E3AC3609CC8F}"/>
                </a:ext>
              </a:extLst>
            </p:cNvPr>
            <p:cNvSpPr/>
            <p:nvPr/>
          </p:nvSpPr>
          <p:spPr>
            <a:xfrm>
              <a:off x="10413500" y="1393533"/>
              <a:ext cx="1778500" cy="213649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600" b="1" dirty="0">
                  <a:solidFill>
                    <a:srgbClr val="002060"/>
                  </a:solidFill>
                </a:rPr>
                <a:t>Legalább 25 százalékkal csökkent az árbevétele</a:t>
              </a:r>
            </a:p>
            <a:p>
              <a:pPr algn="ctr"/>
              <a:r>
                <a:rPr lang="hu-HU" sz="1600" b="1" dirty="0">
                  <a:solidFill>
                    <a:srgbClr val="002060"/>
                  </a:solidFill>
                </a:rPr>
                <a:t>Nem vett részt </a:t>
              </a:r>
              <a:r>
                <a:rPr lang="en-GB" sz="1600" b="1" dirty="0" err="1">
                  <a:solidFill>
                    <a:srgbClr val="002060"/>
                  </a:solidFill>
                </a:rPr>
                <a:t>támogatott</a:t>
              </a:r>
              <a:r>
                <a:rPr lang="en-GB" sz="1600" b="1" dirty="0">
                  <a:solidFill>
                    <a:srgbClr val="002060"/>
                  </a:solidFill>
                </a:rPr>
                <a:t> </a:t>
              </a:r>
              <a:r>
                <a:rPr lang="en-GB" sz="1600" b="1" dirty="0" err="1">
                  <a:solidFill>
                    <a:srgbClr val="002060"/>
                  </a:solidFill>
                </a:rPr>
                <a:t>hitelprogramban</a:t>
              </a:r>
              <a:endParaRPr lang="en-GB" sz="1600" b="1" dirty="0">
                <a:solidFill>
                  <a:srgbClr val="002060"/>
                </a:solidFill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BAA29231-4912-4EB4-A61A-4E71E3241BF7}"/>
                </a:ext>
              </a:extLst>
            </p:cNvPr>
            <p:cNvSpPr/>
            <p:nvPr/>
          </p:nvSpPr>
          <p:spPr>
            <a:xfrm>
              <a:off x="7561071" y="2332594"/>
              <a:ext cx="1448554" cy="612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600" b="1" dirty="0">
                  <a:solidFill>
                    <a:srgbClr val="002060"/>
                  </a:solidFill>
                </a:rPr>
                <a:t>Résztvevő vállalkozások</a:t>
              </a:r>
              <a:endParaRPr lang="en-GB" sz="1600" b="1" dirty="0">
                <a:solidFill>
                  <a:srgbClr val="002060"/>
                </a:solidFill>
              </a:endParaRPr>
            </a:p>
          </p:txBody>
        </p:sp>
        <p:sp>
          <p:nvSpPr>
            <p:cNvPr id="46" name="Content Placeholder 7">
              <a:extLst>
                <a:ext uri="{FF2B5EF4-FFF2-40B4-BE49-F238E27FC236}">
                  <a16:creationId xmlns:a16="http://schemas.microsoft.com/office/drawing/2014/main" id="{83AA8590-4B53-401E-A108-B60977720CC6}"/>
                </a:ext>
              </a:extLst>
            </p:cNvPr>
            <p:cNvSpPr txBox="1">
              <a:spLocks/>
            </p:cNvSpPr>
            <p:nvPr/>
          </p:nvSpPr>
          <p:spPr>
            <a:xfrm>
              <a:off x="3265998" y="1204666"/>
              <a:ext cx="4265406" cy="297503"/>
            </a:xfrm>
            <a:prstGeom prst="rect">
              <a:avLst/>
            </a:prstGeom>
            <a:solidFill>
              <a:srgbClr val="EEF3FC"/>
            </a:solidFill>
            <a:ln>
              <a:noFill/>
            </a:ln>
          </p:spPr>
          <p:txBody>
            <a:bodyPr vert="horz" lIns="36000" tIns="36000" rIns="36000" bIns="36000" rtlCol="0" anchor="ctr">
              <a:noAutofit/>
            </a:bodyPr>
            <a:lstStyle>
              <a:defPPr>
                <a:defRPr lang="en-US"/>
              </a:defPPr>
              <a:lvl1pPr indent="0" algn="ctr" defTabSz="914332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000" b="1">
                  <a:solidFill>
                    <a:schemeClr val="tx2"/>
                  </a:solidFill>
                </a:defRPr>
              </a:lvl1pPr>
              <a:lvl2pPr marL="457167" indent="0" defTabSz="914332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>
                  <a:solidFill>
                    <a:schemeClr val="accent2"/>
                  </a:solidFill>
                </a:defRPr>
              </a:lvl2pPr>
              <a:lvl3pPr marL="914332" indent="0" defTabSz="914332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>
                  <a:solidFill>
                    <a:schemeClr val="accent2"/>
                  </a:solidFill>
                </a:defRPr>
              </a:lvl3pPr>
              <a:lvl4pPr marL="1371498" indent="0" defTabSz="914332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>
                  <a:solidFill>
                    <a:schemeClr val="accent2"/>
                  </a:solidFill>
                </a:defRPr>
              </a:lvl4pPr>
              <a:lvl5pPr marL="1828664" indent="0" defTabSz="914332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>
                  <a:solidFill>
                    <a:schemeClr val="accent2"/>
                  </a:solidFill>
                </a:defRPr>
              </a:lvl5pPr>
              <a:lvl6pPr marL="2514412" indent="-228584" defTabSz="914332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578" indent="-228584" defTabSz="914332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8744" indent="-228584" defTabSz="914332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5910" indent="-228584" defTabSz="914332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r>
                <a:rPr lang="hu-HU" sz="1800" dirty="0"/>
                <a:t>Háztartások</a:t>
              </a:r>
              <a:endParaRPr lang="en-GB" sz="1800" dirty="0"/>
            </a:p>
          </p:txBody>
        </p:sp>
        <p:sp>
          <p:nvSpPr>
            <p:cNvPr id="47" name="Content Placeholder 7">
              <a:extLst>
                <a:ext uri="{FF2B5EF4-FFF2-40B4-BE49-F238E27FC236}">
                  <a16:creationId xmlns:a16="http://schemas.microsoft.com/office/drawing/2014/main" id="{AEDD49D8-0F01-4BAF-B453-21E3C27B3CB3}"/>
                </a:ext>
              </a:extLst>
            </p:cNvPr>
            <p:cNvSpPr txBox="1">
              <a:spLocks/>
            </p:cNvSpPr>
            <p:nvPr/>
          </p:nvSpPr>
          <p:spPr>
            <a:xfrm>
              <a:off x="7911170" y="1204666"/>
              <a:ext cx="4118510" cy="297503"/>
            </a:xfrm>
            <a:prstGeom prst="rect">
              <a:avLst/>
            </a:prstGeom>
            <a:solidFill>
              <a:srgbClr val="EEF3FC"/>
            </a:solidFill>
            <a:ln>
              <a:noFill/>
            </a:ln>
          </p:spPr>
          <p:txBody>
            <a:bodyPr vert="horz" lIns="36000" tIns="36000" rIns="36000" bIns="36000" rtlCol="0" anchor="ctr">
              <a:noAutofit/>
            </a:bodyPr>
            <a:lstStyle>
              <a:lvl1pPr marL="0" indent="0" algn="ctr" defTabSz="914332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457167" indent="0" algn="l" defTabSz="914332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2pPr>
              <a:lvl3pPr marL="914332" indent="0" algn="l" defTabSz="914332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3pPr>
              <a:lvl4pPr marL="1371498" indent="0" algn="l" defTabSz="914332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4pPr>
              <a:lvl5pPr marL="1828664" indent="0" algn="l" defTabSz="914332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5pPr>
              <a:lvl6pPr marL="2514412" indent="-228584" algn="l" defTabSz="914332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578" indent="-228584" algn="l" defTabSz="914332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744" indent="-228584" algn="l" defTabSz="914332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5910" indent="-228584" algn="l" defTabSz="914332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hu-HU" sz="1800" b="1" dirty="0"/>
                <a:t>Vállalatok</a:t>
              </a:r>
              <a:endParaRPr lang="en-GB" sz="1800" b="1" dirty="0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09DAA414-59B5-4E59-9546-45A2F033091F}"/>
                </a:ext>
              </a:extLst>
            </p:cNvPr>
            <p:cNvSpPr txBox="1"/>
            <p:nvPr/>
          </p:nvSpPr>
          <p:spPr>
            <a:xfrm>
              <a:off x="3906456" y="1586560"/>
              <a:ext cx="10742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1400" b="1" i="1" dirty="0"/>
                <a:t>Nyilatkozat</a:t>
              </a:r>
              <a:endParaRPr lang="en-GB" sz="1400" b="1" i="1" dirty="0"/>
            </a:p>
          </p:txBody>
        </p:sp>
        <p:pic>
          <p:nvPicPr>
            <p:cNvPr id="49" name="Picture 2" descr="Office building">
              <a:extLst>
                <a:ext uri="{FF2B5EF4-FFF2-40B4-BE49-F238E27FC236}">
                  <a16:creationId xmlns:a16="http://schemas.microsoft.com/office/drawing/2014/main" id="{3C4F01E4-0D59-4E90-BAAB-4E4B9D861B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26806" y="1741244"/>
              <a:ext cx="535571" cy="5355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" name="Picture 4" descr="Bankruptcy free icon">
              <a:extLst>
                <a:ext uri="{FF2B5EF4-FFF2-40B4-BE49-F238E27FC236}">
                  <a16:creationId xmlns:a16="http://schemas.microsoft.com/office/drawing/2014/main" id="{B3AEBEEE-D2EC-4CA4-9D8B-7A76E20B93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60051" y="1830350"/>
              <a:ext cx="441256" cy="4412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41D10259-39BB-4AF8-B7E0-9CA473FF67C3}"/>
                </a:ext>
              </a:extLst>
            </p:cNvPr>
            <p:cNvCxnSpPr>
              <a:cxnSpLocks/>
            </p:cNvCxnSpPr>
            <p:nvPr/>
          </p:nvCxnSpPr>
          <p:spPr>
            <a:xfrm>
              <a:off x="7687237" y="1204666"/>
              <a:ext cx="0" cy="1875109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Arrow: Right 51">
              <a:extLst>
                <a:ext uri="{FF2B5EF4-FFF2-40B4-BE49-F238E27FC236}">
                  <a16:creationId xmlns:a16="http://schemas.microsoft.com/office/drawing/2014/main" id="{C80D779F-0A33-4CF8-AF4B-F2474406F989}"/>
                </a:ext>
              </a:extLst>
            </p:cNvPr>
            <p:cNvSpPr/>
            <p:nvPr/>
          </p:nvSpPr>
          <p:spPr>
            <a:xfrm>
              <a:off x="8818702" y="1908512"/>
              <a:ext cx="685007" cy="295090"/>
            </a:xfrm>
            <a:prstGeom prst="rightArrow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E5FC7DA1-FACC-4F76-85C7-6B556715C7CF}"/>
                </a:ext>
              </a:extLst>
            </p:cNvPr>
            <p:cNvSpPr txBox="1"/>
            <p:nvPr/>
          </p:nvSpPr>
          <p:spPr>
            <a:xfrm>
              <a:off x="8624085" y="1586560"/>
              <a:ext cx="10742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1400" b="1" i="1" dirty="0"/>
                <a:t>Nyilatkozat</a:t>
              </a:r>
              <a:endParaRPr lang="en-GB" sz="1400" b="1" i="1" dirty="0"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EC486EF4-7C5A-44FC-B070-51C5C688A5BE}"/>
              </a:ext>
            </a:extLst>
          </p:cNvPr>
          <p:cNvSpPr txBox="1"/>
          <p:nvPr/>
        </p:nvSpPr>
        <p:spPr>
          <a:xfrm>
            <a:off x="3080085" y="5916554"/>
            <a:ext cx="9072588" cy="369332"/>
          </a:xfrm>
          <a:prstGeom prst="rect">
            <a:avLst/>
          </a:prstGeom>
          <a:solidFill>
            <a:schemeClr val="tx2">
              <a:lumMod val="10000"/>
              <a:lumOff val="90000"/>
              <a:alpha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hu-HU" b="1" dirty="0">
                <a:solidFill>
                  <a:srgbClr val="002060"/>
                </a:solidFill>
              </a:rPr>
              <a:t>Az általános moratórium kivezetésével sem számítunk a kockázatok érdemi növekedésére.</a:t>
            </a:r>
            <a:endParaRPr lang="hu-HU" dirty="0">
              <a:solidFill>
                <a:srgbClr val="002060"/>
              </a:solidFill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5A0BFC7C-BAE6-4CD9-8086-68805503DE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0297628"/>
              </p:ext>
            </p:extLst>
          </p:nvPr>
        </p:nvGraphicFramePr>
        <p:xfrm>
          <a:off x="3265998" y="3511916"/>
          <a:ext cx="8601538" cy="220523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68350">
                  <a:extLst>
                    <a:ext uri="{9D8B030D-6E8A-4147-A177-3AD203B41FA5}">
                      <a16:colId xmlns:a16="http://schemas.microsoft.com/office/drawing/2014/main" val="2777650496"/>
                    </a:ext>
                  </a:extLst>
                </a:gridCol>
                <a:gridCol w="1460233">
                  <a:extLst>
                    <a:ext uri="{9D8B030D-6E8A-4147-A177-3AD203B41FA5}">
                      <a16:colId xmlns:a16="http://schemas.microsoft.com/office/drawing/2014/main" val="2929556323"/>
                    </a:ext>
                  </a:extLst>
                </a:gridCol>
                <a:gridCol w="1183094">
                  <a:extLst>
                    <a:ext uri="{9D8B030D-6E8A-4147-A177-3AD203B41FA5}">
                      <a16:colId xmlns:a16="http://schemas.microsoft.com/office/drawing/2014/main" val="3252465540"/>
                    </a:ext>
                  </a:extLst>
                </a:gridCol>
                <a:gridCol w="1314755">
                  <a:extLst>
                    <a:ext uri="{9D8B030D-6E8A-4147-A177-3AD203B41FA5}">
                      <a16:colId xmlns:a16="http://schemas.microsoft.com/office/drawing/2014/main" val="951662480"/>
                    </a:ext>
                  </a:extLst>
                </a:gridCol>
                <a:gridCol w="1839544">
                  <a:extLst>
                    <a:ext uri="{9D8B030D-6E8A-4147-A177-3AD203B41FA5}">
                      <a16:colId xmlns:a16="http://schemas.microsoft.com/office/drawing/2014/main" val="896528886"/>
                    </a:ext>
                  </a:extLst>
                </a:gridCol>
                <a:gridCol w="1635562">
                  <a:extLst>
                    <a:ext uri="{9D8B030D-6E8A-4147-A177-3AD203B41FA5}">
                      <a16:colId xmlns:a16="http://schemas.microsoft.com/office/drawing/2014/main" val="1638675968"/>
                    </a:ext>
                  </a:extLst>
                </a:gridCol>
              </a:tblGrid>
              <a:tr h="48887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hu-HU" sz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750"/>
                        </a:spcAft>
                      </a:pPr>
                      <a:r>
                        <a:rPr lang="hu-HU" sz="1200" dirty="0">
                          <a:solidFill>
                            <a:srgbClr val="002060"/>
                          </a:solidFill>
                          <a:effectLst/>
                        </a:rPr>
                        <a:t>2021. szeptember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750"/>
                        </a:spcAft>
                      </a:pPr>
                      <a:r>
                        <a:rPr lang="hu-HU" sz="1200" dirty="0">
                          <a:solidFill>
                            <a:srgbClr val="002060"/>
                          </a:solidFill>
                          <a:effectLst/>
                        </a:rPr>
                        <a:t>(a teljes állomány arányában)</a:t>
                      </a:r>
                      <a:endParaRPr lang="hu-HU" sz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750"/>
                        </a:spcAft>
                      </a:pPr>
                      <a:r>
                        <a:rPr lang="hu-HU" sz="1200" dirty="0">
                          <a:solidFill>
                            <a:srgbClr val="002060"/>
                          </a:solidFill>
                          <a:effectLst/>
                        </a:rPr>
                        <a:t>2021. november</a:t>
                      </a:r>
                      <a:endParaRPr lang="hu-HU" sz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77918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hu-HU" sz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750"/>
                        </a:spcAft>
                      </a:pPr>
                      <a:r>
                        <a:rPr lang="hu-HU" sz="1200" dirty="0">
                          <a:solidFill>
                            <a:srgbClr val="002060"/>
                          </a:solidFill>
                          <a:effectLst/>
                        </a:rPr>
                        <a:t>Nem jogosult</a:t>
                      </a:r>
                      <a:endParaRPr lang="hu-HU" sz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750"/>
                        </a:spcAft>
                      </a:pPr>
                      <a:r>
                        <a:rPr lang="hu-HU" sz="1200" dirty="0">
                          <a:solidFill>
                            <a:srgbClr val="002060"/>
                          </a:solidFill>
                          <a:effectLst/>
                        </a:rPr>
                        <a:t>Moratórium alatt áll</a:t>
                      </a:r>
                      <a:endParaRPr lang="hu-HU" sz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750"/>
                        </a:spcAft>
                      </a:pPr>
                      <a:r>
                        <a:rPr lang="hu-HU" sz="1200" dirty="0">
                          <a:solidFill>
                            <a:srgbClr val="002060"/>
                          </a:solidFill>
                          <a:effectLst/>
                        </a:rPr>
                        <a:t>Nem áll moratórium alatt</a:t>
                      </a:r>
                      <a:endParaRPr lang="hu-HU" sz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750"/>
                        </a:spcAft>
                      </a:pPr>
                      <a:r>
                        <a:rPr lang="hu-HU" sz="1200" dirty="0">
                          <a:solidFill>
                            <a:srgbClr val="002060"/>
                          </a:solidFill>
                          <a:effectLst/>
                        </a:rPr>
                        <a:t>2021. szeptemberben moratóriumban lévő állomány arányában</a:t>
                      </a:r>
                      <a:endParaRPr lang="hu-HU" sz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750"/>
                        </a:spcAft>
                      </a:pPr>
                      <a:r>
                        <a:rPr lang="hu-HU" sz="1200" dirty="0">
                          <a:solidFill>
                            <a:srgbClr val="002060"/>
                          </a:solidFill>
                          <a:effectLst/>
                        </a:rPr>
                        <a:t>2021. szeptemberben teljes állomány arányában</a:t>
                      </a:r>
                      <a:endParaRPr lang="hu-HU" sz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639891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750"/>
                        </a:spcAft>
                      </a:pPr>
                      <a:r>
                        <a:rPr lang="hu-HU" sz="1200" dirty="0">
                          <a:solidFill>
                            <a:srgbClr val="002060"/>
                          </a:solidFill>
                          <a:effectLst/>
                        </a:rPr>
                        <a:t>Lakosság</a:t>
                      </a:r>
                      <a:endParaRPr lang="hu-HU" sz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hu-HU" sz="1200" dirty="0">
                          <a:solidFill>
                            <a:srgbClr val="002060"/>
                          </a:solidFill>
                          <a:effectLst/>
                        </a:rPr>
                        <a:t>36%</a:t>
                      </a:r>
                      <a:endParaRPr lang="hu-HU" sz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hu-HU" sz="1200" dirty="0">
                          <a:solidFill>
                            <a:srgbClr val="002060"/>
                          </a:solidFill>
                          <a:effectLst/>
                        </a:rPr>
                        <a:t>29%</a:t>
                      </a:r>
                      <a:endParaRPr lang="hu-HU" sz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hu-HU" sz="1200" dirty="0">
                          <a:solidFill>
                            <a:srgbClr val="002060"/>
                          </a:solidFill>
                          <a:effectLst/>
                        </a:rPr>
                        <a:t>35%</a:t>
                      </a:r>
                      <a:endParaRPr lang="hu-HU" sz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hu-HU" sz="1200" dirty="0">
                          <a:solidFill>
                            <a:srgbClr val="002060"/>
                          </a:solidFill>
                          <a:effectLst/>
                        </a:rPr>
                        <a:t>19%</a:t>
                      </a:r>
                      <a:endParaRPr lang="hu-HU" sz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hu-HU" sz="1200" b="1" dirty="0">
                          <a:solidFill>
                            <a:srgbClr val="002060"/>
                          </a:solidFill>
                          <a:effectLst/>
                        </a:rPr>
                        <a:t>5%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hu-HU" sz="1200" b="1" dirty="0">
                          <a:solidFill>
                            <a:srgbClr val="002060"/>
                          </a:solidFill>
                          <a:effectLst/>
                        </a:rPr>
                        <a:t>220 ezer szerződés</a:t>
                      </a:r>
                      <a:endParaRPr lang="hu-HU" sz="12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337053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750"/>
                        </a:spcAft>
                      </a:pPr>
                      <a:r>
                        <a:rPr lang="hu-HU" sz="1200" dirty="0">
                          <a:solidFill>
                            <a:srgbClr val="002060"/>
                          </a:solidFill>
                          <a:effectLst/>
                        </a:rPr>
                        <a:t>Vállalatok</a:t>
                      </a:r>
                      <a:endParaRPr lang="hu-HU" sz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hu-HU" sz="1200" dirty="0">
                          <a:solidFill>
                            <a:srgbClr val="002060"/>
                          </a:solidFill>
                          <a:effectLst/>
                        </a:rPr>
                        <a:t>46%</a:t>
                      </a:r>
                      <a:endParaRPr lang="hu-HU" sz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hu-HU" sz="1200">
                          <a:solidFill>
                            <a:srgbClr val="002060"/>
                          </a:solidFill>
                          <a:effectLst/>
                        </a:rPr>
                        <a:t>17%</a:t>
                      </a:r>
                      <a:endParaRPr lang="hu-HU" sz="12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hu-HU" sz="1200" dirty="0">
                          <a:solidFill>
                            <a:srgbClr val="002060"/>
                          </a:solidFill>
                          <a:effectLst/>
                        </a:rPr>
                        <a:t>37%</a:t>
                      </a:r>
                      <a:endParaRPr lang="hu-HU" sz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hu-HU" sz="1200" dirty="0">
                          <a:solidFill>
                            <a:srgbClr val="002060"/>
                          </a:solidFill>
                          <a:effectLst/>
                        </a:rPr>
                        <a:t>12%</a:t>
                      </a:r>
                      <a:endParaRPr lang="hu-HU" sz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hu-HU" sz="1200" b="1" dirty="0">
                          <a:solidFill>
                            <a:srgbClr val="002060"/>
                          </a:solidFill>
                          <a:effectLst/>
                        </a:rPr>
                        <a:t>2%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hu-HU" sz="1200" b="1" dirty="0">
                          <a:solidFill>
                            <a:srgbClr val="002060"/>
                          </a:solidFill>
                          <a:effectLst/>
                        </a:rPr>
                        <a:t>3 ezer szerződés</a:t>
                      </a:r>
                      <a:endParaRPr lang="hu-HU" sz="12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132790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750"/>
                        </a:spcAft>
                      </a:pPr>
                      <a:r>
                        <a:rPr lang="hu-HU" sz="1200" dirty="0">
                          <a:solidFill>
                            <a:srgbClr val="002060"/>
                          </a:solidFill>
                          <a:effectLst/>
                        </a:rPr>
                        <a:t>Összesen</a:t>
                      </a:r>
                      <a:endParaRPr lang="hu-HU" sz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hu-HU" sz="1200" dirty="0">
                          <a:solidFill>
                            <a:srgbClr val="002060"/>
                          </a:solidFill>
                          <a:effectLst/>
                        </a:rPr>
                        <a:t>41%</a:t>
                      </a:r>
                      <a:endParaRPr lang="hu-HU" sz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hu-HU" sz="1200" dirty="0">
                          <a:solidFill>
                            <a:srgbClr val="002060"/>
                          </a:solidFill>
                          <a:effectLst/>
                        </a:rPr>
                        <a:t>23%</a:t>
                      </a:r>
                      <a:endParaRPr lang="hu-HU" sz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hu-HU" sz="1200" dirty="0">
                          <a:solidFill>
                            <a:srgbClr val="002060"/>
                          </a:solidFill>
                          <a:effectLst/>
                        </a:rPr>
                        <a:t>36%</a:t>
                      </a:r>
                      <a:endParaRPr lang="hu-HU" sz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hu-HU" sz="1200" dirty="0">
                          <a:solidFill>
                            <a:srgbClr val="002060"/>
                          </a:solidFill>
                          <a:effectLst/>
                        </a:rPr>
                        <a:t>16%</a:t>
                      </a:r>
                      <a:endParaRPr lang="hu-HU" sz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hu-HU" sz="1200" b="1" dirty="0">
                          <a:solidFill>
                            <a:srgbClr val="002060"/>
                          </a:solidFill>
                          <a:effectLst/>
                        </a:rPr>
                        <a:t>4%</a:t>
                      </a:r>
                      <a:endParaRPr lang="hu-HU" sz="12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7269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78292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466C907-E18C-4820-A087-83229410F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0765" y="310447"/>
            <a:ext cx="9051235" cy="713833"/>
          </a:xfrm>
        </p:spPr>
        <p:txBody>
          <a:bodyPr>
            <a:noAutofit/>
          </a:bodyPr>
          <a:lstStyle/>
          <a:p>
            <a:r>
              <a:rPr lang="en-US" sz="2400" dirty="0"/>
              <a:t>A </a:t>
            </a:r>
            <a:r>
              <a:rPr lang="en-US" sz="2400" dirty="0" err="1"/>
              <a:t>késedelmes</a:t>
            </a:r>
            <a:r>
              <a:rPr lang="en-US" sz="2400" dirty="0"/>
              <a:t> </a:t>
            </a:r>
            <a:r>
              <a:rPr lang="en-US" sz="2400" dirty="0" err="1"/>
              <a:t>állományok</a:t>
            </a:r>
            <a:r>
              <a:rPr lang="en-US" sz="2400" dirty="0"/>
              <a:t> </a:t>
            </a:r>
            <a:r>
              <a:rPr lang="en-US" sz="2400" dirty="0" err="1"/>
              <a:t>növekedését</a:t>
            </a:r>
            <a:r>
              <a:rPr lang="en-US" sz="2400" dirty="0"/>
              <a:t> </a:t>
            </a:r>
            <a:r>
              <a:rPr lang="en-US" sz="2400" dirty="0" err="1"/>
              <a:t>ellensúlyozta</a:t>
            </a:r>
            <a:r>
              <a:rPr lang="en-US" sz="2400" dirty="0"/>
              <a:t> a </a:t>
            </a:r>
            <a:r>
              <a:rPr lang="en-US" sz="2400" dirty="0" err="1"/>
              <a:t>portfóliótisztítás</a:t>
            </a:r>
            <a:r>
              <a:rPr lang="en-US" sz="2400" dirty="0"/>
              <a:t> és a </a:t>
            </a:r>
            <a:r>
              <a:rPr lang="en-US" sz="2400" dirty="0" err="1"/>
              <a:t>hitelezés</a:t>
            </a:r>
            <a:r>
              <a:rPr lang="en-US" sz="2400" dirty="0"/>
              <a:t> </a:t>
            </a:r>
            <a:r>
              <a:rPr lang="en-US" sz="2400" dirty="0" err="1"/>
              <a:t>bővülése</a:t>
            </a:r>
            <a:endParaRPr lang="hu-HU" sz="240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3416DF9-0E6A-4FA7-8A1E-CA0FB2C5A73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140765" y="6133012"/>
            <a:ext cx="8279710" cy="532936"/>
          </a:xfrm>
        </p:spPr>
        <p:txBody>
          <a:bodyPr/>
          <a:lstStyle/>
          <a:p>
            <a:r>
              <a:rPr lang="hu-HU" sz="1200" dirty="0"/>
              <a:t>Megjegyzés: 2015-től a nemteljesítő hitelek definíciója megváltozott, innentől a 90 napon túl késedelmes hitelek mellett az olyan 90 napon belül késedelmes hitelek is nemteljesítőnek minősülnek, amelyeknél nemfizetés valószínűsíthető. 2010-ig ügyfelenként, 2010-től szerződésenként. Forrás: MNB.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065A85F-35DF-40B1-9461-D2071CF587AD}"/>
              </a:ext>
            </a:extLst>
          </p:cNvPr>
          <p:cNvSpPr txBox="1"/>
          <p:nvPr/>
        </p:nvSpPr>
        <p:spPr>
          <a:xfrm>
            <a:off x="3140765" y="5763680"/>
            <a:ext cx="8639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i="1">
                <a:solidFill>
                  <a:srgbClr val="141B4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hu-HU" dirty="0"/>
              <a:t>A nemteljesítő vállalati és háztartási hitelállomány aránya a hitelintézeti szektorban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BB77611-EDE4-4E7D-8EE8-2B00C72C98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5532" y="1332662"/>
            <a:ext cx="5602440" cy="419267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F493DC6-1250-44F1-8AB6-6FDE502FB949}"/>
              </a:ext>
            </a:extLst>
          </p:cNvPr>
          <p:cNvSpPr/>
          <p:nvPr/>
        </p:nvSpPr>
        <p:spPr>
          <a:xfrm>
            <a:off x="8732207" y="1024280"/>
            <a:ext cx="3431218" cy="4686688"/>
          </a:xfrm>
          <a:prstGeom prst="rect">
            <a:avLst/>
          </a:prstGeom>
          <a:solidFill>
            <a:schemeClr val="tx2">
              <a:lumMod val="10000"/>
              <a:lumOff val="9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8CC0A8F-8D3D-4229-9164-69970DDBCE70}"/>
              </a:ext>
            </a:extLst>
          </p:cNvPr>
          <p:cNvSpPr txBox="1"/>
          <p:nvPr/>
        </p:nvSpPr>
        <p:spPr>
          <a:xfrm>
            <a:off x="8741731" y="1147032"/>
            <a:ext cx="3392507" cy="452431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NPL </a:t>
            </a:r>
            <a:r>
              <a:rPr lang="hu-HU" b="1" dirty="0">
                <a:solidFill>
                  <a:srgbClr val="002060"/>
                </a:solidFill>
              </a:rPr>
              <a:t>ráta</a:t>
            </a:r>
            <a:r>
              <a:rPr lang="hu-HU" dirty="0">
                <a:solidFill>
                  <a:srgbClr val="002060"/>
                </a:solidFill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>
                <a:solidFill>
                  <a:srgbClr val="002060"/>
                </a:solidFill>
              </a:rPr>
              <a:t>Vállalati szegmens:</a:t>
            </a:r>
            <a:r>
              <a:rPr lang="en-US" dirty="0">
                <a:solidFill>
                  <a:srgbClr val="002060"/>
                </a:solidFill>
              </a:rPr>
              <a:t> 3</a:t>
            </a:r>
            <a:r>
              <a:rPr lang="hu-HU" dirty="0">
                <a:solidFill>
                  <a:srgbClr val="002060"/>
                </a:solidFill>
              </a:rPr>
              <a:t>,</a:t>
            </a:r>
            <a:r>
              <a:rPr lang="en-US" dirty="0">
                <a:solidFill>
                  <a:srgbClr val="002060"/>
                </a:solidFill>
              </a:rPr>
              <a:t>5</a:t>
            </a:r>
            <a:r>
              <a:rPr lang="hu-HU" dirty="0">
                <a:solidFill>
                  <a:srgbClr val="002060"/>
                </a:solidFill>
              </a:rPr>
              <a:t>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>
                <a:solidFill>
                  <a:srgbClr val="002060"/>
                </a:solidFill>
              </a:rPr>
              <a:t>Háztartási szegmens: </a:t>
            </a:r>
            <a:r>
              <a:rPr lang="en-US" dirty="0">
                <a:solidFill>
                  <a:srgbClr val="002060"/>
                </a:solidFill>
              </a:rPr>
              <a:t>3</a:t>
            </a:r>
            <a:r>
              <a:rPr lang="hu-HU" dirty="0">
                <a:solidFill>
                  <a:srgbClr val="002060"/>
                </a:solidFill>
              </a:rPr>
              <a:t>,</a:t>
            </a:r>
            <a:r>
              <a:rPr lang="en-US" dirty="0">
                <a:solidFill>
                  <a:srgbClr val="002060"/>
                </a:solidFill>
              </a:rPr>
              <a:t>0</a:t>
            </a:r>
            <a:r>
              <a:rPr lang="hu-HU" dirty="0">
                <a:solidFill>
                  <a:srgbClr val="002060"/>
                </a:solidFill>
              </a:rPr>
              <a:t>%</a:t>
            </a:r>
          </a:p>
          <a:p>
            <a:endParaRPr lang="hu-HU" b="1" dirty="0">
              <a:solidFill>
                <a:srgbClr val="002060"/>
              </a:solidFill>
            </a:endParaRPr>
          </a:p>
          <a:p>
            <a:r>
              <a:rPr lang="hu-HU" b="1" dirty="0">
                <a:solidFill>
                  <a:srgbClr val="002060"/>
                </a:solidFill>
              </a:rPr>
              <a:t>90 napon túl késedelmes</a:t>
            </a:r>
            <a:r>
              <a:rPr lang="hu-HU" dirty="0">
                <a:solidFill>
                  <a:srgbClr val="002060"/>
                </a:solidFill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>
                <a:solidFill>
                  <a:srgbClr val="002060"/>
                </a:solidFill>
              </a:rPr>
              <a:t>Vállalati hitelek állománya </a:t>
            </a:r>
            <a:r>
              <a:rPr lang="en-US" dirty="0">
                <a:solidFill>
                  <a:srgbClr val="002060"/>
                </a:solidFill>
              </a:rPr>
              <a:t>21 </a:t>
            </a:r>
            <a:r>
              <a:rPr lang="hu-HU" dirty="0">
                <a:solidFill>
                  <a:srgbClr val="002060"/>
                </a:solidFill>
              </a:rPr>
              <a:t>milliárd forinttal </a:t>
            </a:r>
            <a:r>
              <a:rPr lang="hu-HU" u="sng" dirty="0">
                <a:solidFill>
                  <a:srgbClr val="002060"/>
                </a:solidFill>
              </a:rPr>
              <a:t>csökkent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>
                <a:solidFill>
                  <a:srgbClr val="002060"/>
                </a:solidFill>
              </a:rPr>
              <a:t>Háztartási hitelek állománya 17 milliárd forinttal </a:t>
            </a:r>
            <a:r>
              <a:rPr lang="hu-HU" u="sng" dirty="0">
                <a:solidFill>
                  <a:srgbClr val="002060"/>
                </a:solidFill>
              </a:rPr>
              <a:t>csökkent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dirty="0">
              <a:solidFill>
                <a:srgbClr val="002060"/>
              </a:solidFill>
            </a:endParaRPr>
          </a:p>
          <a:p>
            <a:r>
              <a:rPr lang="hu-HU" b="1" dirty="0">
                <a:solidFill>
                  <a:srgbClr val="002060"/>
                </a:solidFill>
              </a:rPr>
              <a:t>90 napon túl nem késedelmes, de nemteljesítő</a:t>
            </a:r>
            <a:r>
              <a:rPr lang="hu-HU" dirty="0">
                <a:solidFill>
                  <a:srgbClr val="002060"/>
                </a:solidFill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>
                <a:solidFill>
                  <a:srgbClr val="002060"/>
                </a:solidFill>
              </a:rPr>
              <a:t>Vállalati hitelek állománya </a:t>
            </a:r>
            <a:r>
              <a:rPr lang="en-US" dirty="0">
                <a:solidFill>
                  <a:srgbClr val="002060"/>
                </a:solidFill>
              </a:rPr>
              <a:t>2</a:t>
            </a:r>
            <a:r>
              <a:rPr lang="hu-HU" dirty="0">
                <a:solidFill>
                  <a:srgbClr val="002060"/>
                </a:solidFill>
              </a:rPr>
              <a:t>4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hu-HU" dirty="0">
                <a:solidFill>
                  <a:srgbClr val="002060"/>
                </a:solidFill>
              </a:rPr>
              <a:t>milliárd forinttal </a:t>
            </a:r>
            <a:r>
              <a:rPr lang="hu-HU" u="sng" dirty="0">
                <a:solidFill>
                  <a:srgbClr val="002060"/>
                </a:solidFill>
              </a:rPr>
              <a:t>emelkedett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>
                <a:solidFill>
                  <a:srgbClr val="002060"/>
                </a:solidFill>
              </a:rPr>
              <a:t>Háztartási hitelek állománya 33 milliárd forinttal </a:t>
            </a:r>
            <a:r>
              <a:rPr lang="hu-HU" u="sng" dirty="0">
                <a:solidFill>
                  <a:srgbClr val="002060"/>
                </a:solidFill>
              </a:rPr>
              <a:t>emelkedett</a:t>
            </a:r>
          </a:p>
        </p:txBody>
      </p:sp>
    </p:spTree>
    <p:extLst>
      <p:ext uri="{BB962C8B-B14F-4D97-AF65-F5344CB8AC3E}">
        <p14:creationId xmlns:p14="http://schemas.microsoft.com/office/powerpoint/2010/main" val="9386223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24DEAEB5-4D25-4CFA-91F4-7DE32AA0F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1270" y="310447"/>
            <a:ext cx="8390876" cy="713833"/>
          </a:xfrm>
        </p:spPr>
        <p:txBody>
          <a:bodyPr>
            <a:noAutofit/>
          </a:bodyPr>
          <a:lstStyle/>
          <a:p>
            <a:r>
              <a:rPr lang="hu-HU" sz="2400" dirty="0"/>
              <a:t>A hitelportfólió egészében növekvő hitelkockázatot érzékelnek a bankok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D68D6D1-282E-4B37-9B31-0A9CE76A6160}"/>
              </a:ext>
            </a:extLst>
          </p:cNvPr>
          <p:cNvSpPr txBox="1"/>
          <p:nvPr/>
        </p:nvSpPr>
        <p:spPr>
          <a:xfrm>
            <a:off x="3162671" y="5553348"/>
            <a:ext cx="8210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i="1">
                <a:solidFill>
                  <a:srgbClr val="141B4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hu-HU" dirty="0"/>
              <a:t>A hitelállomány fedezettsége és minőség szerinti eloszlása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2C3FE13-2AB7-4C59-99BD-FCBB9837006D}"/>
              </a:ext>
            </a:extLst>
          </p:cNvPr>
          <p:cNvSpPr txBox="1"/>
          <p:nvPr/>
        </p:nvSpPr>
        <p:spPr>
          <a:xfrm>
            <a:off x="3162671" y="6122821"/>
            <a:ext cx="7956634" cy="4247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indent="0" algn="r" defTabSz="914332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  <a:lvl2pPr marL="457167" indent="0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>
                <a:solidFill>
                  <a:schemeClr val="accent2"/>
                </a:solidFill>
              </a:defRPr>
            </a:lvl2pPr>
            <a:lvl3pPr marL="914332" indent="0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>
                <a:solidFill>
                  <a:schemeClr val="accent2"/>
                </a:solidFill>
              </a:defRPr>
            </a:lvl3pPr>
            <a:lvl4pPr marL="1371498" indent="0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>
                <a:solidFill>
                  <a:schemeClr val="accent2"/>
                </a:solidFill>
              </a:defRPr>
            </a:lvl4pPr>
            <a:lvl5pPr marL="1828664" indent="0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>
                <a:solidFill>
                  <a:schemeClr val="accent2"/>
                </a:solidFill>
              </a:defRPr>
            </a:lvl5pPr>
            <a:lvl6pPr marL="2514412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578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8744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5910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l"/>
            <a:r>
              <a:rPr lang="hu-HU" dirty="0"/>
              <a:t>Megjegyzés: 2010-ig </a:t>
            </a:r>
            <a:r>
              <a:rPr lang="hu-HU" dirty="0" err="1"/>
              <a:t>ügyfelenkénti</a:t>
            </a:r>
            <a:r>
              <a:rPr lang="hu-HU" dirty="0"/>
              <a:t>, 2010-től </a:t>
            </a:r>
            <a:r>
              <a:rPr lang="hu-HU" dirty="0" err="1"/>
              <a:t>szerződésenkénti</a:t>
            </a:r>
            <a:r>
              <a:rPr lang="hu-HU" dirty="0"/>
              <a:t> adat. A </a:t>
            </a:r>
            <a:r>
              <a:rPr lang="hu-HU" dirty="0" err="1"/>
              <a:t>Stage</a:t>
            </a:r>
            <a:r>
              <a:rPr lang="hu-HU" dirty="0"/>
              <a:t>-besorolás 2020-tól elérhető. Forrás: MNB.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CD5A066-8AEE-412F-AA5B-43E56DE9CB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671" y="1138772"/>
            <a:ext cx="5471568" cy="411261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3EDB8EF-57BB-458E-8549-ECAB5C965562}"/>
              </a:ext>
            </a:extLst>
          </p:cNvPr>
          <p:cNvSpPr/>
          <p:nvPr/>
        </p:nvSpPr>
        <p:spPr>
          <a:xfrm>
            <a:off x="8760781" y="1198755"/>
            <a:ext cx="3431218" cy="3544695"/>
          </a:xfrm>
          <a:prstGeom prst="rect">
            <a:avLst/>
          </a:prstGeom>
          <a:solidFill>
            <a:schemeClr val="tx2">
              <a:lumMod val="10000"/>
              <a:lumOff val="9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8223F79-AC83-4D03-BEF2-BC14672C72B0}"/>
              </a:ext>
            </a:extLst>
          </p:cNvPr>
          <p:cNvSpPr txBox="1"/>
          <p:nvPr/>
        </p:nvSpPr>
        <p:spPr>
          <a:xfrm>
            <a:off x="8760781" y="1401441"/>
            <a:ext cx="3335357" cy="313932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hu-HU" b="1" dirty="0" err="1">
                <a:solidFill>
                  <a:srgbClr val="002060"/>
                </a:solidFill>
              </a:rPr>
              <a:t>Stage</a:t>
            </a:r>
            <a:r>
              <a:rPr lang="hu-HU" b="1" dirty="0">
                <a:solidFill>
                  <a:srgbClr val="002060"/>
                </a:solidFill>
              </a:rPr>
              <a:t> 2 hitelek aránya</a:t>
            </a:r>
            <a:r>
              <a:rPr lang="hu-HU" dirty="0">
                <a:solidFill>
                  <a:srgbClr val="002060"/>
                </a:solidFill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>
                <a:solidFill>
                  <a:srgbClr val="002060"/>
                </a:solidFill>
              </a:rPr>
              <a:t>Egy év alatt 8 százalékponttal, 21 százalékra </a:t>
            </a:r>
            <a:r>
              <a:rPr lang="hu-HU" u="sng" dirty="0">
                <a:solidFill>
                  <a:srgbClr val="002060"/>
                </a:solidFill>
              </a:rPr>
              <a:t>emelkedett</a:t>
            </a:r>
            <a:r>
              <a:rPr lang="hu-HU" dirty="0">
                <a:solidFill>
                  <a:srgbClr val="002060"/>
                </a:solidFill>
              </a:rPr>
              <a:t>.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hu-HU" dirty="0">
                <a:solidFill>
                  <a:srgbClr val="002060"/>
                </a:solidFill>
              </a:rPr>
              <a:t>A legalább 9 hónapja moratóriumban lévő hiteleket ebbe a kategóriába kerülnek.</a:t>
            </a:r>
          </a:p>
          <a:p>
            <a:r>
              <a:rPr lang="hu-HU" b="1" dirty="0">
                <a:solidFill>
                  <a:srgbClr val="002060"/>
                </a:solidFill>
              </a:rPr>
              <a:t>Értékvesztéssel való fedezettség</a:t>
            </a:r>
            <a:r>
              <a:rPr lang="hu-HU" dirty="0">
                <a:solidFill>
                  <a:srgbClr val="002060"/>
                </a:solidFill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>
                <a:solidFill>
                  <a:srgbClr val="002060"/>
                </a:solidFill>
              </a:rPr>
              <a:t>A hitelállomány bővülése és a nettó értékvesztés-visszaírás miatt </a:t>
            </a:r>
            <a:r>
              <a:rPr lang="hu-HU" u="sng" dirty="0">
                <a:solidFill>
                  <a:srgbClr val="002060"/>
                </a:solidFill>
              </a:rPr>
              <a:t>mérséklődött</a:t>
            </a:r>
            <a:r>
              <a:rPr lang="hu-HU" dirty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753963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1D8E89F5-D50E-45E8-8B99-745C3151CD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55683451"/>
              </p:ext>
            </p:extLst>
          </p:nvPr>
        </p:nvGraphicFramePr>
        <p:xfrm>
          <a:off x="3722270" y="161924"/>
          <a:ext cx="7234130" cy="6524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3751587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4F4F817-2DBD-4AC2-8034-87B03A6532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8026" y="281872"/>
            <a:ext cx="8654120" cy="713833"/>
          </a:xfrm>
        </p:spPr>
        <p:txBody>
          <a:bodyPr>
            <a:noAutofit/>
          </a:bodyPr>
          <a:lstStyle/>
          <a:p>
            <a:r>
              <a:rPr lang="hu-HU" sz="2400" dirty="0"/>
              <a:t>A hazai hitelintézetek jövedelmezősége európai szinten is kiemelkedő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14376C-DEBC-42AA-BB2B-BF1F1C598E47}"/>
              </a:ext>
            </a:extLst>
          </p:cNvPr>
          <p:cNvSpPr txBox="1"/>
          <p:nvPr/>
        </p:nvSpPr>
        <p:spPr>
          <a:xfrm>
            <a:off x="3286494" y="5612104"/>
            <a:ext cx="8495651" cy="710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hu-HU" i="1" dirty="0">
                <a:solidFill>
                  <a:srgbClr val="0C214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hitelintézeti szektorok 12 havi gördülő sajáttőke-arányos adózott eredményének eloszlása az EU-ban</a:t>
            </a:r>
            <a:endParaRPr lang="hu-HU" b="1" dirty="0">
              <a:solidFill>
                <a:srgbClr val="80808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27ABD8A0-71FD-410D-8CB2-CE3C088F0BAE}"/>
              </a:ext>
            </a:extLst>
          </p:cNvPr>
          <p:cNvSpPr txBox="1">
            <a:spLocks/>
          </p:cNvSpPr>
          <p:nvPr/>
        </p:nvSpPr>
        <p:spPr>
          <a:xfrm>
            <a:off x="3286495" y="6338062"/>
            <a:ext cx="8096934" cy="4313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r" defTabSz="685749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3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875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85749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028624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371498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885809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684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558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433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 sz="1200" dirty="0"/>
              <a:t>Negyedéves gyakoriságú idősor konszolidált adatok alapján. Függőleges vonal: 10-90 százalékos tartomány, téglalap: 25-75 százalékos tartomány. Forrás: EKB </a:t>
            </a:r>
            <a:r>
              <a:rPr lang="hu-HU" sz="1200" dirty="0" err="1"/>
              <a:t>CDB</a:t>
            </a:r>
            <a:r>
              <a:rPr lang="hu-HU" sz="1200" dirty="0"/>
              <a:t>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703D79A-B72F-4509-B8F2-2AB8B734D2CC}"/>
              </a:ext>
            </a:extLst>
          </p:cNvPr>
          <p:cNvSpPr/>
          <p:nvPr/>
        </p:nvSpPr>
        <p:spPr>
          <a:xfrm>
            <a:off x="8902045" y="1201479"/>
            <a:ext cx="3289955" cy="4437974"/>
          </a:xfrm>
          <a:prstGeom prst="rect">
            <a:avLst/>
          </a:prstGeom>
          <a:solidFill>
            <a:schemeClr val="tx2">
              <a:lumMod val="10000"/>
              <a:lumOff val="9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Content Placeholder 1">
            <a:extLst>
              <a:ext uri="{FF2B5EF4-FFF2-40B4-BE49-F238E27FC236}">
                <a16:creationId xmlns:a16="http://schemas.microsoft.com/office/drawing/2014/main" id="{815DB819-A74D-4B12-8CD1-4B1B2B2F9D8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975117" y="1464109"/>
            <a:ext cx="3216883" cy="3725122"/>
          </a:xfrm>
          <a:noFill/>
          <a:ln>
            <a:noFill/>
          </a:ln>
        </p:spPr>
        <p:txBody>
          <a:bodyPr wrap="square">
            <a:spAutoFit/>
          </a:bodyPr>
          <a:lstStyle/>
          <a:p>
            <a:pPr algn="l" defTabSz="457200"/>
            <a:r>
              <a:rPr lang="hu-HU" sz="1800" dirty="0">
                <a:solidFill>
                  <a:srgbClr val="002060"/>
                </a:solidFill>
              </a:rPr>
              <a:t>A szektor 2021 első féléves adózott eredménye</a:t>
            </a:r>
          </a:p>
          <a:p>
            <a:pPr marL="285750" indent="-285750" algn="l" defTabSz="457200">
              <a:buFont typeface="Arial" panose="020B0604020202020204" pitchFamily="34" charset="0"/>
              <a:buChar char="•"/>
            </a:pPr>
            <a:r>
              <a:rPr lang="hu-HU" sz="1800" b="1" dirty="0">
                <a:solidFill>
                  <a:srgbClr val="002060"/>
                </a:solidFill>
              </a:rPr>
              <a:t>nem konszolidált </a:t>
            </a:r>
            <a:r>
              <a:rPr lang="hu-HU" sz="1800" dirty="0">
                <a:solidFill>
                  <a:srgbClr val="002060"/>
                </a:solidFill>
              </a:rPr>
              <a:t>adatok szerint </a:t>
            </a:r>
            <a:r>
              <a:rPr lang="hu-HU" sz="1800" b="1" dirty="0">
                <a:solidFill>
                  <a:srgbClr val="002060"/>
                </a:solidFill>
              </a:rPr>
              <a:t>342 </a:t>
            </a:r>
            <a:r>
              <a:rPr lang="hu-HU" sz="1800" b="1" dirty="0" err="1">
                <a:solidFill>
                  <a:srgbClr val="002060"/>
                </a:solidFill>
              </a:rPr>
              <a:t>mrd</a:t>
            </a:r>
            <a:r>
              <a:rPr lang="hu-HU" sz="1800" b="1" dirty="0">
                <a:solidFill>
                  <a:srgbClr val="002060"/>
                </a:solidFill>
              </a:rPr>
              <a:t> forint</a:t>
            </a:r>
            <a:r>
              <a:rPr lang="hu-HU" sz="1800" dirty="0">
                <a:solidFill>
                  <a:srgbClr val="002060"/>
                </a:solidFill>
              </a:rPr>
              <a:t>,                       </a:t>
            </a:r>
          </a:p>
          <a:p>
            <a:pPr marL="285750" indent="-285750" algn="l" defTabSz="457200">
              <a:buFont typeface="Arial" panose="020B0604020202020204" pitchFamily="34" charset="0"/>
              <a:buChar char="•"/>
            </a:pPr>
            <a:r>
              <a:rPr lang="hu-HU" sz="1800" b="1" dirty="0">
                <a:solidFill>
                  <a:srgbClr val="002060"/>
                </a:solidFill>
              </a:rPr>
              <a:t>konszolidált</a:t>
            </a:r>
            <a:r>
              <a:rPr lang="hu-HU" sz="1800" dirty="0">
                <a:solidFill>
                  <a:srgbClr val="002060"/>
                </a:solidFill>
              </a:rPr>
              <a:t> adatok szerint </a:t>
            </a:r>
            <a:r>
              <a:rPr lang="hu-HU" sz="1800" b="1" dirty="0">
                <a:solidFill>
                  <a:srgbClr val="002060"/>
                </a:solidFill>
              </a:rPr>
              <a:t>391 </a:t>
            </a:r>
            <a:r>
              <a:rPr lang="hu-HU" sz="1800" b="1" dirty="0" err="1">
                <a:solidFill>
                  <a:srgbClr val="002060"/>
                </a:solidFill>
              </a:rPr>
              <a:t>mrd</a:t>
            </a:r>
            <a:r>
              <a:rPr lang="hu-HU" sz="1800" b="1" dirty="0">
                <a:solidFill>
                  <a:srgbClr val="002060"/>
                </a:solidFill>
              </a:rPr>
              <a:t> forint</a:t>
            </a:r>
            <a:r>
              <a:rPr lang="hu-HU" sz="1800" dirty="0">
                <a:solidFill>
                  <a:srgbClr val="002060"/>
                </a:solidFill>
              </a:rPr>
              <a:t>.</a:t>
            </a:r>
          </a:p>
          <a:p>
            <a:pPr algn="l" defTabSz="457200"/>
            <a:r>
              <a:rPr lang="hu-HU" sz="1800" dirty="0">
                <a:solidFill>
                  <a:srgbClr val="002060"/>
                </a:solidFill>
              </a:rPr>
              <a:t>Az eredményt főként</a:t>
            </a:r>
          </a:p>
          <a:p>
            <a:pPr marL="285750" indent="-285750" algn="l" defTabSz="457200">
              <a:buFont typeface="Arial" panose="020B0604020202020204" pitchFamily="34" charset="0"/>
              <a:buChar char="•"/>
            </a:pPr>
            <a:r>
              <a:rPr lang="hu-HU" sz="1800" dirty="0">
                <a:solidFill>
                  <a:srgbClr val="002060"/>
                </a:solidFill>
              </a:rPr>
              <a:t>a</a:t>
            </a:r>
            <a:r>
              <a:rPr lang="hu-HU" sz="1800" b="1" dirty="0">
                <a:solidFill>
                  <a:srgbClr val="002060"/>
                </a:solidFill>
              </a:rPr>
              <a:t> kockázati költségek csökkenése </a:t>
            </a:r>
            <a:r>
              <a:rPr lang="hu-HU" sz="1800" dirty="0">
                <a:solidFill>
                  <a:srgbClr val="002060"/>
                </a:solidFill>
              </a:rPr>
              <a:t>(-110 </a:t>
            </a:r>
            <a:r>
              <a:rPr lang="hu-HU" sz="1800" dirty="0" err="1">
                <a:solidFill>
                  <a:srgbClr val="002060"/>
                </a:solidFill>
              </a:rPr>
              <a:t>mrd</a:t>
            </a:r>
            <a:r>
              <a:rPr lang="hu-HU" sz="1800" dirty="0">
                <a:solidFill>
                  <a:srgbClr val="002060"/>
                </a:solidFill>
              </a:rPr>
              <a:t>),</a:t>
            </a:r>
          </a:p>
          <a:p>
            <a:pPr marL="285750" indent="-285750" algn="l" defTabSz="457200">
              <a:buFont typeface="Arial" panose="020B0604020202020204" pitchFamily="34" charset="0"/>
              <a:buChar char="•"/>
            </a:pPr>
            <a:r>
              <a:rPr lang="hu-HU" sz="1800" dirty="0">
                <a:solidFill>
                  <a:srgbClr val="002060"/>
                </a:solidFill>
              </a:rPr>
              <a:t>valamint a </a:t>
            </a:r>
            <a:r>
              <a:rPr lang="hu-HU" sz="1800" b="1" dirty="0">
                <a:solidFill>
                  <a:srgbClr val="002060"/>
                </a:solidFill>
              </a:rPr>
              <a:t>nettó kamateredmény növekedése </a:t>
            </a:r>
            <a:r>
              <a:rPr lang="hu-HU" sz="1800" dirty="0">
                <a:solidFill>
                  <a:srgbClr val="002060"/>
                </a:solidFill>
              </a:rPr>
              <a:t>(+93 </a:t>
            </a:r>
            <a:r>
              <a:rPr lang="hu-HU" sz="1800" dirty="0" err="1">
                <a:solidFill>
                  <a:srgbClr val="002060"/>
                </a:solidFill>
              </a:rPr>
              <a:t>mrd</a:t>
            </a:r>
            <a:r>
              <a:rPr lang="hu-HU" sz="1800" dirty="0">
                <a:solidFill>
                  <a:srgbClr val="002060"/>
                </a:solidFill>
              </a:rPr>
              <a:t>)</a:t>
            </a:r>
            <a:r>
              <a:rPr lang="hu-HU" sz="1800" b="1" dirty="0">
                <a:solidFill>
                  <a:srgbClr val="002060"/>
                </a:solidFill>
              </a:rPr>
              <a:t> </a:t>
            </a:r>
            <a:r>
              <a:rPr lang="hu-HU" sz="1800" dirty="0">
                <a:solidFill>
                  <a:srgbClr val="002060"/>
                </a:solidFill>
              </a:rPr>
              <a:t>támogatta. </a:t>
            </a:r>
          </a:p>
        </p:txBody>
      </p:sp>
      <p:pic>
        <p:nvPicPr>
          <p:cNvPr id="13" name="Kép 131">
            <a:extLst>
              <a:ext uri="{FF2B5EF4-FFF2-40B4-BE49-F238E27FC236}">
                <a16:creationId xmlns:a16="http://schemas.microsoft.com/office/drawing/2014/main" id="{8372D6C3-A694-4434-A9C2-5B6E31F4870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026" y="1291860"/>
            <a:ext cx="5699040" cy="42742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509035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4F4F817-2DBD-4AC2-8034-87B03A6532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5987" y="281872"/>
            <a:ext cx="8956343" cy="713833"/>
          </a:xfrm>
        </p:spPr>
        <p:txBody>
          <a:bodyPr>
            <a:noAutofit/>
          </a:bodyPr>
          <a:lstStyle/>
          <a:p>
            <a:r>
              <a:rPr lang="hu-HU" sz="2400" dirty="0"/>
              <a:t>2021 júniusára a hitelintézeti szektor fele már ismét nettó értékvesztés-visszaíróvá vált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14376C-DEBC-42AA-BB2B-BF1F1C598E47}"/>
              </a:ext>
            </a:extLst>
          </p:cNvPr>
          <p:cNvSpPr txBox="1"/>
          <p:nvPr/>
        </p:nvSpPr>
        <p:spPr>
          <a:xfrm>
            <a:off x="3269974" y="5614318"/>
            <a:ext cx="8567149" cy="710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hu-HU" i="1" dirty="0">
                <a:solidFill>
                  <a:srgbClr val="0C214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hitelintézetek eszközarányos nettó értékvesztés-elszámolásnak mérlegfőösszeggel súlyozott eloszlása</a:t>
            </a:r>
            <a:endParaRPr lang="hu-HU" b="1" dirty="0">
              <a:solidFill>
                <a:srgbClr val="80808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27ABD8A0-71FD-410D-8CB2-CE3C088F0BAE}"/>
              </a:ext>
            </a:extLst>
          </p:cNvPr>
          <p:cNvSpPr txBox="1">
            <a:spLocks/>
          </p:cNvSpPr>
          <p:nvPr/>
        </p:nvSpPr>
        <p:spPr>
          <a:xfrm>
            <a:off x="3286495" y="6338062"/>
            <a:ext cx="8096934" cy="4313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r" defTabSz="685749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3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875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85749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028624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371498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885809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684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558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433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 sz="1200" dirty="0"/>
              <a:t>Megjegyzés: A zöld kategóriák nettó értékvesztés-visszaírást, a piros kategóriák pedig nettó értékvesztésképzést jelentenek. A 2017-2019 időszakban az intézményeket az átlagos mérlegfőösszegükkel vesszük számba az átlagos eszközarányos nettó értékvesztésképzésük szerinti kategóriában. Forrás: MNB.</a:t>
            </a:r>
          </a:p>
        </p:txBody>
      </p:sp>
      <p:pic>
        <p:nvPicPr>
          <p:cNvPr id="8" name="Kép 121">
            <a:extLst>
              <a:ext uri="{FF2B5EF4-FFF2-40B4-BE49-F238E27FC236}">
                <a16:creationId xmlns:a16="http://schemas.microsoft.com/office/drawing/2014/main" id="{0286EEE7-A991-4886-864D-DDC565829D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7927" y="1224826"/>
            <a:ext cx="5844100" cy="433602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6FCD1F2-F8EB-4977-878A-484E3B5879BE}"/>
              </a:ext>
            </a:extLst>
          </p:cNvPr>
          <p:cNvSpPr/>
          <p:nvPr/>
        </p:nvSpPr>
        <p:spPr>
          <a:xfrm>
            <a:off x="8922027" y="1118597"/>
            <a:ext cx="3269973" cy="3727723"/>
          </a:xfrm>
          <a:prstGeom prst="rect">
            <a:avLst/>
          </a:prstGeom>
          <a:solidFill>
            <a:schemeClr val="tx2">
              <a:lumMod val="10000"/>
              <a:lumOff val="9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8A55BFE-75C7-4670-BFF9-50EBFBAF602B}"/>
              </a:ext>
            </a:extLst>
          </p:cNvPr>
          <p:cNvSpPr txBox="1"/>
          <p:nvPr/>
        </p:nvSpPr>
        <p:spPr>
          <a:xfrm>
            <a:off x="8922026" y="1397885"/>
            <a:ext cx="3269974" cy="328910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ctr">
            <a:spAutoFit/>
          </a:bodyPr>
          <a:lstStyle>
            <a:lvl1pPr indent="0" algn="ctr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</a:lvl1pPr>
            <a:lvl2pPr marL="342875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>
                <a:solidFill>
                  <a:schemeClr val="accent2"/>
                </a:solidFill>
              </a:defRPr>
            </a:lvl2pPr>
            <a:lvl3pPr marL="685749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>
                <a:solidFill>
                  <a:schemeClr val="accent2"/>
                </a:solidFill>
              </a:defRPr>
            </a:lvl3pPr>
            <a:lvl4pPr marL="1028624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>
                <a:solidFill>
                  <a:schemeClr val="accent2"/>
                </a:solidFill>
              </a:defRPr>
            </a:lvl4pPr>
            <a:lvl5pPr marL="1371498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>
                <a:solidFill>
                  <a:schemeClr val="accent2"/>
                </a:solidFill>
              </a:defRPr>
            </a:lvl5pPr>
            <a:lvl6pPr marL="1885809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6pPr>
            <a:lvl7pPr marL="2228684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7pPr>
            <a:lvl8pPr marL="2571558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8pPr>
            <a:lvl9pPr marL="2914433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9pPr>
          </a:lstStyle>
          <a:p>
            <a:pPr algn="l"/>
            <a:r>
              <a:rPr lang="hu-HU" sz="1800" dirty="0">
                <a:solidFill>
                  <a:srgbClr val="002060"/>
                </a:solidFill>
              </a:rPr>
              <a:t>A moratórium meghosszabbítása </a:t>
            </a:r>
            <a:r>
              <a:rPr lang="hu-HU" sz="1800" b="1" dirty="0">
                <a:solidFill>
                  <a:srgbClr val="002060"/>
                </a:solidFill>
              </a:rPr>
              <a:t>további értékvesztésképzési igénnyel </a:t>
            </a:r>
            <a:r>
              <a:rPr lang="hu-HU" sz="1800" dirty="0">
                <a:solidFill>
                  <a:srgbClr val="002060"/>
                </a:solidFill>
              </a:rPr>
              <a:t>járhat idén.</a:t>
            </a:r>
          </a:p>
          <a:p>
            <a:pPr algn="l"/>
            <a:endParaRPr lang="hu-HU" dirty="0">
              <a:solidFill>
                <a:srgbClr val="002060"/>
              </a:solidFill>
            </a:endParaRPr>
          </a:p>
          <a:p>
            <a:pPr algn="l"/>
            <a:r>
              <a:rPr lang="hu-HU" sz="1800" b="1" dirty="0">
                <a:solidFill>
                  <a:srgbClr val="002060"/>
                </a:solidFill>
              </a:rPr>
              <a:t>Ezt részben kompenzálja </a:t>
            </a:r>
            <a:r>
              <a:rPr lang="hu-HU" sz="1800" dirty="0">
                <a:solidFill>
                  <a:srgbClr val="002060"/>
                </a:solidFill>
              </a:rPr>
              <a:t>az</a:t>
            </a:r>
            <a:r>
              <a:rPr lang="hu-HU" sz="1800" b="1" dirty="0">
                <a:solidFill>
                  <a:srgbClr val="002060"/>
                </a:solidFill>
              </a:rPr>
              <a:t> a várható értékvesztés felszabadítás hatás</a:t>
            </a:r>
            <a:r>
              <a:rPr lang="hu-HU" sz="1800" dirty="0">
                <a:solidFill>
                  <a:srgbClr val="002060"/>
                </a:solidFill>
              </a:rPr>
              <a:t>, ami a korábban moratóriumos, de az új szakaszba már nem belépő kitettségek esetében a </a:t>
            </a:r>
            <a:r>
              <a:rPr lang="hu-HU" sz="1800" u="sng" dirty="0">
                <a:solidFill>
                  <a:srgbClr val="002060"/>
                </a:solidFill>
              </a:rPr>
              <a:t>hat havi megfigyelési időszakot követően </a:t>
            </a:r>
            <a:r>
              <a:rPr lang="hu-HU" sz="1800" dirty="0">
                <a:solidFill>
                  <a:srgbClr val="002060"/>
                </a:solidFill>
              </a:rPr>
              <a:t>keletkezhet. </a:t>
            </a:r>
          </a:p>
        </p:txBody>
      </p:sp>
    </p:spTree>
    <p:extLst>
      <p:ext uri="{BB962C8B-B14F-4D97-AF65-F5344CB8AC3E}">
        <p14:creationId xmlns:p14="http://schemas.microsoft.com/office/powerpoint/2010/main" val="42945125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D455E-152C-45F0-AE5A-7C40BA446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9710" y="74473"/>
            <a:ext cx="8390876" cy="713833"/>
          </a:xfrm>
        </p:spPr>
        <p:txBody>
          <a:bodyPr>
            <a:normAutofit/>
          </a:bodyPr>
          <a:lstStyle/>
          <a:p>
            <a:r>
              <a:rPr lang="hu-HU" sz="3200" dirty="0"/>
              <a:t>A jelentés Kiemelt üzenetei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0A9448A-4C3A-4BC3-AECD-409D28CE831A}"/>
              </a:ext>
            </a:extLst>
          </p:cNvPr>
          <p:cNvGrpSpPr/>
          <p:nvPr/>
        </p:nvGrpSpPr>
        <p:grpSpPr>
          <a:xfrm>
            <a:off x="3091387" y="788306"/>
            <a:ext cx="8926442" cy="5940088"/>
            <a:chOff x="3091387" y="788306"/>
            <a:chExt cx="8926442" cy="594008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D858D75-AE6A-43FB-B0A8-D3A02170B797}"/>
                </a:ext>
              </a:extLst>
            </p:cNvPr>
            <p:cNvSpPr/>
            <p:nvPr/>
          </p:nvSpPr>
          <p:spPr>
            <a:xfrm>
              <a:off x="3091387" y="788306"/>
              <a:ext cx="8926442" cy="5940088"/>
            </a:xfrm>
            <a:prstGeom prst="rect">
              <a:avLst/>
            </a:prstGeom>
            <a:solidFill>
              <a:schemeClr val="tx2">
                <a:lumMod val="10000"/>
                <a:lumOff val="9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94D8B95-DF8C-4854-824D-2876B1CC6A73}"/>
                </a:ext>
              </a:extLst>
            </p:cNvPr>
            <p:cNvSpPr txBox="1"/>
            <p:nvPr/>
          </p:nvSpPr>
          <p:spPr>
            <a:xfrm>
              <a:off x="3091387" y="788306"/>
              <a:ext cx="8793996" cy="59093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q"/>
              </a:pPr>
              <a:r>
                <a:rPr lang="hu-HU" b="1" dirty="0">
                  <a:solidFill>
                    <a:srgbClr val="002060"/>
                  </a:solidFill>
                </a:rPr>
                <a:t>Bankrendszer aktuális helyzete</a:t>
              </a:r>
            </a:p>
            <a:p>
              <a:pPr marL="742950" lvl="1" indent="-285750">
                <a:buFont typeface="Wingdings" panose="05000000000000000000" pitchFamily="2" charset="2"/>
                <a:buChar char="§"/>
              </a:pPr>
              <a:r>
                <a:rPr lang="hu-HU" dirty="0">
                  <a:solidFill>
                    <a:srgbClr val="002060"/>
                  </a:solidFill>
                </a:rPr>
                <a:t>A hazai bankrendszer stabil, erős sokkellenálló-képesség jellemzi, likviditási </a:t>
              </a:r>
              <a:r>
                <a:rPr lang="hu-HU" dirty="0" err="1">
                  <a:solidFill>
                    <a:srgbClr val="002060"/>
                  </a:solidFill>
                </a:rPr>
                <a:t>tartalékai</a:t>
              </a:r>
              <a:r>
                <a:rPr lang="hu-HU" dirty="0">
                  <a:solidFill>
                    <a:srgbClr val="002060"/>
                  </a:solidFill>
                </a:rPr>
                <a:t> tovább bővültek.</a:t>
              </a:r>
            </a:p>
            <a:p>
              <a:pPr marL="742950" lvl="1" indent="-285750">
                <a:buFont typeface="Wingdings" panose="05000000000000000000" pitchFamily="2" charset="2"/>
                <a:buChar char="§"/>
              </a:pPr>
              <a:r>
                <a:rPr lang="hu-HU" dirty="0">
                  <a:solidFill>
                    <a:srgbClr val="002060"/>
                  </a:solidFill>
                </a:rPr>
                <a:t>Egy súlyos stresszhelyzet esetén is csak minimális tőkehiány merülne fel a szektorban. </a:t>
              </a:r>
            </a:p>
            <a:p>
              <a:pPr marL="285750" indent="-285750">
                <a:buFont typeface="Wingdings" panose="05000000000000000000" pitchFamily="2" charset="2"/>
                <a:buChar char="q"/>
              </a:pPr>
              <a:r>
                <a:rPr lang="hu-HU" b="1" dirty="0">
                  <a:solidFill>
                    <a:srgbClr val="002060"/>
                  </a:solidFill>
                </a:rPr>
                <a:t>Kockázatok</a:t>
              </a:r>
            </a:p>
            <a:p>
              <a:pPr marL="742950" lvl="1" indent="-285750">
                <a:buFont typeface="Wingdings" panose="05000000000000000000" pitchFamily="2" charset="2"/>
                <a:buChar char="§"/>
              </a:pPr>
              <a:r>
                <a:rPr lang="hu-HU" dirty="0">
                  <a:solidFill>
                    <a:srgbClr val="002060"/>
                  </a:solidFill>
                </a:rPr>
                <a:t>A kamatkörnyezet emelkedésének törlesztőrészletekre gyakorolt hatását tompítja a változó kamatozású lakossági hitelállomány amortizációja és a hosszabb kamatperiódusú hitelek térnyerése.</a:t>
              </a:r>
            </a:p>
            <a:p>
              <a:pPr marL="742950" lvl="1" indent="-285750">
                <a:buFont typeface="Wingdings" panose="05000000000000000000" pitchFamily="2" charset="2"/>
                <a:buChar char="§"/>
              </a:pPr>
              <a:r>
                <a:rPr lang="hu-HU" dirty="0">
                  <a:solidFill>
                    <a:srgbClr val="002060"/>
                  </a:solidFill>
                </a:rPr>
                <a:t>Az infláció visszatérésével emelkedő hozamkörnyezet hitel- és átértékelődési kockázatokat hordoz.</a:t>
              </a:r>
            </a:p>
            <a:p>
              <a:pPr marL="742950" lvl="1" indent="-285750">
                <a:buFont typeface="Wingdings" panose="05000000000000000000" pitchFamily="2" charset="2"/>
                <a:buChar char="§"/>
              </a:pPr>
              <a:r>
                <a:rPr lang="hu-HU" dirty="0">
                  <a:solidFill>
                    <a:srgbClr val="002060"/>
                  </a:solidFill>
                </a:rPr>
                <a:t>A támogatásokkal ösztönzött lakáspiaci kereslet mellett tartósan csak a lakáspiaci kínálat érdemi bővülésével lesz fenntartható a piac stabilitása.</a:t>
              </a:r>
            </a:p>
            <a:p>
              <a:pPr marL="285750" indent="-285750">
                <a:buFont typeface="Wingdings" panose="05000000000000000000" pitchFamily="2" charset="2"/>
                <a:buChar char="q"/>
              </a:pPr>
              <a:r>
                <a:rPr lang="hu-HU" b="1" dirty="0">
                  <a:solidFill>
                    <a:srgbClr val="002060"/>
                  </a:solidFill>
                </a:rPr>
                <a:t>Moratórium</a:t>
              </a:r>
            </a:p>
            <a:p>
              <a:pPr marL="742950" lvl="1" indent="-285750">
                <a:buFont typeface="Wingdings" panose="05000000000000000000" pitchFamily="2" charset="2"/>
                <a:buChar char="§"/>
              </a:pPr>
              <a:r>
                <a:rPr lang="hu-HU" dirty="0">
                  <a:solidFill>
                    <a:srgbClr val="002060"/>
                  </a:solidFill>
                </a:rPr>
                <a:t>Az adósok szűk köre jelezte, hogy rászorul a fizetési moratórium harmadik szakaszára, amivel jelentősen lecsökkent a program hatásával kapcsolatos jövőbeni bizonytalanság.</a:t>
              </a:r>
            </a:p>
            <a:p>
              <a:pPr marL="285750" indent="-285750">
                <a:buFont typeface="Wingdings" panose="05000000000000000000" pitchFamily="2" charset="2"/>
                <a:buChar char="q"/>
              </a:pPr>
              <a:r>
                <a:rPr lang="hu-HU" b="1" dirty="0">
                  <a:solidFill>
                    <a:srgbClr val="002060"/>
                  </a:solidFill>
                </a:rPr>
                <a:t>Kihívások</a:t>
              </a:r>
            </a:p>
            <a:p>
              <a:pPr marL="742950" lvl="1" indent="-285750">
                <a:buFont typeface="Wingdings" panose="05000000000000000000" pitchFamily="2" charset="2"/>
                <a:buChar char="§"/>
              </a:pPr>
              <a:r>
                <a:rPr lang="hu-HU" dirty="0">
                  <a:solidFill>
                    <a:srgbClr val="002060"/>
                  </a:solidFill>
                </a:rPr>
                <a:t>A bankrendszer a válságban eddig </a:t>
              </a:r>
              <a:r>
                <a:rPr lang="hu-HU" dirty="0" err="1">
                  <a:solidFill>
                    <a:srgbClr val="002060"/>
                  </a:solidFill>
                </a:rPr>
                <a:t>helytállt</a:t>
              </a:r>
              <a:r>
                <a:rPr lang="hu-HU" dirty="0">
                  <a:solidFill>
                    <a:srgbClr val="002060"/>
                  </a:solidFill>
                </a:rPr>
                <a:t>, de előretekintve az intézményeknek az új szereplők kihívásaihoz és a folyamatos technológiai fejlődéshez is alkalmazkodniuk kell.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5285160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76EF5-F6F7-4B38-B3AE-F7D31BA82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9774" y="3063383"/>
            <a:ext cx="6500263" cy="671274"/>
          </a:xfrm>
        </p:spPr>
        <p:txBody>
          <a:bodyPr/>
          <a:lstStyle/>
          <a:p>
            <a:r>
              <a:rPr lang="hu-HU" sz="3600" dirty="0"/>
              <a:t>Köszönjük a figyelmet!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52597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12D4E55-1E44-42B6-A96E-352443F20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4201" y="142875"/>
            <a:ext cx="8905874" cy="972038"/>
          </a:xfrm>
        </p:spPr>
        <p:txBody>
          <a:bodyPr>
            <a:noAutofit/>
          </a:bodyPr>
          <a:lstStyle/>
          <a:p>
            <a:r>
              <a:rPr lang="hu-HU" sz="2400" dirty="0"/>
              <a:t>Európában és az Egyesült Államokban is jelentős mértékben emelkedett az infláció az elmúlt hónapokban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EF33A9-7253-47D5-8BF4-9AB5E604698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210339" y="6003798"/>
            <a:ext cx="8676861" cy="756953"/>
          </a:xfrm>
        </p:spPr>
        <p:txBody>
          <a:bodyPr/>
          <a:lstStyle/>
          <a:p>
            <a:r>
              <a:rPr lang="hu-HU" sz="1200" dirty="0"/>
              <a:t>Megjegyzés: Bal panel: Az egyéb EU adat a nem eurozónába tartozó uniós tagállamok adatainak számtani átlaga. Az eurozóna és az egyéb EU adat a harmonizált fogyasztói árindex (</a:t>
            </a:r>
            <a:r>
              <a:rPr lang="hu-HU" sz="1200" dirty="0" err="1"/>
              <a:t>HICP</a:t>
            </a:r>
            <a:r>
              <a:rPr lang="hu-HU" sz="1200" dirty="0"/>
              <a:t>), az USA adat a Consumer Price Index </a:t>
            </a:r>
            <a:r>
              <a:rPr lang="hu-HU" sz="1200" dirty="0" err="1"/>
              <a:t>for</a:t>
            </a:r>
            <a:r>
              <a:rPr lang="hu-HU" sz="1200" dirty="0"/>
              <a:t> </a:t>
            </a:r>
            <a:r>
              <a:rPr lang="hu-HU" sz="1200" dirty="0" err="1"/>
              <a:t>All</a:t>
            </a:r>
            <a:r>
              <a:rPr lang="hu-HU" sz="1200" dirty="0"/>
              <a:t> Urban </a:t>
            </a:r>
            <a:r>
              <a:rPr lang="hu-HU" sz="1200" dirty="0" err="1"/>
              <a:t>Consumers</a:t>
            </a:r>
            <a:r>
              <a:rPr lang="hu-HU" sz="1200" dirty="0"/>
              <a:t> (</a:t>
            </a:r>
            <a:r>
              <a:rPr lang="hu-HU" sz="1200" dirty="0" err="1"/>
              <a:t>CPI</a:t>
            </a:r>
            <a:r>
              <a:rPr lang="hu-HU" sz="1200" dirty="0"/>
              <a:t>-U) alapján. Jobb panel: Az 5x5-ös inflációs várakozások az öt év múlva induló öt éves időszak átlagos, éves inflációs várakozásait ragadják meg. *Az inflációs célérték a vizsgált jegybankok többségére jellemző érték. Forrás: Eurostat, Refinitiv.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75C673-CAE8-4B54-92A2-6A7CAE2A7F03}"/>
              </a:ext>
            </a:extLst>
          </p:cNvPr>
          <p:cNvSpPr txBox="1"/>
          <p:nvPr/>
        </p:nvSpPr>
        <p:spPr>
          <a:xfrm>
            <a:off x="3210339" y="5357467"/>
            <a:ext cx="86768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i="1" dirty="0">
                <a:solidFill>
                  <a:srgbClr val="141B4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Az infláció (bal panel), valamint hosszú távú inflációs várakozásokat megragadó piaci mutatók (jobb panel) Európában és az USA-ban</a:t>
            </a:r>
            <a:endParaRPr lang="hu-H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88A6544-0B0B-444A-BB2A-EAC1DA5E052C}"/>
              </a:ext>
            </a:extLst>
          </p:cNvPr>
          <p:cNvSpPr txBox="1"/>
          <p:nvPr/>
        </p:nvSpPr>
        <p:spPr>
          <a:xfrm>
            <a:off x="6923936" y="6599227"/>
            <a:ext cx="4572000" cy="2101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indent="0" algn="r" defTabSz="685749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350">
                <a:solidFill>
                  <a:schemeClr val="tx2"/>
                </a:solidFill>
              </a:defRPr>
            </a:lvl1pPr>
            <a:lvl2pPr marL="342875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>
                <a:solidFill>
                  <a:schemeClr val="accent2"/>
                </a:solidFill>
              </a:defRPr>
            </a:lvl2pPr>
            <a:lvl3pPr marL="685749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>
                <a:solidFill>
                  <a:schemeClr val="accent2"/>
                </a:solidFill>
              </a:defRPr>
            </a:lvl3pPr>
            <a:lvl4pPr marL="1028624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>
                <a:solidFill>
                  <a:schemeClr val="accent2"/>
                </a:solidFill>
              </a:defRPr>
            </a:lvl4pPr>
            <a:lvl5pPr marL="1371498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>
                <a:solidFill>
                  <a:schemeClr val="accent2"/>
                </a:solidFill>
              </a:defRPr>
            </a:lvl5pPr>
            <a:lvl6pPr marL="1885809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6pPr>
            <a:lvl7pPr marL="2228684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7pPr>
            <a:lvl8pPr marL="2571558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8pPr>
            <a:lvl9pPr marL="2914433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9pPr>
          </a:lstStyle>
          <a:p>
            <a:endParaRPr lang="hu-HU" sz="12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04A5186-225C-48C9-ADCD-E03DE7CF30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9063" y="1114913"/>
            <a:ext cx="5597185" cy="41939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123741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F5E11-DED8-4BC2-8B32-2FD84C5F3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a kamatkörnyezet emelkedése támogatja a bankrendszerek jövedelemtermelő képességét 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1212F436-2DEB-4C1F-98B1-0AD1BA61B14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07486" y="6247882"/>
            <a:ext cx="8676861" cy="369332"/>
          </a:xfrm>
        </p:spPr>
        <p:txBody>
          <a:bodyPr/>
          <a:lstStyle/>
          <a:p>
            <a:r>
              <a:rPr lang="hu-HU" sz="1200" dirty="0"/>
              <a:t>Megjegyzés: Az Euro </a:t>
            </a:r>
            <a:r>
              <a:rPr lang="hu-HU" sz="1200" dirty="0" err="1"/>
              <a:t>STOXX</a:t>
            </a:r>
            <a:r>
              <a:rPr lang="hu-HU" sz="1200" dirty="0"/>
              <a:t> </a:t>
            </a:r>
            <a:r>
              <a:rPr lang="hu-HU" sz="1200" dirty="0" err="1"/>
              <a:t>banks</a:t>
            </a:r>
            <a:r>
              <a:rPr lang="hu-HU" sz="1200" dirty="0"/>
              <a:t> Indexet a 22 legnagyobb európai bank alkotja. Forrás: Refinitiv.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C88B54E-C04A-4944-99EA-0E351304BB3F}"/>
              </a:ext>
            </a:extLst>
          </p:cNvPr>
          <p:cNvSpPr txBox="1"/>
          <p:nvPr/>
        </p:nvSpPr>
        <p:spPr>
          <a:xfrm>
            <a:off x="3248277" y="5601551"/>
            <a:ext cx="86768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i="1" dirty="0">
                <a:solidFill>
                  <a:srgbClr val="141B4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Az európai bank index (Euro </a:t>
            </a:r>
            <a:r>
              <a:rPr lang="hu-HU" i="1" dirty="0" err="1">
                <a:solidFill>
                  <a:srgbClr val="141B4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STOXX</a:t>
            </a:r>
            <a:r>
              <a:rPr lang="hu-HU" i="1" dirty="0">
                <a:solidFill>
                  <a:srgbClr val="141B4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i="1" dirty="0" err="1">
                <a:solidFill>
                  <a:srgbClr val="141B4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Banks</a:t>
            </a:r>
            <a:r>
              <a:rPr lang="hu-HU" i="1" dirty="0">
                <a:solidFill>
                  <a:srgbClr val="141B4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 valamint benchmark indexének (EURO </a:t>
            </a:r>
            <a:r>
              <a:rPr lang="hu-HU" i="1" dirty="0" err="1">
                <a:solidFill>
                  <a:srgbClr val="141B4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STOXX</a:t>
            </a:r>
            <a:r>
              <a:rPr lang="hu-HU" i="1" dirty="0">
                <a:solidFill>
                  <a:srgbClr val="141B4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alakulása</a:t>
            </a:r>
            <a:endParaRPr lang="hu-HU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5E315D3-6C9E-4247-AD65-6501EEE01C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928" y="1124251"/>
            <a:ext cx="5795306" cy="4345254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BEB1DB1-E0FE-4CA8-B5DC-0551BE6C5B71}"/>
              </a:ext>
            </a:extLst>
          </p:cNvPr>
          <p:cNvSpPr/>
          <p:nvPr/>
        </p:nvSpPr>
        <p:spPr>
          <a:xfrm>
            <a:off x="9114074" y="1024280"/>
            <a:ext cx="3077926" cy="4445225"/>
          </a:xfrm>
          <a:prstGeom prst="rect">
            <a:avLst/>
          </a:prstGeom>
          <a:solidFill>
            <a:schemeClr val="tx2">
              <a:lumMod val="10000"/>
              <a:lumOff val="9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7A694A9-8FEE-472E-997A-EBA2EEA7D17B}"/>
              </a:ext>
            </a:extLst>
          </p:cNvPr>
          <p:cNvSpPr txBox="1"/>
          <p:nvPr/>
        </p:nvSpPr>
        <p:spPr>
          <a:xfrm>
            <a:off x="9114074" y="1403025"/>
            <a:ext cx="3077926" cy="378770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ctr">
            <a:spAutoFit/>
          </a:bodyPr>
          <a:lstStyle>
            <a:lvl1pPr indent="0" algn="ctr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</a:lvl1pPr>
            <a:lvl2pPr marL="342875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>
                <a:solidFill>
                  <a:schemeClr val="accent2"/>
                </a:solidFill>
              </a:defRPr>
            </a:lvl2pPr>
            <a:lvl3pPr marL="685749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>
                <a:solidFill>
                  <a:schemeClr val="accent2"/>
                </a:solidFill>
              </a:defRPr>
            </a:lvl3pPr>
            <a:lvl4pPr marL="1028624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>
                <a:solidFill>
                  <a:schemeClr val="accent2"/>
                </a:solidFill>
              </a:defRPr>
            </a:lvl4pPr>
            <a:lvl5pPr marL="1371498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>
                <a:solidFill>
                  <a:schemeClr val="accent2"/>
                </a:solidFill>
              </a:defRPr>
            </a:lvl5pPr>
            <a:lvl6pPr marL="1885809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6pPr>
            <a:lvl7pPr marL="2228684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7pPr>
            <a:lvl8pPr marL="2571558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8pPr>
            <a:lvl9pPr marL="2914433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9pPr>
          </a:lstStyle>
          <a:p>
            <a:pPr algn="l"/>
            <a:r>
              <a:rPr lang="hu-HU" dirty="0">
                <a:solidFill>
                  <a:srgbClr val="002060"/>
                </a:solidFill>
              </a:rPr>
              <a:t>A kamatkörnyezet emelkedésének előtérbe kerülése </a:t>
            </a:r>
            <a:r>
              <a:rPr lang="hu-HU" b="1" dirty="0">
                <a:solidFill>
                  <a:srgbClr val="002060"/>
                </a:solidFill>
              </a:rPr>
              <a:t>az európai bankok javuló értékeltségében </a:t>
            </a:r>
            <a:r>
              <a:rPr lang="hu-HU" dirty="0">
                <a:solidFill>
                  <a:srgbClr val="002060"/>
                </a:solidFill>
              </a:rPr>
              <a:t>is tükröződött.</a:t>
            </a:r>
          </a:p>
          <a:p>
            <a:pPr algn="l"/>
            <a:r>
              <a:rPr lang="hu-HU" sz="1800" b="1" dirty="0">
                <a:solidFill>
                  <a:srgbClr val="002060"/>
                </a:solidFill>
              </a:rPr>
              <a:t>Az bankok abszolút és relatív értékeltsége is érdemben javult 2021 folyamán</a:t>
            </a:r>
            <a:r>
              <a:rPr lang="hu-HU" sz="1800" dirty="0">
                <a:solidFill>
                  <a:srgbClr val="002060"/>
                </a:solidFill>
              </a:rPr>
              <a:t>.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hu-HU" sz="1800" dirty="0">
                <a:solidFill>
                  <a:srgbClr val="002060"/>
                </a:solidFill>
              </a:rPr>
              <a:t>2021-ben az Euro </a:t>
            </a:r>
            <a:r>
              <a:rPr lang="hu-HU" sz="1800" dirty="0" err="1">
                <a:solidFill>
                  <a:srgbClr val="002060"/>
                </a:solidFill>
              </a:rPr>
              <a:t>STOXX</a:t>
            </a:r>
            <a:r>
              <a:rPr lang="hu-HU" sz="1800" dirty="0">
                <a:solidFill>
                  <a:srgbClr val="002060"/>
                </a:solidFill>
              </a:rPr>
              <a:t> </a:t>
            </a:r>
            <a:r>
              <a:rPr lang="hu-HU" sz="1800" dirty="0" err="1">
                <a:solidFill>
                  <a:srgbClr val="002060"/>
                </a:solidFill>
              </a:rPr>
              <a:t>Banks</a:t>
            </a:r>
            <a:r>
              <a:rPr lang="hu-HU" sz="1800" dirty="0">
                <a:solidFill>
                  <a:srgbClr val="002060"/>
                </a:solidFill>
              </a:rPr>
              <a:t> Index 38 százalékkal emelkedett, miközben a tágabb piac (benchmark index) „mindössze” 21 százalékkal nőtt.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CEA50E3-6A92-4BE7-A04B-225DD69032CF}"/>
              </a:ext>
            </a:extLst>
          </p:cNvPr>
          <p:cNvCxnSpPr>
            <a:cxnSpLocks/>
          </p:cNvCxnSpPr>
          <p:nvPr/>
        </p:nvCxnSpPr>
        <p:spPr>
          <a:xfrm>
            <a:off x="3936732" y="2666198"/>
            <a:ext cx="3205213" cy="1482290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87257EB-7D1E-43DD-9AD5-4CA7BA636C04}"/>
              </a:ext>
            </a:extLst>
          </p:cNvPr>
          <p:cNvCxnSpPr>
            <a:cxnSpLocks/>
          </p:cNvCxnSpPr>
          <p:nvPr/>
        </p:nvCxnSpPr>
        <p:spPr>
          <a:xfrm flipV="1">
            <a:off x="7256819" y="3686476"/>
            <a:ext cx="1128317" cy="452388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9031D39F-3BDC-47DF-8D54-6476076EF222}"/>
              </a:ext>
            </a:extLst>
          </p:cNvPr>
          <p:cNvSpPr txBox="1"/>
          <p:nvPr/>
        </p:nvSpPr>
        <p:spPr>
          <a:xfrm rot="1461075">
            <a:off x="4111673" y="3292223"/>
            <a:ext cx="2156059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hu-HU" sz="1600" dirty="0">
                <a:solidFill>
                  <a:srgbClr val="002060"/>
                </a:solidFill>
              </a:rPr>
              <a:t>Relatív értékeltség csökkenése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0B78373-0069-4E6E-BFBC-C13E84793850}"/>
              </a:ext>
            </a:extLst>
          </p:cNvPr>
          <p:cNvSpPr txBox="1"/>
          <p:nvPr/>
        </p:nvSpPr>
        <p:spPr>
          <a:xfrm rot="20336921">
            <a:off x="7250778" y="3818199"/>
            <a:ext cx="130833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hu-HU" sz="1600" dirty="0">
                <a:solidFill>
                  <a:srgbClr val="002060"/>
                </a:solidFill>
              </a:rPr>
              <a:t>Emelkedése</a:t>
            </a:r>
          </a:p>
        </p:txBody>
      </p:sp>
    </p:spTree>
    <p:extLst>
      <p:ext uri="{BB962C8B-B14F-4D97-AF65-F5344CB8AC3E}">
        <p14:creationId xmlns:p14="http://schemas.microsoft.com/office/powerpoint/2010/main" val="17499314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F5E11-DED8-4BC2-8B32-2FD84C5F3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5338" y="0"/>
            <a:ext cx="8800730" cy="713833"/>
          </a:xfrm>
        </p:spPr>
        <p:txBody>
          <a:bodyPr>
            <a:normAutofit fontScale="90000"/>
          </a:bodyPr>
          <a:lstStyle/>
          <a:p>
            <a:r>
              <a:rPr lang="hu-HU" dirty="0"/>
              <a:t>Az infláció visszatérése mellett számos kockázat hatással lehet a nemzetközi gazdasági folyamatokra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7A694A9-8FEE-472E-997A-EBA2EEA7D17B}"/>
              </a:ext>
            </a:extLst>
          </p:cNvPr>
          <p:cNvSpPr txBox="1"/>
          <p:nvPr/>
        </p:nvSpPr>
        <p:spPr>
          <a:xfrm>
            <a:off x="3722255" y="713833"/>
            <a:ext cx="8469745" cy="581287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ctr">
            <a:spAutoFit/>
          </a:bodyPr>
          <a:lstStyle>
            <a:lvl1pPr indent="0" algn="ctr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</a:lvl1pPr>
            <a:lvl2pPr marL="342875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>
                <a:solidFill>
                  <a:schemeClr val="accent2"/>
                </a:solidFill>
              </a:defRPr>
            </a:lvl2pPr>
            <a:lvl3pPr marL="685749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>
                <a:solidFill>
                  <a:schemeClr val="accent2"/>
                </a:solidFill>
              </a:defRPr>
            </a:lvl3pPr>
            <a:lvl4pPr marL="1028624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>
                <a:solidFill>
                  <a:schemeClr val="accent2"/>
                </a:solidFill>
              </a:defRPr>
            </a:lvl4pPr>
            <a:lvl5pPr marL="1371498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>
                <a:solidFill>
                  <a:schemeClr val="accent2"/>
                </a:solidFill>
              </a:defRPr>
            </a:lvl5pPr>
            <a:lvl6pPr marL="1885809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6pPr>
            <a:lvl7pPr marL="2228684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7pPr>
            <a:lvl8pPr marL="2571558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8pPr>
            <a:lvl9pPr marL="2914433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9pPr>
          </a:lstStyle>
          <a:p>
            <a:pPr algn="l"/>
            <a:r>
              <a:rPr lang="hu-HU" sz="2400" b="1" dirty="0">
                <a:solidFill>
                  <a:srgbClr val="C00000"/>
                </a:solidFill>
              </a:rPr>
              <a:t>Nemzetközi makrogazdasági kockázatok</a:t>
            </a:r>
            <a:r>
              <a:rPr lang="hu-HU" sz="2400" dirty="0">
                <a:solidFill>
                  <a:srgbClr val="002060"/>
                </a:solidFill>
              </a:rPr>
              <a:t>:</a:t>
            </a:r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hu-HU" sz="2200" b="1" dirty="0">
                <a:solidFill>
                  <a:srgbClr val="002060"/>
                </a:solidFill>
              </a:rPr>
              <a:t>Vírusvariánsok</a:t>
            </a:r>
            <a:r>
              <a:rPr lang="hu-HU" sz="2200" dirty="0">
                <a:solidFill>
                  <a:srgbClr val="002060"/>
                </a:solidFill>
              </a:rPr>
              <a:t>. Az </a:t>
            </a:r>
            <a:r>
              <a:rPr lang="hu-HU" sz="2200" i="1" dirty="0">
                <a:solidFill>
                  <a:srgbClr val="002060"/>
                </a:solidFill>
              </a:rPr>
              <a:t>új vírusvariánsok </a:t>
            </a:r>
            <a:r>
              <a:rPr lang="hu-HU" sz="2200" dirty="0">
                <a:solidFill>
                  <a:srgbClr val="002060"/>
                </a:solidFill>
              </a:rPr>
              <a:t>terjedése ismételten bizonytalanná tette a rövid távú gazdasági kilátásokat. </a:t>
            </a:r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hu-HU" sz="2200" b="1" dirty="0">
                <a:solidFill>
                  <a:srgbClr val="002060"/>
                </a:solidFill>
              </a:rPr>
              <a:t>Világkereskedelem lassulása</a:t>
            </a:r>
            <a:r>
              <a:rPr lang="hu-HU" sz="2200" dirty="0">
                <a:solidFill>
                  <a:srgbClr val="002060"/>
                </a:solidFill>
              </a:rPr>
              <a:t>. A </a:t>
            </a:r>
            <a:r>
              <a:rPr lang="hu-HU" sz="2200" i="1" dirty="0">
                <a:solidFill>
                  <a:srgbClr val="002060"/>
                </a:solidFill>
              </a:rPr>
              <a:t>kereslet-kínálati súrlódások </a:t>
            </a:r>
            <a:r>
              <a:rPr lang="hu-HU" sz="2200" dirty="0">
                <a:solidFill>
                  <a:srgbClr val="002060"/>
                </a:solidFill>
              </a:rPr>
              <a:t>következtében megtorpant a világkereskedelem és a világ ipari termelésének emelkedése, </a:t>
            </a:r>
            <a:r>
              <a:rPr lang="en-US" sz="2200" dirty="0">
                <a:solidFill>
                  <a:srgbClr val="002060"/>
                </a:solidFill>
              </a:rPr>
              <a:t>a </a:t>
            </a:r>
            <a:r>
              <a:rPr lang="hu-HU" sz="2200" dirty="0">
                <a:solidFill>
                  <a:srgbClr val="002060"/>
                </a:solidFill>
              </a:rPr>
              <a:t>nemzetközi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hu-HU" sz="2200" dirty="0">
                <a:solidFill>
                  <a:srgbClr val="002060"/>
                </a:solidFill>
              </a:rPr>
              <a:t>turizmus továbbra is a 2019-es szint alatt alakul.</a:t>
            </a:r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hu-HU" sz="2200" b="1" dirty="0">
                <a:solidFill>
                  <a:srgbClr val="002060"/>
                </a:solidFill>
              </a:rPr>
              <a:t>Feltörekvő piaci turbulenciák</a:t>
            </a:r>
            <a:r>
              <a:rPr lang="hu-HU" sz="2200" dirty="0">
                <a:solidFill>
                  <a:srgbClr val="002060"/>
                </a:solidFill>
              </a:rPr>
              <a:t>. Az </a:t>
            </a:r>
            <a:r>
              <a:rPr lang="hu-HU" sz="2200" i="1" dirty="0">
                <a:solidFill>
                  <a:srgbClr val="002060"/>
                </a:solidFill>
              </a:rPr>
              <a:t>infláció visszatérése </a:t>
            </a:r>
            <a:r>
              <a:rPr lang="hu-HU" sz="2200" dirty="0">
                <a:solidFill>
                  <a:srgbClr val="002060"/>
                </a:solidFill>
              </a:rPr>
              <a:t>kilátásba helyezte a kamatkörnyezet emelkedését, ami a fejlett piaci hozamok emelkedésén keresztül turbulenciát okozhat a feltörekvő piacokon.</a:t>
            </a:r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hu-HU" sz="2200" b="1" dirty="0">
                <a:solidFill>
                  <a:srgbClr val="002060"/>
                </a:solidFill>
              </a:rPr>
              <a:t>Magas szuverén adósságok</a:t>
            </a:r>
            <a:r>
              <a:rPr lang="hu-HU" sz="2200" dirty="0">
                <a:solidFill>
                  <a:srgbClr val="002060"/>
                </a:solidFill>
              </a:rPr>
              <a:t>. A </a:t>
            </a:r>
            <a:r>
              <a:rPr lang="hu-HU" sz="2200" i="1" dirty="0">
                <a:solidFill>
                  <a:srgbClr val="002060"/>
                </a:solidFill>
              </a:rPr>
              <a:t>szuverén adósságszintek emelkedettek</a:t>
            </a:r>
            <a:r>
              <a:rPr lang="hu-HU" sz="2200" dirty="0">
                <a:solidFill>
                  <a:srgbClr val="002060"/>
                </a:solidFill>
              </a:rPr>
              <a:t>, azonban az alacsony kamatkörnyezet hatására összességében kisebb fiskális terhet jelentenek a gazdaságok számára, mint a pénzügyi válság idején.</a:t>
            </a:r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hu-HU" sz="2200" b="1" dirty="0">
                <a:solidFill>
                  <a:srgbClr val="002060"/>
                </a:solidFill>
              </a:rPr>
              <a:t>Eszközár kifeszítettség</a:t>
            </a:r>
            <a:r>
              <a:rPr lang="hu-HU" sz="2200" dirty="0">
                <a:solidFill>
                  <a:srgbClr val="002060"/>
                </a:solidFill>
              </a:rPr>
              <a:t>. A globális likviditásbőség következtében </a:t>
            </a:r>
            <a:r>
              <a:rPr lang="hu-HU" sz="2200" i="1" dirty="0">
                <a:solidFill>
                  <a:srgbClr val="002060"/>
                </a:solidFill>
              </a:rPr>
              <a:t>kifeszítetté váltak egyes eszközosztályok </a:t>
            </a:r>
            <a:r>
              <a:rPr lang="hu-HU" sz="2200" dirty="0">
                <a:solidFill>
                  <a:srgbClr val="002060"/>
                </a:solidFill>
              </a:rPr>
              <a:t>(pl. részvények, ingatlanok), melyek esetleges korrekciója kiemelt figyelmet igényel.</a:t>
            </a:r>
          </a:p>
        </p:txBody>
      </p:sp>
      <p:pic>
        <p:nvPicPr>
          <p:cNvPr id="1032" name="Picture 8" descr="Rate Icon #403963 - Free Icons Library">
            <a:extLst>
              <a:ext uri="{FF2B5EF4-FFF2-40B4-BE49-F238E27FC236}">
                <a16:creationId xmlns:a16="http://schemas.microsoft.com/office/drawing/2014/main" id="{0A1D9A20-30D8-40C6-A41B-72D6403C1D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0916" y="3412381"/>
            <a:ext cx="954863" cy="954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Debt Icon #135003 - Free Icons Library">
            <a:extLst>
              <a:ext uri="{FF2B5EF4-FFF2-40B4-BE49-F238E27FC236}">
                <a16:creationId xmlns:a16="http://schemas.microsoft.com/office/drawing/2014/main" id="{8272DE98-E718-47B6-919F-7A5F30F1B7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4583" y="4574912"/>
            <a:ext cx="735997" cy="735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9D70BCF5-5FDC-4D2A-BABD-0A09CC2674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0077" y="1060130"/>
            <a:ext cx="1055702" cy="1055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Supply And Demand Icons - Download Free Vector Icons | Noun Project">
            <a:extLst>
              <a:ext uri="{FF2B5EF4-FFF2-40B4-BE49-F238E27FC236}">
                <a16:creationId xmlns:a16="http://schemas.microsoft.com/office/drawing/2014/main" id="{C0B18410-63B4-4581-B3D2-42CBE85C78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4742" y="2175618"/>
            <a:ext cx="745838" cy="745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407B4549-EAA7-44CF-BA3C-9F61A201C9AD}"/>
              </a:ext>
            </a:extLst>
          </p:cNvPr>
          <p:cNvGrpSpPr/>
          <p:nvPr/>
        </p:nvGrpSpPr>
        <p:grpSpPr>
          <a:xfrm>
            <a:off x="3265338" y="5830130"/>
            <a:ext cx="628073" cy="628073"/>
            <a:chOff x="3265338" y="5830130"/>
            <a:chExt cx="628073" cy="628073"/>
          </a:xfrm>
        </p:grpSpPr>
        <p:pic>
          <p:nvPicPr>
            <p:cNvPr id="1040" name="Picture 16" descr="Stock Market Icons - Download Free Vector Icons | Noun Project">
              <a:extLst>
                <a:ext uri="{FF2B5EF4-FFF2-40B4-BE49-F238E27FC236}">
                  <a16:creationId xmlns:a16="http://schemas.microsoft.com/office/drawing/2014/main" id="{128F2133-C452-4FFF-8D3A-84FEA393D46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1678" y="5880280"/>
              <a:ext cx="324237" cy="3242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2" name="Picture 18">
              <a:extLst>
                <a:ext uri="{FF2B5EF4-FFF2-40B4-BE49-F238E27FC236}">
                  <a16:creationId xmlns:a16="http://schemas.microsoft.com/office/drawing/2014/main" id="{983C3195-5D76-4BFD-8983-68C13D61DC4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5338" y="5830130"/>
              <a:ext cx="628073" cy="6280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976844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1D8E89F5-D50E-45E8-8B99-745C3151CD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84613357"/>
              </p:ext>
            </p:extLst>
          </p:nvPr>
        </p:nvGraphicFramePr>
        <p:xfrm>
          <a:off x="3722270" y="161924"/>
          <a:ext cx="7234130" cy="6524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466082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CD56CD-AA5D-45D1-867D-FA6FA6739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7926" y="170865"/>
            <a:ext cx="8694027" cy="713833"/>
          </a:xfrm>
        </p:spPr>
        <p:txBody>
          <a:bodyPr>
            <a:noAutofit/>
          </a:bodyPr>
          <a:lstStyle/>
          <a:p>
            <a:r>
              <a:rPr lang="hu-HU" sz="2800" dirty="0"/>
              <a:t>A bankrendszer finanszírozása stabil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D1FFF55-89CB-4B46-BACC-1A4765EC62BE}"/>
              </a:ext>
            </a:extLst>
          </p:cNvPr>
          <p:cNvSpPr txBox="1"/>
          <p:nvPr/>
        </p:nvSpPr>
        <p:spPr>
          <a:xfrm>
            <a:off x="3284467" y="6318312"/>
            <a:ext cx="6250150" cy="2273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indent="0" algn="r" defTabSz="685749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  <a:lvl2pPr marL="342875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>
                <a:solidFill>
                  <a:schemeClr val="accent2"/>
                </a:solidFill>
              </a:defRPr>
            </a:lvl2pPr>
            <a:lvl3pPr marL="685749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>
                <a:solidFill>
                  <a:schemeClr val="accent2"/>
                </a:solidFill>
              </a:defRPr>
            </a:lvl3pPr>
            <a:lvl4pPr marL="1028624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>
                <a:solidFill>
                  <a:schemeClr val="accent2"/>
                </a:solidFill>
              </a:defRPr>
            </a:lvl4pPr>
            <a:lvl5pPr marL="1371498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>
                <a:solidFill>
                  <a:schemeClr val="accent2"/>
                </a:solidFill>
              </a:defRPr>
            </a:lvl5pPr>
            <a:lvl6pPr marL="1885809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6pPr>
            <a:lvl7pPr marL="2228684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7pPr>
            <a:lvl8pPr marL="2571558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8pPr>
            <a:lvl9pPr marL="2914433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9pPr>
          </a:lstStyle>
          <a:p>
            <a:pPr algn="l"/>
            <a:r>
              <a:rPr lang="hu-HU" dirty="0"/>
              <a:t>Forrás: MNB.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771B6D1-5208-4DD3-A3D4-4B0E82BDCE85}"/>
              </a:ext>
            </a:extLst>
          </p:cNvPr>
          <p:cNvSpPr txBox="1"/>
          <p:nvPr/>
        </p:nvSpPr>
        <p:spPr>
          <a:xfrm>
            <a:off x="3284467" y="5867630"/>
            <a:ext cx="6176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i="1">
                <a:solidFill>
                  <a:srgbClr val="141B4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hu-HU" sz="1800" i="1" dirty="0">
                <a:solidFill>
                  <a:srgbClr val="0C214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bankrendszer hitel-betét mutatójának felbontása</a:t>
            </a:r>
            <a:endParaRPr lang="hu-HU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8EB7E5C-2D65-44AA-9A57-55D395A49A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7927" y="1088375"/>
            <a:ext cx="5773176" cy="447145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028F66D-CB0A-4769-9C15-840D3C260CFD}"/>
              </a:ext>
            </a:extLst>
          </p:cNvPr>
          <p:cNvSpPr/>
          <p:nvPr/>
        </p:nvSpPr>
        <p:spPr>
          <a:xfrm>
            <a:off x="8932333" y="1091888"/>
            <a:ext cx="3259667" cy="4674223"/>
          </a:xfrm>
          <a:prstGeom prst="rect">
            <a:avLst/>
          </a:prstGeom>
          <a:solidFill>
            <a:schemeClr val="tx2">
              <a:lumMod val="10000"/>
              <a:lumOff val="9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4F9EAE9-1D3D-4D6B-B9C3-C3C9174476F5}"/>
              </a:ext>
            </a:extLst>
          </p:cNvPr>
          <p:cNvSpPr txBox="1"/>
          <p:nvPr/>
        </p:nvSpPr>
        <p:spPr>
          <a:xfrm>
            <a:off x="8932334" y="1234552"/>
            <a:ext cx="3259666" cy="438889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ctr">
            <a:spAutoFit/>
          </a:bodyPr>
          <a:lstStyle>
            <a:lvl1pPr indent="0" algn="ctr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</a:lvl1pPr>
            <a:lvl2pPr marL="342875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>
                <a:solidFill>
                  <a:schemeClr val="accent2"/>
                </a:solidFill>
              </a:defRPr>
            </a:lvl2pPr>
            <a:lvl3pPr marL="685749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>
                <a:solidFill>
                  <a:schemeClr val="accent2"/>
                </a:solidFill>
              </a:defRPr>
            </a:lvl3pPr>
            <a:lvl4pPr marL="1028624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>
                <a:solidFill>
                  <a:schemeClr val="accent2"/>
                </a:solidFill>
              </a:defRPr>
            </a:lvl4pPr>
            <a:lvl5pPr marL="1371498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>
                <a:solidFill>
                  <a:schemeClr val="accent2"/>
                </a:solidFill>
              </a:defRPr>
            </a:lvl5pPr>
            <a:lvl6pPr marL="1885809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6pPr>
            <a:lvl7pPr marL="2228684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7pPr>
            <a:lvl8pPr marL="2571558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8pPr>
            <a:lvl9pPr marL="2914433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9pPr>
          </a:lstStyle>
          <a:p>
            <a:pPr algn="l"/>
            <a:r>
              <a:rPr lang="hu-HU" dirty="0">
                <a:solidFill>
                  <a:srgbClr val="002060"/>
                </a:solidFill>
              </a:rPr>
              <a:t>A finanszírozási kockázatokat megragadó </a:t>
            </a:r>
            <a:r>
              <a:rPr lang="hu-HU" b="1" dirty="0">
                <a:solidFill>
                  <a:srgbClr val="002060"/>
                </a:solidFill>
              </a:rPr>
              <a:t>hitel-betét mutató </a:t>
            </a:r>
            <a:r>
              <a:rPr lang="hu-HU" dirty="0">
                <a:solidFill>
                  <a:srgbClr val="002060"/>
                </a:solidFill>
              </a:rPr>
              <a:t>közel 1,9 százalékponttal nőtt az elmúlt félév során és </a:t>
            </a:r>
            <a:r>
              <a:rPr lang="hu-HU" b="1" dirty="0">
                <a:solidFill>
                  <a:srgbClr val="002060"/>
                </a:solidFill>
              </a:rPr>
              <a:t>73,5 százalékot tett ki </a:t>
            </a:r>
            <a:r>
              <a:rPr lang="hu-HU" dirty="0">
                <a:solidFill>
                  <a:srgbClr val="002060"/>
                </a:solidFill>
              </a:rPr>
              <a:t>2021. június végén. </a:t>
            </a:r>
          </a:p>
          <a:p>
            <a:pPr algn="l"/>
            <a:r>
              <a:rPr lang="hu-HU" sz="1800" dirty="0">
                <a:solidFill>
                  <a:srgbClr val="002060"/>
                </a:solidFill>
              </a:rPr>
              <a:t>A mutató növekedését </a:t>
            </a:r>
            <a:r>
              <a:rPr lang="hu-HU" sz="1800" b="1" dirty="0">
                <a:solidFill>
                  <a:srgbClr val="002060"/>
                </a:solidFill>
              </a:rPr>
              <a:t>a hitelek betétállományt meghaladó bővülése eredményezte.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hu-HU" sz="1800" dirty="0">
                <a:solidFill>
                  <a:srgbClr val="002060"/>
                </a:solidFill>
              </a:rPr>
              <a:t>Ezt részben a </a:t>
            </a:r>
            <a:r>
              <a:rPr lang="hu-HU" dirty="0">
                <a:solidFill>
                  <a:srgbClr val="002060"/>
                </a:solidFill>
              </a:rPr>
              <a:t>m</a:t>
            </a:r>
            <a:r>
              <a:rPr lang="hu-HU" sz="1800" dirty="0">
                <a:solidFill>
                  <a:srgbClr val="002060"/>
                </a:solidFill>
              </a:rPr>
              <a:t>oratórium hatása magyarázza.</a:t>
            </a:r>
          </a:p>
          <a:p>
            <a:pPr algn="l"/>
            <a:r>
              <a:rPr lang="hu-HU" dirty="0">
                <a:solidFill>
                  <a:srgbClr val="002060"/>
                </a:solidFill>
              </a:rPr>
              <a:t>Az </a:t>
            </a:r>
            <a:r>
              <a:rPr lang="hu-HU" b="1" dirty="0">
                <a:solidFill>
                  <a:srgbClr val="002060"/>
                </a:solidFill>
              </a:rPr>
              <a:t>alternatív szolgáltatók </a:t>
            </a:r>
            <a:r>
              <a:rPr lang="hu-HU" dirty="0">
                <a:solidFill>
                  <a:srgbClr val="002060"/>
                </a:solidFill>
              </a:rPr>
              <a:t>kezdenek elmozdulni a </a:t>
            </a:r>
            <a:r>
              <a:rPr lang="hu-HU" b="1" dirty="0">
                <a:solidFill>
                  <a:srgbClr val="002060"/>
                </a:solidFill>
              </a:rPr>
              <a:t>szélesebb körű szolgáltatások</a:t>
            </a:r>
            <a:r>
              <a:rPr lang="hu-HU" dirty="0">
                <a:solidFill>
                  <a:srgbClr val="002060"/>
                </a:solidFill>
              </a:rPr>
              <a:t> irányába, többek között a </a:t>
            </a:r>
            <a:r>
              <a:rPr lang="hu-HU" b="1" dirty="0">
                <a:solidFill>
                  <a:srgbClr val="002060"/>
                </a:solidFill>
              </a:rPr>
              <a:t>megtakarítási piacon is egyre aktívabbak</a:t>
            </a:r>
            <a:r>
              <a:rPr lang="hu-HU" dirty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510F9BFC-EE61-45E7-8F6C-125FB98900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4696" y="4118118"/>
            <a:ext cx="418203" cy="393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5864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CD56CD-AA5D-45D1-867D-FA6FA6739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1077" y="228322"/>
            <a:ext cx="8390876" cy="713833"/>
          </a:xfrm>
        </p:spPr>
        <p:txBody>
          <a:bodyPr>
            <a:noAutofit/>
          </a:bodyPr>
          <a:lstStyle/>
          <a:p>
            <a:r>
              <a:rPr lang="hu-HU" sz="2400" dirty="0"/>
              <a:t>A szektor bőséges likviditással rendelkezik, még egy súlyos sokk esetén is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842A513-52C5-462E-802C-CD33F7573363}"/>
              </a:ext>
            </a:extLst>
          </p:cNvPr>
          <p:cNvSpPr txBox="1"/>
          <p:nvPr/>
        </p:nvSpPr>
        <p:spPr>
          <a:xfrm>
            <a:off x="3062700" y="1030340"/>
            <a:ext cx="9027629" cy="923330"/>
          </a:xfrm>
          <a:prstGeom prst="rect">
            <a:avLst/>
          </a:prstGeom>
          <a:solidFill>
            <a:schemeClr val="tx2">
              <a:lumMod val="10000"/>
              <a:lumOff val="90000"/>
              <a:alpha val="2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hu-HU" b="1" dirty="0">
                <a:solidFill>
                  <a:srgbClr val="002060"/>
                </a:solidFill>
              </a:rPr>
              <a:t>A bankrendszer likviditási helyzete 2021 első félévében tovább javult</a:t>
            </a:r>
            <a:r>
              <a:rPr lang="hu-HU" dirty="0">
                <a:solidFill>
                  <a:srgbClr val="002060"/>
                </a:solidFill>
              </a:rPr>
              <a:t>, a likviditásfedezeti ráta (LCR) szektor szinten 2021. júniusra közel 229 százalékra emelkedett. </a:t>
            </a:r>
          </a:p>
          <a:p>
            <a:pPr algn="just"/>
            <a:r>
              <a:rPr lang="hu-HU" b="1" dirty="0">
                <a:solidFill>
                  <a:srgbClr val="002060"/>
                </a:solidFill>
              </a:rPr>
              <a:t>A bankok döntő többsége a sokk mentén is megfelelne a szabályozói minimumelvárásoknak</a:t>
            </a:r>
            <a:r>
              <a:rPr lang="hu-HU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D1FFF55-89CB-4B46-BACC-1A4765EC62BE}"/>
              </a:ext>
            </a:extLst>
          </p:cNvPr>
          <p:cNvSpPr txBox="1"/>
          <p:nvPr/>
        </p:nvSpPr>
        <p:spPr>
          <a:xfrm>
            <a:off x="3284467" y="6305847"/>
            <a:ext cx="7964558" cy="4338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indent="0" algn="r" defTabSz="685749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  <a:lvl2pPr marL="342875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>
                <a:solidFill>
                  <a:schemeClr val="accent2"/>
                </a:solidFill>
              </a:defRPr>
            </a:lvl2pPr>
            <a:lvl3pPr marL="685749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>
                <a:solidFill>
                  <a:schemeClr val="accent2"/>
                </a:solidFill>
              </a:defRPr>
            </a:lvl3pPr>
            <a:lvl4pPr marL="1028624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>
                <a:solidFill>
                  <a:schemeClr val="accent2"/>
                </a:solidFill>
              </a:defRPr>
            </a:lvl4pPr>
            <a:lvl5pPr marL="1371498" indent="0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>
                <a:solidFill>
                  <a:schemeClr val="accent2"/>
                </a:solidFill>
              </a:defRPr>
            </a:lvl5pPr>
            <a:lvl6pPr marL="1885809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6pPr>
            <a:lvl7pPr marL="2228684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7pPr>
            <a:lvl8pPr marL="2571558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8pPr>
            <a:lvl9pPr marL="2914433" indent="-171438" defTabSz="685749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9pPr>
          </a:lstStyle>
          <a:p>
            <a:pPr algn="l"/>
            <a:r>
              <a:rPr lang="hu-HU" dirty="0"/>
              <a:t>Megjegyzés: A dobozok szélei az eloszlás alsó és felső </a:t>
            </a:r>
            <a:r>
              <a:rPr lang="hu-HU" dirty="0" err="1"/>
              <a:t>kvartilisét</a:t>
            </a:r>
            <a:r>
              <a:rPr lang="hu-HU" dirty="0"/>
              <a:t>, a színek határa a mediánját jelölik. Az ábra alsó talpa a tizedik, míg a felső talpa a kilencvenedik percentilist mutatja. Forrás: MNB.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771B6D1-5208-4DD3-A3D4-4B0E82BDCE85}"/>
              </a:ext>
            </a:extLst>
          </p:cNvPr>
          <p:cNvSpPr txBox="1"/>
          <p:nvPr/>
        </p:nvSpPr>
        <p:spPr>
          <a:xfrm>
            <a:off x="3284467" y="5976902"/>
            <a:ext cx="6176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i="1">
                <a:solidFill>
                  <a:srgbClr val="141B4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hu-HU" dirty="0"/>
              <a:t>Az </a:t>
            </a:r>
            <a:r>
              <a:rPr lang="hu-HU" dirty="0" err="1"/>
              <a:t>LCR</a:t>
            </a:r>
            <a:r>
              <a:rPr lang="hu-HU" dirty="0"/>
              <a:t> mutató darabszám alapú eloszlása stressz előtt és után</a:t>
            </a:r>
          </a:p>
        </p:txBody>
      </p:sp>
      <p:pic>
        <p:nvPicPr>
          <p:cNvPr id="13" name="Picture 12" descr="Chart&#10;&#10;Description automatically generated">
            <a:extLst>
              <a:ext uri="{FF2B5EF4-FFF2-40B4-BE49-F238E27FC236}">
                <a16:creationId xmlns:a16="http://schemas.microsoft.com/office/drawing/2014/main" id="{3E6F93A7-E699-44B1-AB0A-0C81EDE346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2700" y="1993929"/>
            <a:ext cx="5379551" cy="3819083"/>
          </a:xfrm>
          <a:prstGeom prst="rect">
            <a:avLst/>
          </a:prstGeom>
          <a:noFill/>
        </p:spPr>
      </p:pic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A25A9FFE-74E7-43A9-BF73-6DBAA47AE8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2692414"/>
              </p:ext>
            </p:extLst>
          </p:nvPr>
        </p:nvGraphicFramePr>
        <p:xfrm>
          <a:off x="8595602" y="1993929"/>
          <a:ext cx="3494727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7857">
                  <a:extLst>
                    <a:ext uri="{9D8B030D-6E8A-4147-A177-3AD203B41FA5}">
                      <a16:colId xmlns:a16="http://schemas.microsoft.com/office/drawing/2014/main" val="1470238587"/>
                    </a:ext>
                  </a:extLst>
                </a:gridCol>
                <a:gridCol w="901961">
                  <a:extLst>
                    <a:ext uri="{9D8B030D-6E8A-4147-A177-3AD203B41FA5}">
                      <a16:colId xmlns:a16="http://schemas.microsoft.com/office/drawing/2014/main" val="2627047095"/>
                    </a:ext>
                  </a:extLst>
                </a:gridCol>
                <a:gridCol w="1164909">
                  <a:extLst>
                    <a:ext uri="{9D8B030D-6E8A-4147-A177-3AD203B41FA5}">
                      <a16:colId xmlns:a16="http://schemas.microsoft.com/office/drawing/2014/main" val="1863132580"/>
                    </a:ext>
                  </a:extLst>
                </a:gridCol>
              </a:tblGrid>
              <a:tr h="0">
                <a:tc gridSpan="3">
                  <a:txBody>
                    <a:bodyPr/>
                    <a:lstStyle/>
                    <a:p>
                      <a:pPr algn="ctr"/>
                      <a:r>
                        <a:rPr lang="hu-HU" sz="1100" dirty="0"/>
                        <a:t>Eszközoldali tételek</a:t>
                      </a:r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19927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hu-HU" sz="1100" i="1" dirty="0"/>
                        <a:t>Tétel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i="1" dirty="0"/>
                        <a:t>Mérték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i="1" dirty="0"/>
                        <a:t>Érintett devizák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4372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hu-HU" sz="1100" dirty="0"/>
                        <a:t>Árfolyamsokk a derivatív árfolyamon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/>
                        <a:t>15%</a:t>
                      </a:r>
                      <a:endParaRPr lang="hu-H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dirty="0" err="1"/>
                        <a:t>FX</a:t>
                      </a:r>
                      <a:endParaRPr lang="hu-HU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29275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hu-HU" sz="1100" dirty="0"/>
                        <a:t>Kamatsokk a kamatra érzékeny tételeken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dirty="0"/>
                        <a:t>300 bázispont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dirty="0"/>
                        <a:t>HUF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61663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hu-HU" sz="1100" dirty="0"/>
                        <a:t>Háztartási hitelkeret-lehívás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dirty="0"/>
                        <a:t>20%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dirty="0"/>
                        <a:t>HUF/</a:t>
                      </a:r>
                      <a:r>
                        <a:rPr lang="hu-HU" sz="1100" dirty="0" err="1"/>
                        <a:t>FX</a:t>
                      </a:r>
                      <a:endParaRPr lang="hu-HU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97341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hu-HU" sz="1100" dirty="0"/>
                        <a:t>Vállalati hitelkeret- lehívás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dirty="0"/>
                        <a:t>30%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dirty="0"/>
                        <a:t>HUF/</a:t>
                      </a:r>
                      <a:r>
                        <a:rPr lang="hu-HU" sz="1100" dirty="0" err="1"/>
                        <a:t>FX</a:t>
                      </a:r>
                      <a:endParaRPr lang="hu-HU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8287592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pPr marL="0" algn="ctr" defTabSz="914332" rtl="0" eaLnBrk="1" latinLnBrk="0" hangingPunct="1"/>
                      <a:r>
                        <a:rPr lang="hu-HU" sz="11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Forrásoldali tételek</a:t>
                      </a:r>
                    </a:p>
                  </a:txBody>
                  <a:tcP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31222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hu-HU" sz="1100" i="1" dirty="0"/>
                        <a:t>Tétel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i="1" dirty="0"/>
                        <a:t>Mérték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i="1" dirty="0"/>
                        <a:t>Érintett devizák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48818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hu-HU" sz="1100" dirty="0"/>
                        <a:t>Háztartási betétkivonás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dirty="0"/>
                        <a:t>10%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33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100" dirty="0"/>
                        <a:t>HUF/</a:t>
                      </a:r>
                      <a:r>
                        <a:rPr lang="hu-HU" sz="1100" dirty="0" err="1"/>
                        <a:t>FX</a:t>
                      </a:r>
                      <a:endParaRPr lang="hu-HU" sz="1100" dirty="0"/>
                    </a:p>
                    <a:p>
                      <a:pPr algn="ctr"/>
                      <a:endParaRPr lang="hu-HU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97825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33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100" dirty="0"/>
                        <a:t>Vállalati</a:t>
                      </a:r>
                    </a:p>
                    <a:p>
                      <a:pPr marL="0" marR="0" lvl="0" indent="0" algn="ctr" defTabSz="91433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100" dirty="0"/>
                        <a:t>betétkivonás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/>
                        <a:t>15%</a:t>
                      </a:r>
                      <a:endParaRPr lang="hu-H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33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100" dirty="0"/>
                        <a:t>HUF/</a:t>
                      </a:r>
                      <a:r>
                        <a:rPr lang="hu-HU" sz="1100" dirty="0" err="1"/>
                        <a:t>FX</a:t>
                      </a:r>
                      <a:endParaRPr lang="hu-HU" sz="1100" dirty="0"/>
                    </a:p>
                    <a:p>
                      <a:pPr algn="ctr"/>
                      <a:endParaRPr lang="hu-HU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77086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hu-HU" sz="1100" dirty="0"/>
                        <a:t>Tulajdonosi betétkivonás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dirty="0"/>
                        <a:t>30%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33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100" dirty="0"/>
                        <a:t>HUF/</a:t>
                      </a:r>
                      <a:r>
                        <a:rPr lang="hu-HU" sz="1100" dirty="0" err="1"/>
                        <a:t>FX</a:t>
                      </a:r>
                      <a:endParaRPr lang="hu-HU" sz="1100" dirty="0"/>
                    </a:p>
                    <a:p>
                      <a:pPr algn="ctr"/>
                      <a:endParaRPr lang="hu-HU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72407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6990533"/>
      </p:ext>
    </p:extLst>
  </p:cSld>
  <p:clrMapOvr>
    <a:masterClrMapping/>
  </p:clrMapOvr>
</p:sld>
</file>

<file path=ppt/theme/theme1.xml><?xml version="1.0" encoding="utf-8"?>
<a:theme xmlns:a="http://schemas.openxmlformats.org/drawingml/2006/main" name="MNB téma 16_9 új">
  <a:themeElements>
    <a:clrScheme name="MNB séma">
      <a:dk1>
        <a:sysClr val="windowText" lastClr="000000"/>
      </a:dk1>
      <a:lt1>
        <a:sysClr val="window" lastClr="FFFFFF"/>
      </a:lt1>
      <a:dk2>
        <a:srgbClr val="0C2148"/>
      </a:dk2>
      <a:lt2>
        <a:srgbClr val="E7E6E6"/>
      </a:lt2>
      <a:accent1>
        <a:srgbClr val="009EE0"/>
      </a:accent1>
      <a:accent2>
        <a:srgbClr val="48A0AE"/>
      </a:accent2>
      <a:accent3>
        <a:srgbClr val="DA0000"/>
      </a:accent3>
      <a:accent4>
        <a:srgbClr val="E57200"/>
      </a:accent4>
      <a:accent5>
        <a:srgbClr val="F6A800"/>
      </a:accent5>
      <a:accent6>
        <a:srgbClr val="70AD47"/>
      </a:accent6>
      <a:hlink>
        <a:srgbClr val="0563C1"/>
      </a:hlink>
      <a:folHlink>
        <a:srgbClr val="954F72"/>
      </a:folHlink>
    </a:clrScheme>
    <a:fontScheme name="MNB séma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BF86D12-47D0-46A6-B42B-0F70B785D661}" vid="{C8B57E9E-D022-4C75-9004-1872F66249D4}"/>
    </a:ext>
  </a:extLst>
</a:theme>
</file>

<file path=ppt/theme/theme2.xml><?xml version="1.0" encoding="utf-8"?>
<a:theme xmlns:a="http://schemas.openxmlformats.org/drawingml/2006/main" name="MNB téma 16_9 nyomtatásra">
  <a:themeElements>
    <a:clrScheme name="MNB séma">
      <a:dk1>
        <a:sysClr val="windowText" lastClr="000000"/>
      </a:dk1>
      <a:lt1>
        <a:sysClr val="window" lastClr="FFFFFF"/>
      </a:lt1>
      <a:dk2>
        <a:srgbClr val="0C2148"/>
      </a:dk2>
      <a:lt2>
        <a:srgbClr val="E7E6E6"/>
      </a:lt2>
      <a:accent1>
        <a:srgbClr val="009EE0"/>
      </a:accent1>
      <a:accent2>
        <a:srgbClr val="48A0AE"/>
      </a:accent2>
      <a:accent3>
        <a:srgbClr val="DA0000"/>
      </a:accent3>
      <a:accent4>
        <a:srgbClr val="E57200"/>
      </a:accent4>
      <a:accent5>
        <a:srgbClr val="F6A800"/>
      </a:accent5>
      <a:accent6>
        <a:srgbClr val="70AD47"/>
      </a:accent6>
      <a:hlink>
        <a:srgbClr val="0563C1"/>
      </a:hlink>
      <a:folHlink>
        <a:srgbClr val="954F72"/>
      </a:folHlink>
    </a:clrScheme>
    <a:fontScheme name="MNB séma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BF86D12-47D0-46A6-B42B-0F70B785D661}" vid="{F1F9A1AF-1B03-4E91-B1D4-14D10107B466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5052</TotalTime>
  <Words>3197</Words>
  <Application>Microsoft Office PowerPoint</Application>
  <PresentationFormat>Widescreen</PresentationFormat>
  <Paragraphs>339</Paragraphs>
  <Slides>37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43" baseType="lpstr">
      <vt:lpstr>Arial</vt:lpstr>
      <vt:lpstr>Calibri</vt:lpstr>
      <vt:lpstr>Trebuchet MS</vt:lpstr>
      <vt:lpstr>Wingdings</vt:lpstr>
      <vt:lpstr>MNB téma 16_9 új</vt:lpstr>
      <vt:lpstr>MNB téma 16_9 nyomtatásra</vt:lpstr>
      <vt:lpstr>Pénzügyi stabilitási jelentés (2021. december)</vt:lpstr>
      <vt:lpstr>PowerPoint Presentation</vt:lpstr>
      <vt:lpstr>Az Unió gazdasága még nem érte el a válság előtti szintet, a kilábalás eltérő ütemű</vt:lpstr>
      <vt:lpstr>Európában és az Egyesült Államokban is jelentős mértékben emelkedett az infláció az elmúlt hónapokban</vt:lpstr>
      <vt:lpstr>a kamatkörnyezet emelkedése támogatja a bankrendszerek jövedelemtermelő képességét </vt:lpstr>
      <vt:lpstr>Az infláció visszatérése mellett számos kockázat hatással lehet a nemzetközi gazdasági folyamatokra</vt:lpstr>
      <vt:lpstr>PowerPoint Presentation</vt:lpstr>
      <vt:lpstr>A bankrendszer finanszírozása stabil</vt:lpstr>
      <vt:lpstr>A szektor bőséges likviditással rendelkezik, még egy súlyos sokk esetén is</vt:lpstr>
      <vt:lpstr>A bankrendszer konszolidált tőkemegfelelése tovább emelkedett</vt:lpstr>
      <vt:lpstr>Szolvencia stressztesztünkben a várhatónál rosszabb gazdasági pályát feltételeztünk</vt:lpstr>
      <vt:lpstr>még egy súlyos stressz sem járna éles alkalmazkodási kényszerrel</vt:lpstr>
      <vt:lpstr>PowerPoint Presentation</vt:lpstr>
      <vt:lpstr>Nemzetközi összehasonlításban is kiemelkedő volt a vállalati hitelállomány éves bővülése</vt:lpstr>
      <vt:lpstr>emelkedtek a vállalati hitelkamatok</vt:lpstr>
      <vt:lpstr>A bankok továbbra is élénkülő hitelkeresletre számítanak, a hitelsztenderdek nem változnak</vt:lpstr>
      <vt:lpstr>Az NHP Hajrá keretének kimerülése után sem esett vissza jelentősen az új kibocsátás</vt:lpstr>
      <vt:lpstr>Az állami támogatások hozzájárulásával historikus csúcsot ért el az új lakáshitel kibocsátás</vt:lpstr>
      <vt:lpstr>A fővárosi lakáspiaci keresletet a járvány megjelenése óta nagyobb mértékben jellemzi a lakhatási cél</vt:lpstr>
      <vt:lpstr>A családtámogatások szimulációink alapján érdemben támogathatták az újlakásvásárlásokat</vt:lpstr>
      <vt:lpstr>Emelkedett a túlértékeltség kockázata, budapesten a 2019-es, országosan a 2010-es szintekre</vt:lpstr>
      <vt:lpstr>Az élénkülő lakáshitelezés jelenleg még nem társult a pénzügyi stabilitási kockázatok érdemi emelkedésével</vt:lpstr>
      <vt:lpstr>A fennálló jelzáloghitel-állomány kamatkockázata fokozatosan mérséklődik</vt:lpstr>
      <vt:lpstr>A jelentősebb törlesztőrészlet-növekedéssel érintett szerződések kifeszítettsége mérsékelt</vt:lpstr>
      <vt:lpstr>a változó kamatozású hitelek ma már a korábbinál kisebb kockázatot jelentenek</vt:lpstr>
      <vt:lpstr>a bankok nem árazták még be teljesen a hosszú forrásköltségek emelkedését</vt:lpstr>
      <vt:lpstr>Historikus mélypont közelébe csökkentek a lakáshitel felárak</vt:lpstr>
      <vt:lpstr>a háztartási hitelállomány kétszámjegyű bővülése a következő években is fennmaradhat</vt:lpstr>
      <vt:lpstr>PowerPoint Presentation</vt:lpstr>
      <vt:lpstr>Az adósok szűk köre jelezte, hogy rászorul a fizetési moratórium harmadik szakaszára</vt:lpstr>
      <vt:lpstr>A késedelmes állományok növekedését ellensúlyozta a portfóliótisztítás és a hitelezés bővülése</vt:lpstr>
      <vt:lpstr>A hitelportfólió egészében növekvő hitelkockázatot érzékelnek a bankok</vt:lpstr>
      <vt:lpstr>PowerPoint Presentation</vt:lpstr>
      <vt:lpstr>A hazai hitelintézetek jövedelmezősége európai szinten is kiemelkedő</vt:lpstr>
      <vt:lpstr>2021 júniusára a hitelintézeti szektor fele már ismét nettó értékvesztés-visszaíróvá vált</vt:lpstr>
      <vt:lpstr>A jelentés Kiemelt üzenetei</vt:lpstr>
      <vt:lpstr>Köszönjük a figyelmet!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Pénzügyi stabilitási jelentés (2020. november)</dc:title>
  <dc:creator>Vágó Nikolett</dc:creator>
  <cp:lastModifiedBy>Hajnal Gábor</cp:lastModifiedBy>
  <cp:revision>422</cp:revision>
  <dcterms:created xsi:type="dcterms:W3CDTF">2020-11-20T20:09:56Z</dcterms:created>
  <dcterms:modified xsi:type="dcterms:W3CDTF">2021-12-02T14:57:18Z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0d11092-50c9-4e74-84b5-b1af078dc3d0_Enabled">
    <vt:lpwstr>True</vt:lpwstr>
  </property>
  <property fmtid="{D5CDD505-2E9C-101B-9397-08002B2CF9AE}" pid="3" name="MSIP_Label_b0d11092-50c9-4e74-84b5-b1af078dc3d0_SiteId">
    <vt:lpwstr>97c01ef8-0264-4eef-9c08-fb4a9ba1c0db</vt:lpwstr>
  </property>
  <property fmtid="{D5CDD505-2E9C-101B-9397-08002B2CF9AE}" pid="4" name="MSIP_Label_b0d11092-50c9-4e74-84b5-b1af078dc3d0_Owner">
    <vt:lpwstr>vagon@mnb.hu</vt:lpwstr>
  </property>
  <property fmtid="{D5CDD505-2E9C-101B-9397-08002B2CF9AE}" pid="5" name="MSIP_Label_b0d11092-50c9-4e74-84b5-b1af078dc3d0_SetDate">
    <vt:lpwstr>2020-11-20T20:13:00.2786141Z</vt:lpwstr>
  </property>
  <property fmtid="{D5CDD505-2E9C-101B-9397-08002B2CF9AE}" pid="6" name="MSIP_Label_b0d11092-50c9-4e74-84b5-b1af078dc3d0_Name">
    <vt:lpwstr>Protected</vt:lpwstr>
  </property>
  <property fmtid="{D5CDD505-2E9C-101B-9397-08002B2CF9AE}" pid="7" name="MSIP_Label_b0d11092-50c9-4e74-84b5-b1af078dc3d0_Application">
    <vt:lpwstr>Microsoft Azure Information Protection</vt:lpwstr>
  </property>
  <property fmtid="{D5CDD505-2E9C-101B-9397-08002B2CF9AE}" pid="8" name="MSIP_Label_b0d11092-50c9-4e74-84b5-b1af078dc3d0_ActionId">
    <vt:lpwstr>1ef61a04-1cb1-4ebc-973e-ff2a45878abe</vt:lpwstr>
  </property>
  <property fmtid="{D5CDD505-2E9C-101B-9397-08002B2CF9AE}" pid="9" name="MSIP_Label_b0d11092-50c9-4e74-84b5-b1af078dc3d0_Extended_MSFT_Method">
    <vt:lpwstr>Automatic</vt:lpwstr>
  </property>
  <property fmtid="{D5CDD505-2E9C-101B-9397-08002B2CF9AE}" pid="10" name="Sensitivity">
    <vt:lpwstr>Protected</vt:lpwstr>
  </property>
</Properties>
</file>