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7" r:id="rId3"/>
    <p:sldId id="306" r:id="rId4"/>
    <p:sldId id="307" r:id="rId5"/>
    <p:sldId id="321" r:id="rId6"/>
    <p:sldId id="308" r:id="rId7"/>
    <p:sldId id="315" r:id="rId8"/>
    <p:sldId id="325" r:id="rId9"/>
    <p:sldId id="312" r:id="rId10"/>
    <p:sldId id="317" r:id="rId11"/>
    <p:sldId id="322" r:id="rId12"/>
    <p:sldId id="323" r:id="rId13"/>
    <p:sldId id="324" r:id="rId14"/>
    <p:sldId id="268" r:id="rId15"/>
    <p:sldId id="267" r:id="rId16"/>
    <p:sldId id="310" r:id="rId17"/>
    <p:sldId id="270" r:id="rId18"/>
    <p:sldId id="327" r:id="rId19"/>
    <p:sldId id="326" r:id="rId20"/>
    <p:sldId id="271" r:id="rId21"/>
    <p:sldId id="275" r:id="rId22"/>
    <p:sldId id="304" r:id="rId23"/>
    <p:sldId id="330" r:id="rId24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homolyad" initials="h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8" autoAdjust="0"/>
    <p:restoredTop sz="94590" autoAdjust="0"/>
  </p:normalViewPr>
  <p:slideViewPr>
    <p:cSldViewPr>
      <p:cViewPr>
        <p:scale>
          <a:sx n="71" d="100"/>
          <a:sy n="71" d="100"/>
        </p:scale>
        <p:origin x="-2700" y="-85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86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2012.08.28.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2012.08.28.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dirty="0" smtClean="0"/>
          </a:p>
        </p:txBody>
      </p:sp>
      <p:sp>
        <p:nvSpPr>
          <p:cNvPr id="1741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05098D-053E-4991-8A4F-70AABAF99087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mnb_ppt_alap_nyi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ép 10" descr="mnb_ppt_alap_tartalo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5263" y="5132388"/>
            <a:ext cx="3424237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 helye 2"/>
          <p:cNvSpPr>
            <a:spLocks noGrp="1"/>
          </p:cNvSpPr>
          <p:nvPr>
            <p:ph type="body" idx="13" hasCustomPrompt="1"/>
          </p:nvPr>
        </p:nvSpPr>
        <p:spPr>
          <a:xfrm>
            <a:off x="2627784" y="571480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2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Írja be az üdvözlő szöveget</a:t>
            </a:r>
            <a:endParaRPr lang="en-US" dirty="0" smtClean="0"/>
          </a:p>
        </p:txBody>
      </p:sp>
      <p:sp>
        <p:nvSpPr>
          <p:cNvPr id="6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627784" y="1857364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500" b="1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Írja be az előadás címét</a:t>
            </a:r>
            <a:endParaRPr lang="en-US" dirty="0" smtClean="0"/>
          </a:p>
        </p:txBody>
      </p:sp>
      <p:sp>
        <p:nvSpPr>
          <p:cNvPr id="9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2627784" y="2643182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2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Írja be a készítő nevét</a:t>
            </a:r>
            <a:endParaRPr lang="en-US" dirty="0" smtClean="0"/>
          </a:p>
        </p:txBody>
      </p:sp>
      <p:sp>
        <p:nvSpPr>
          <p:cNvPr id="10" name="Szöveg helye 2"/>
          <p:cNvSpPr>
            <a:spLocks noGrp="1"/>
          </p:cNvSpPr>
          <p:nvPr>
            <p:ph type="body" idx="16" hasCustomPrompt="1"/>
          </p:nvPr>
        </p:nvSpPr>
        <p:spPr>
          <a:xfrm>
            <a:off x="2627784" y="3143248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spcBef>
                <a:spcPts val="1200"/>
              </a:spcBef>
              <a:buNone/>
              <a:defRPr sz="18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Esemény, helyszín:</a:t>
            </a:r>
          </a:p>
        </p:txBody>
      </p:sp>
      <p:sp>
        <p:nvSpPr>
          <p:cNvPr id="12" name="Szöveg helye 2"/>
          <p:cNvSpPr>
            <a:spLocks noGrp="1"/>
          </p:cNvSpPr>
          <p:nvPr>
            <p:ph type="body" idx="17" hasCustomPrompt="1"/>
          </p:nvPr>
        </p:nvSpPr>
        <p:spPr>
          <a:xfrm>
            <a:off x="2627784" y="3643314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hu-HU" dirty="0" smtClean="0"/>
              <a:t>Írja be a dátumot</a:t>
            </a:r>
          </a:p>
        </p:txBody>
      </p:sp>
      <p:sp>
        <p:nvSpPr>
          <p:cNvPr id="14" name="Dia számának hely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DCB75-07EB-4EC0-9403-CD1723142338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16" name="Kép 10" descr="mnb_ppt_alap_tartalo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5263" y="5132388"/>
            <a:ext cx="3424237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Kép 10" descr="mnb_ppt_alap_tartalo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5263" y="5132388"/>
            <a:ext cx="3424237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Kép 10" descr="mnb_ppt_alap_tartalom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9763" y="4725144"/>
            <a:ext cx="3424237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411760" y="6309320"/>
            <a:ext cx="4544144" cy="3600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pt-BR" dirty="0" smtClean="0"/>
              <a:t>Cím: Minta Cím -  Előadó: Minta Előadó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2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12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12000" y="1142984"/>
            <a:ext cx="7848000" cy="428628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612000" y="1700809"/>
            <a:ext cx="7848000" cy="4248471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3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12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13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12000" y="1142985"/>
            <a:ext cx="7848000" cy="35719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12000" y="1571612"/>
            <a:ext cx="7848000" cy="642942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612000" y="2348881"/>
            <a:ext cx="7848000" cy="360040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elrendezés 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13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794020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3628001" y="1285859"/>
            <a:ext cx="485138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3635896" y="1988840"/>
            <a:ext cx="4824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667019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5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6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1188" y="404813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3563888" y="1268760"/>
            <a:ext cx="4824536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6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48000" y="1151596"/>
            <a:ext cx="7848000" cy="4772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1188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648000" y="1772816"/>
            <a:ext cx="7848000" cy="4104457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1.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Egyenes összekötő 7"/>
          <p:cNvCxnSpPr/>
          <p:nvPr/>
        </p:nvCxnSpPr>
        <p:spPr>
          <a:xfrm>
            <a:off x="539552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8"/>
          <p:cNvSpPr txBox="1"/>
          <p:nvPr/>
        </p:nvSpPr>
        <p:spPr>
          <a:xfrm>
            <a:off x="684213" y="6092824"/>
            <a:ext cx="633605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500" dirty="0">
                <a:solidFill>
                  <a:srgbClr val="777063"/>
                </a:solidFill>
                <a:latin typeface="Trebuchet MS" pitchFamily="34" charset="0"/>
              </a:rPr>
              <a:t>A jegybank elsődleges célja az árstabilitás elérése és fenntartása.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537582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9" name="Cím 1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2.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8"/>
          <p:cNvSpPr txBox="1"/>
          <p:nvPr/>
        </p:nvSpPr>
        <p:spPr>
          <a:xfrm>
            <a:off x="755576" y="6093296"/>
            <a:ext cx="6480175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5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Az előadás megállapításai az előadó véleményét tükrözik és nem feltétlenül azonosak az MNB hivatalos álláspontjával.</a:t>
            </a:r>
            <a:endParaRPr lang="hu-HU" sz="15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0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3.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8"/>
          <p:cNvSpPr txBox="1"/>
          <p:nvPr/>
        </p:nvSpPr>
        <p:spPr>
          <a:xfrm>
            <a:off x="755577" y="6093296"/>
            <a:ext cx="626469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views expressed in this presentation are those of the author and do not necessarily represent official positions of the MNB.</a:t>
            </a:r>
            <a:endParaRPr lang="hu-HU" sz="15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1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4.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8"/>
          <p:cNvSpPr txBox="1"/>
          <p:nvPr/>
        </p:nvSpPr>
        <p:spPr>
          <a:xfrm>
            <a:off x="684213" y="6092825"/>
            <a:ext cx="640806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rgbClr val="777063"/>
                </a:solidFill>
                <a:latin typeface="Trebuchet MS" pitchFamily="34" charset="0"/>
              </a:rPr>
              <a:t>The primary objective of the MNB shall be to achieve and maintain price stability.</a:t>
            </a:r>
            <a:endParaRPr lang="hu-HU" sz="1500" dirty="0">
              <a:solidFill>
                <a:srgbClr val="777063"/>
              </a:solidFill>
              <a:latin typeface="Trebuchet MS" pitchFamily="34" charset="0"/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2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5. (ür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0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648000" y="1052736"/>
            <a:ext cx="7848000" cy="4824537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9" name="Cím 5"/>
          <p:cNvSpPr>
            <a:spLocks noGrp="1"/>
          </p:cNvSpPr>
          <p:nvPr userDrawn="1">
            <p:ph type="title" hasCustomPrompt="1"/>
          </p:nvPr>
        </p:nvSpPr>
        <p:spPr>
          <a:xfrm>
            <a:off x="611560" y="404813"/>
            <a:ext cx="7848000" cy="6336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al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84000" y="1151596"/>
            <a:ext cx="7848000" cy="4772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l">
              <a:buNone/>
              <a:defRPr sz="2300" b="1" baseline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Alcím beírásához kattintson ide</a:t>
            </a:r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156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Cím beírásához kattintson ide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84000" y="1772816"/>
            <a:ext cx="7848000" cy="406797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1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12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13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11560" y="1196752"/>
            <a:ext cx="7848440" cy="58917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12000" y="1857364"/>
            <a:ext cx="784800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1560" y="404813"/>
            <a:ext cx="7848000" cy="63360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612000" y="2492895"/>
            <a:ext cx="7848000" cy="3384377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6" name="Élőláb helye 4"/>
          <p:cNvSpPr>
            <a:spLocks noGrp="1"/>
          </p:cNvSpPr>
          <p:nvPr>
            <p:ph type="ftr" sz="quarter" idx="16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dirty="0" smtClean="0"/>
              <a:t>Cím: Minta Cím -  Előadó: Minta Előadó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544144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dirty="0" smtClean="0"/>
              <a:t>Cím: Minta Cím -  Előadó: Minta Előadó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884368" y="6356350"/>
            <a:ext cx="802432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80" r:id="rId3"/>
    <p:sldLayoutId id="2147483781" r:id="rId4"/>
    <p:sldLayoutId id="2147483758" r:id="rId5"/>
    <p:sldLayoutId id="2147483759" r:id="rId6"/>
    <p:sldLayoutId id="2147483782" r:id="rId7"/>
    <p:sldLayoutId id="2147483783" r:id="rId8"/>
    <p:sldLayoutId id="2147483763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5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4"/>
          </p:nvPr>
        </p:nvSpPr>
        <p:spPr>
          <a:xfrm>
            <a:off x="2627784" y="1268760"/>
            <a:ext cx="5779588" cy="1088670"/>
          </a:xfrm>
        </p:spPr>
        <p:txBody>
          <a:bodyPr>
            <a:normAutofit fontScale="85000" lnSpcReduction="20000"/>
          </a:bodyPr>
          <a:lstStyle/>
          <a:p>
            <a:r>
              <a:rPr lang="hu-HU" sz="2800" dirty="0" smtClean="0"/>
              <a:t>Az MNB hitelezési felmérésének aktuális eredményei </a:t>
            </a:r>
          </a:p>
          <a:p>
            <a:r>
              <a:rPr lang="hu-HU" sz="2800" dirty="0" smtClean="0"/>
              <a:t>2012. II. negyedév*</a:t>
            </a:r>
          </a:p>
          <a:p>
            <a:endParaRPr lang="hu-H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hu-HU" dirty="0" smtClean="0"/>
              <a:t>Pénzügyi stabilitás</a:t>
            </a:r>
          </a:p>
          <a:p>
            <a:endParaRPr lang="hu-H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 smtClean="0"/>
              <a:t>Magyar Nemzeti Bank</a:t>
            </a:r>
          </a:p>
          <a:p>
            <a:endParaRPr lang="hu-H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hu-HU" dirty="0" smtClean="0"/>
              <a:t>2012.  augusztus 29.</a:t>
            </a:r>
          </a:p>
          <a:p>
            <a:endParaRPr lang="hu-HU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idx="14"/>
          </p:nvPr>
        </p:nvSpPr>
        <p:spPr>
          <a:xfrm>
            <a:off x="2411760" y="6093296"/>
            <a:ext cx="6408712" cy="6926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1600" b="0" dirty="0" smtClean="0"/>
              <a:t>* A prezentáció az MNB Hitelezési felmérésének és  a  háztartási szektor részére nyújtott hitelállomány összetétele (H34) adatszolgáltatás eredményein alapul</a:t>
            </a:r>
          </a:p>
          <a:p>
            <a:endParaRPr lang="hu-H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10</a:t>
            </a:fld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>
              <a:buNone/>
            </a:pPr>
            <a:r>
              <a:rPr lang="hu-HU" sz="4000" b="1" dirty="0" smtClean="0"/>
              <a:t>Háztartási </a:t>
            </a:r>
            <a:r>
              <a:rPr lang="hu-HU" sz="4000" b="1" dirty="0" err="1" smtClean="0"/>
              <a:t>portfólióminőség</a:t>
            </a:r>
            <a:endParaRPr lang="hu-HU" sz="4000" b="1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várakozásoknál nagyobb portfólióromlás a háztartásoknál…</a:t>
            </a:r>
            <a:endParaRPr lang="hu-HU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5508104" y="6286500"/>
            <a:ext cx="2232248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Forrás: MNB.</a:t>
            </a:r>
            <a:endParaRPr lang="hu-HU" dirty="0"/>
          </a:p>
        </p:txBody>
      </p:sp>
      <p:sp>
        <p:nvSpPr>
          <p:cNvPr id="9" name="Rectangle 8"/>
          <p:cNvSpPr/>
          <p:nvPr/>
        </p:nvSpPr>
        <p:spPr>
          <a:xfrm>
            <a:off x="1259632" y="1052736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 smtClean="0">
                <a:solidFill>
                  <a:schemeClr val="tx2"/>
                </a:solidFill>
                <a:latin typeface="Trebuchet MS" pitchFamily="34" charset="0"/>
              </a:rPr>
              <a:t>90 napon túli késedelemben lévő és átstrukturált hitelek aránya a teljes hitelállományhoz viszonyítva</a:t>
            </a:r>
            <a:endParaRPr lang="hu-H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696744" cy="438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Jobb oldali kapcsos zárójel 9"/>
          <p:cNvSpPr/>
          <p:nvPr/>
        </p:nvSpPr>
        <p:spPr>
          <a:xfrm>
            <a:off x="8100392" y="2564904"/>
            <a:ext cx="144016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8244408" y="2780928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schemeClr val="accent1"/>
                </a:solidFill>
                <a:latin typeface="+mn-lt"/>
              </a:rPr>
              <a:t>4,89%</a:t>
            </a:r>
          </a:p>
        </p:txBody>
      </p:sp>
      <p:sp>
        <p:nvSpPr>
          <p:cNvPr id="13" name="Jobb oldali kapcsos zárójel 12"/>
          <p:cNvSpPr/>
          <p:nvPr/>
        </p:nvSpPr>
        <p:spPr>
          <a:xfrm>
            <a:off x="8100392" y="3356992"/>
            <a:ext cx="144016" cy="288032"/>
          </a:xfrm>
          <a:prstGeom prst="rightBrac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8316416" y="3356992"/>
            <a:ext cx="683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schemeClr val="accent5"/>
                </a:solidFill>
                <a:latin typeface="+mn-lt"/>
              </a:rPr>
              <a:t>1,74%</a:t>
            </a:r>
          </a:p>
        </p:txBody>
      </p:sp>
      <p:sp>
        <p:nvSpPr>
          <p:cNvPr id="15" name="Jobb oldali kapcsos zárójel 14"/>
          <p:cNvSpPr/>
          <p:nvPr/>
        </p:nvSpPr>
        <p:spPr>
          <a:xfrm>
            <a:off x="8100392" y="3645024"/>
            <a:ext cx="144016" cy="1368152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8388424" y="414908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srgbClr val="0070C0"/>
                </a:solidFill>
                <a:latin typeface="+mn-lt"/>
              </a:rPr>
              <a:t>8 %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…a hitelszegmensek döntő többségénél</a:t>
            </a:r>
            <a:endParaRPr lang="hu-HU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5508104" y="6286500"/>
            <a:ext cx="2232248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Forrás: MNB.</a:t>
            </a:r>
            <a:endParaRPr lang="hu-HU" dirty="0"/>
          </a:p>
        </p:txBody>
      </p:sp>
      <p:sp>
        <p:nvSpPr>
          <p:cNvPr id="9" name="Rectangle 8"/>
          <p:cNvSpPr/>
          <p:nvPr/>
        </p:nvSpPr>
        <p:spPr>
          <a:xfrm>
            <a:off x="1115616" y="1052736"/>
            <a:ext cx="66967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700" i="1" dirty="0" smtClean="0">
                <a:solidFill>
                  <a:schemeClr val="tx2"/>
                </a:solidFill>
                <a:latin typeface="Trebuchet MS" pitchFamily="34" charset="0"/>
              </a:rPr>
              <a:t>90 napon túli késedelemben lévő hitelek aránya az adott szegmens teljes hitelállományához viszonyítva hiteltípus szerint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480720" cy="423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5508104" y="6286500"/>
            <a:ext cx="2232248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Forrás: MNB.</a:t>
            </a:r>
            <a:endParaRPr lang="hu-H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77776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állományi hatás szerepe csökkent,a portfólió romlásé azonban jelentősen erősödött</a:t>
            </a:r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611560" y="1124744"/>
            <a:ext cx="77768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700" i="1" dirty="0" smtClean="0">
                <a:solidFill>
                  <a:schemeClr val="tx2"/>
                </a:solidFill>
                <a:latin typeface="Trebuchet MS" pitchFamily="34" charset="0"/>
              </a:rPr>
              <a:t>A teljes háztartási hitelállományban a 90 napon túli késedelemben lévő hitelek arányában bekövetkezett változások dekomponálása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480720" cy="424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14</a:t>
            </a:fld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>
              <a:buNone/>
            </a:pPr>
            <a:r>
              <a:rPr lang="hu-HU" sz="4000" b="1" dirty="0" smtClean="0"/>
              <a:t>Vállalati szegmens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684000" y="1052736"/>
            <a:ext cx="7848000" cy="720080"/>
          </a:xfrm>
        </p:spPr>
        <p:txBody>
          <a:bodyPr wrap="square">
            <a:normAutofit/>
          </a:bodyPr>
          <a:lstStyle/>
          <a:p>
            <a:pPr algn="ctr"/>
            <a:r>
              <a:rPr lang="hu-HU" sz="1800" b="0" i="1" dirty="0" smtClean="0"/>
              <a:t>A hitelezési feltételek a vállalati szegmensben: a szigorítást és az enyhítést jelző bankok arányának különbsége</a:t>
            </a:r>
            <a:endParaRPr lang="hu-HU" sz="1800" b="0" dirty="0"/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48000" cy="85010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u-HU" dirty="0" smtClean="0"/>
              <a:t>A vállalati hitelezési feltételek tovább szigorodtak…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15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MNB a bankok válaszai alapján.</a:t>
            </a:r>
            <a:endParaRPr lang="hu-HU" sz="1200" dirty="0">
              <a:solidFill>
                <a:srgbClr val="857760"/>
              </a:solidFill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07504" y="2276872"/>
            <a:ext cx="1439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u-HU" sz="1400" b="1" dirty="0">
                <a:solidFill>
                  <a:srgbClr val="C00000"/>
                </a:solidFill>
                <a:latin typeface="+mj-lt"/>
              </a:rPr>
              <a:t>A szigorítók nettó aránya irányt jelez, nem mértéket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403648" y="2132856"/>
            <a:ext cx="647700" cy="1008063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hu-HU" sz="2400" dirty="0"/>
          </a:p>
        </p:txBody>
      </p:sp>
      <p:pic>
        <p:nvPicPr>
          <p:cNvPr id="13" name="Kép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662473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684000" y="1052736"/>
            <a:ext cx="7848000" cy="720080"/>
          </a:xfrm>
        </p:spPr>
        <p:txBody>
          <a:bodyPr wrap="square">
            <a:normAutofit/>
          </a:bodyPr>
          <a:lstStyle/>
          <a:p>
            <a:pPr algn="ctr"/>
            <a:r>
              <a:rPr lang="hu-HU" sz="1800" b="0" i="1" dirty="0" smtClean="0"/>
              <a:t>A hitelezési feltételek a vállalati szegmensben: a szigorítást és az enyhítést jelző bankok arányának különbsége</a:t>
            </a:r>
            <a:endParaRPr lang="hu-HU" sz="1800" b="0" dirty="0"/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48000" cy="70609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u-HU" dirty="0" smtClean="0"/>
              <a:t>…az ár- és nem árjellegű feltételek egyaránt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16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MNB a bankok válaszai alapján.</a:t>
            </a:r>
            <a:endParaRPr lang="hu-HU" sz="1200" dirty="0">
              <a:solidFill>
                <a:srgbClr val="85776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480720" cy="423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683568" y="1340768"/>
            <a:ext cx="7848000" cy="648072"/>
          </a:xfrm>
        </p:spPr>
        <p:txBody>
          <a:bodyPr wrap="square">
            <a:normAutofit/>
          </a:bodyPr>
          <a:lstStyle/>
          <a:p>
            <a:pPr algn="ctr"/>
            <a:r>
              <a:rPr lang="hu-HU" sz="1800" b="0" i="1" dirty="0" smtClean="0"/>
              <a:t>Egyes tényezők hozzájárulása a hitelezési feltételek enyhüléséhez/ szigorításához a vállalati hitelezési szegmensben</a:t>
            </a:r>
            <a:endParaRPr lang="hu-HU" sz="1800" b="0" dirty="0"/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64488" cy="8640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u-HU" dirty="0" smtClean="0"/>
              <a:t>Szigorításokban jelentősen csökkent a hitelezési képesség szerepe, míg a hitelezési hajlandóságé erősödött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17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165304"/>
            <a:ext cx="4882852" cy="365125"/>
          </a:xfrm>
        </p:spPr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MNB.</a:t>
            </a:r>
            <a:endParaRPr lang="hu-HU" sz="1200" dirty="0">
              <a:solidFill>
                <a:srgbClr val="857760"/>
              </a:solidFill>
            </a:endParaRPr>
          </a:p>
        </p:txBody>
      </p:sp>
      <p:pic>
        <p:nvPicPr>
          <p:cNvPr id="7" name="Kép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52496"/>
            <a:ext cx="5939282" cy="406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683568" y="1124744"/>
            <a:ext cx="7200800" cy="720080"/>
          </a:xfrm>
        </p:spPr>
        <p:txBody>
          <a:bodyPr wrap="square">
            <a:normAutofit fontScale="92500"/>
          </a:bodyPr>
          <a:lstStyle/>
          <a:p>
            <a:pPr algn="ctr"/>
            <a:r>
              <a:rPr lang="hu-HU" sz="1800" b="0" i="1" dirty="0" smtClean="0"/>
              <a:t>A külföldi források és a magyar </a:t>
            </a:r>
            <a:r>
              <a:rPr lang="hu-HU" sz="1800" b="0" i="1" dirty="0" err="1" smtClean="0"/>
              <a:t>CDS-felár</a:t>
            </a:r>
            <a:r>
              <a:rPr lang="hu-HU" sz="1800" b="0" i="1" dirty="0" smtClean="0"/>
              <a:t> negyedéves változása valamint a likviditási helyzet hozzájárulása a hitelezési feltételekhez</a:t>
            </a:r>
            <a:endParaRPr lang="hu-HU" sz="1800" b="0" dirty="0"/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48000" cy="7200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u-HU" dirty="0" smtClean="0"/>
              <a:t>Amit a hitelezési képesség esetén a relatív javulás magyarázhat a refinanszírozásban 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18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</a:t>
            </a:r>
            <a:r>
              <a:rPr lang="hu-HU" sz="1200" dirty="0" err="1" smtClean="0">
                <a:solidFill>
                  <a:srgbClr val="857760"/>
                </a:solidFill>
              </a:rPr>
              <a:t>Bloomberg</a:t>
            </a:r>
            <a:r>
              <a:rPr lang="hu-HU" sz="1200" dirty="0" smtClean="0">
                <a:solidFill>
                  <a:srgbClr val="857760"/>
                </a:solidFill>
              </a:rPr>
              <a:t>, MNB.</a:t>
            </a:r>
            <a:endParaRPr lang="hu-HU" sz="1200" dirty="0">
              <a:solidFill>
                <a:srgbClr val="8577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6237585" cy="408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3491880" y="2708920"/>
            <a:ext cx="792088" cy="1296144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5"/>
          </p:nvPr>
        </p:nvSpPr>
        <p:spPr>
          <a:xfrm>
            <a:off x="179512" y="1151596"/>
            <a:ext cx="8676456" cy="837244"/>
          </a:xfrm>
        </p:spPr>
        <p:txBody>
          <a:bodyPr>
            <a:normAutofit/>
          </a:bodyPr>
          <a:lstStyle/>
          <a:p>
            <a:pPr algn="ctr"/>
            <a:r>
              <a:rPr lang="hu-HU" sz="1800" b="0" i="1" dirty="0" smtClean="0"/>
              <a:t>A makrogazdasági környezet alakulása, valamint a ciklikus tényezők</a:t>
            </a:r>
          </a:p>
          <a:p>
            <a:pPr algn="ctr"/>
            <a:r>
              <a:rPr lang="hu-HU" sz="1800" b="0" i="1" dirty="0" smtClean="0"/>
              <a:t> hatása a hitelfeltételek változására </a:t>
            </a:r>
            <a:endParaRPr lang="hu-HU" sz="1800" b="0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…míg a csökkenő hitelezési hajlandóságot a kedvezőtlen makrogazdasági környezet magyarázhatja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r">
              <a:defRPr/>
            </a:pPr>
            <a:r>
              <a:rPr lang="hu-HU" dirty="0" smtClean="0"/>
              <a:t>Forrás: KSH, MNB.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6120680" cy="4108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436096" y="2132856"/>
            <a:ext cx="1656184" cy="2232248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hu-H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168154"/>
            <a:ext cx="7632848" cy="456510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hu-HU" dirty="0" smtClean="0"/>
              <a:t>A lakáshitelek állami kamattámogatása jelentősen csökkenti a jelenlegi 13 százalék körüli kamatszintet, ugyanis a támogatott lakáscélú hitelek teljes hitelköltsége 9 százalék körül </a:t>
            </a:r>
            <a:r>
              <a:rPr lang="hu-HU" dirty="0" smtClean="0"/>
              <a:t>alakul a támogatás elején</a:t>
            </a:r>
            <a:endParaRPr lang="hu-HU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hu-HU" dirty="0" smtClean="0"/>
              <a:t>A teljes hitelköltség csökkenése </a:t>
            </a:r>
            <a:r>
              <a:rPr lang="hu-HU" dirty="0" smtClean="0"/>
              <a:t>élénkítheti </a:t>
            </a:r>
            <a:r>
              <a:rPr lang="hu-HU" dirty="0" smtClean="0"/>
              <a:t>a keresletet, a bankok aktívabbá válnak a piacon, amely ugyan nem jelentős, de érzékelhető növekedést okozhat az új kihelyezésekben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hu-HU" dirty="0" smtClean="0"/>
              <a:t>A vállalati hitelfeltételek tovább szigorodtak az előző negyedév során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hu-HU" dirty="0" smtClean="0"/>
              <a:t>A vállalati hitelfeltételek szigorításában tovább csökkent a hitelezési képesség szerepe, a külföldi források kiáramlása lassul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hu-HU" dirty="0" smtClean="0"/>
              <a:t>Az alacsony hitelezési hajlandóság szerepe ismételten megnőtt, amely a kedvezőtlen makrogazdasági környezettel magyarázható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hu-HU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404664"/>
            <a:ext cx="7149600" cy="511156"/>
          </a:xfrm>
        </p:spPr>
        <p:txBody>
          <a:bodyPr/>
          <a:lstStyle/>
          <a:p>
            <a:r>
              <a:rPr lang="hu-HU" b="1" dirty="0" smtClean="0"/>
              <a:t>Főbb megállapítások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683568" y="1124744"/>
            <a:ext cx="7848000" cy="720080"/>
          </a:xfrm>
        </p:spPr>
        <p:txBody>
          <a:bodyPr wrap="square">
            <a:normAutofit/>
          </a:bodyPr>
          <a:lstStyle/>
          <a:p>
            <a:pPr algn="ctr">
              <a:defRPr/>
            </a:pPr>
            <a:r>
              <a:rPr lang="hu-HU" sz="1800" b="0" i="1" dirty="0" smtClean="0">
                <a:solidFill>
                  <a:srgbClr val="857760"/>
                </a:solidFill>
              </a:rPr>
              <a:t>Hitelkereslet a vállalati szegmensben: az erősebb és a gyengébb keresletet észlelő bankok arányának különbsége</a:t>
            </a:r>
          </a:p>
          <a:p>
            <a:endParaRPr lang="hu-HU" dirty="0"/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000" cy="7200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u-HU" dirty="0" smtClean="0"/>
              <a:t>Növekvő kereslet a rövid, csökkenő kereslet a hosszú lejáratú hitelek iránt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20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MNB a bankok válaszai alapján.</a:t>
            </a:r>
            <a:endParaRPr lang="hu-HU" sz="1200" dirty="0">
              <a:solidFill>
                <a:srgbClr val="8577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44824"/>
            <a:ext cx="617125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684000" y="1052736"/>
            <a:ext cx="7848000" cy="720080"/>
          </a:xfrm>
        </p:spPr>
        <p:txBody>
          <a:bodyPr wrap="square">
            <a:normAutofit/>
          </a:bodyPr>
          <a:lstStyle/>
          <a:p>
            <a:pPr algn="ctr"/>
            <a:r>
              <a:rPr lang="hu-HU" sz="1800" b="0" i="1" dirty="0" smtClean="0"/>
              <a:t>A vállalati hitelállomány alakulása árfolyamhatástól megtisztítva (2008. október=100)</a:t>
            </a:r>
            <a:endParaRPr lang="hu-HU" sz="1800" b="0" i="1" dirty="0" smtClean="0">
              <a:solidFill>
                <a:srgbClr val="857760"/>
              </a:solidFill>
            </a:endParaRPr>
          </a:p>
          <a:p>
            <a:endParaRPr lang="hu-HU" sz="1800" i="1" dirty="0"/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48000" cy="706090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A magyar vállalati hitelezés kissé tovább távolodik a régiótól és régi önmagától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21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nemzeti jegybankok.</a:t>
            </a:r>
            <a:endParaRPr lang="hu-HU" sz="1200" dirty="0">
              <a:solidFill>
                <a:srgbClr val="857760"/>
              </a:solidFill>
            </a:endParaRPr>
          </a:p>
        </p:txBody>
      </p:sp>
      <p:pic>
        <p:nvPicPr>
          <p:cNvPr id="8" name="Kép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76875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395536" y="1439628"/>
            <a:ext cx="7848000" cy="477204"/>
          </a:xfrm>
        </p:spPr>
        <p:txBody>
          <a:bodyPr>
            <a:noAutofit/>
          </a:bodyPr>
          <a:lstStyle/>
          <a:p>
            <a:pPr algn="ctr"/>
            <a:r>
              <a:rPr lang="hu-HU" sz="1800" b="0" i="1" dirty="0" smtClean="0">
                <a:solidFill>
                  <a:srgbClr val="857760"/>
                </a:solidFill>
                <a:latin typeface="+mj-lt"/>
              </a:rPr>
              <a:t>Összefoglaló táblázat a kínálat és a bankok által észlelt kereslet alakulásáról,</a:t>
            </a:r>
          </a:p>
          <a:p>
            <a:pPr algn="ctr"/>
            <a:r>
              <a:rPr lang="hu-HU" sz="1800" b="0" i="1" dirty="0" smtClean="0">
                <a:solidFill>
                  <a:srgbClr val="857760"/>
                </a:solidFill>
                <a:latin typeface="+mj-lt"/>
              </a:rPr>
              <a:t> valamint várható alakulásáról Magyarországon</a:t>
            </a:r>
            <a:endParaRPr lang="hu-HU" sz="1800" b="0" i="1" dirty="0" smtClean="0">
              <a:latin typeface="+mj-lt"/>
            </a:endParaRPr>
          </a:p>
          <a:p>
            <a:pPr algn="ctr"/>
            <a:endParaRPr lang="hu-HU" sz="1800" b="0" i="1" dirty="0">
              <a:latin typeface="+mj-lt"/>
            </a:endParaRPr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dirty="0" smtClean="0"/>
              <a:t>Főbb megállapítások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22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>
          <a:xfrm>
            <a:off x="3001516" y="6093296"/>
            <a:ext cx="4882852" cy="365125"/>
          </a:xfrm>
        </p:spPr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MNB a bankok válaszai alapján.</a:t>
            </a:r>
            <a:endParaRPr lang="hu-HU" sz="1200" dirty="0">
              <a:solidFill>
                <a:srgbClr val="857760"/>
              </a:solidFill>
            </a:endParaRPr>
          </a:p>
        </p:txBody>
      </p:sp>
      <p:pic>
        <p:nvPicPr>
          <p:cNvPr id="7" name="Kép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72008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168154"/>
            <a:ext cx="7632848" cy="456510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hu-HU" dirty="0" smtClean="0"/>
              <a:t>A lakáshitelek állami kamattámogatása jelentősen csökkenti a jelenlegi 13 százalék körüli kamatszintet, ugyanis a támogatott lakáscélú hitelek teljes hitelköltsége 9 százalék körül </a:t>
            </a:r>
            <a:r>
              <a:rPr lang="hu-HU" dirty="0" smtClean="0"/>
              <a:t>alakul a támogatás elején</a:t>
            </a:r>
            <a:endParaRPr lang="hu-HU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hu-HU" dirty="0" smtClean="0"/>
              <a:t>A teljes hitelköltség csökkenése </a:t>
            </a:r>
            <a:r>
              <a:rPr lang="hu-HU" dirty="0" smtClean="0"/>
              <a:t>élénkítheti </a:t>
            </a:r>
            <a:r>
              <a:rPr lang="hu-HU" dirty="0" smtClean="0"/>
              <a:t>a keresletet, a bankok aktívabbá válnak a piacon, amely ugyan nem jelentős, de érzékelhető növekedést okozhat az új kihelyezésekben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hu-HU" dirty="0" smtClean="0"/>
              <a:t>A vállalati hitelfeltételek tovább szigorodtak az előző negyedév során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hu-HU" dirty="0" smtClean="0"/>
              <a:t>A vállalati hitelfeltételek szigorításában tovább csökkent a hitelezési képesség szerepe, a külföldi források kiáramlása lassul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hu-HU" dirty="0" smtClean="0"/>
              <a:t>Az alacsony hitelezési hajlandóság szerepe ismételten megnőtt, amely a kedvezőtlen makrogazdasági környezettel magyarázható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hu-HU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404664"/>
            <a:ext cx="7149600" cy="511156"/>
          </a:xfrm>
        </p:spPr>
        <p:txBody>
          <a:bodyPr/>
          <a:lstStyle/>
          <a:p>
            <a:r>
              <a:rPr lang="hu-HU" b="1" dirty="0" smtClean="0"/>
              <a:t>Főbb megállapítások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 fontAlgn="base">
              <a:spcAft>
                <a:spcPct val="0"/>
              </a:spcAft>
              <a:buFont typeface="+mj-lt"/>
              <a:buNone/>
            </a:pPr>
            <a:r>
              <a:rPr lang="hu-HU" sz="4000" b="1" dirty="0" smtClean="0"/>
              <a:t>Háztartási szegmens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611560" y="1268760"/>
            <a:ext cx="7848000" cy="576064"/>
          </a:xfrm>
        </p:spPr>
        <p:txBody>
          <a:bodyPr wrap="square">
            <a:noAutofit/>
          </a:bodyPr>
          <a:lstStyle/>
          <a:p>
            <a:pPr algn="ctr"/>
            <a:r>
              <a:rPr lang="hu-HU" sz="1800" b="0" i="1" dirty="0" smtClean="0"/>
              <a:t>A hitelezési feltételek a háztartási szegmensben: a szigorítást és az enyhítést jelző bankok arányának különbsége</a:t>
            </a:r>
            <a:endParaRPr lang="hu-HU" sz="1800" b="0" dirty="0"/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48000" cy="936104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Korrekció a háztartási hitelek összesített feltételeiben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MNB a bankok válaszai alapján.</a:t>
            </a:r>
            <a:endParaRPr lang="hu-HU" sz="1200" dirty="0">
              <a:solidFill>
                <a:srgbClr val="857760"/>
              </a:solidFill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79512" y="2204864"/>
            <a:ext cx="125963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1400" b="1" dirty="0">
                <a:solidFill>
                  <a:srgbClr val="C00000"/>
                </a:solidFill>
                <a:latin typeface="+mj-lt"/>
              </a:rPr>
              <a:t>A szigorítók nettó aránya irányt jelez, nem mértéket</a:t>
            </a: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1547664" y="2492896"/>
            <a:ext cx="511175" cy="1022350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hu-HU" sz="2400"/>
          </a:p>
        </p:txBody>
      </p:sp>
      <p:pic>
        <p:nvPicPr>
          <p:cNvPr id="14" name="Kép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16832"/>
            <a:ext cx="59046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611560" y="1268760"/>
            <a:ext cx="7848000" cy="576064"/>
          </a:xfrm>
        </p:spPr>
        <p:txBody>
          <a:bodyPr wrap="square">
            <a:noAutofit/>
          </a:bodyPr>
          <a:lstStyle/>
          <a:p>
            <a:pPr algn="ctr"/>
            <a:r>
              <a:rPr lang="hu-HU" sz="1800" b="0" i="1" dirty="0" smtClean="0"/>
              <a:t>A hitelezési feltételek a háztartási szegmensben: a szigorítást és az enyhítést jelző bankok arányának különbsége</a:t>
            </a:r>
            <a:endParaRPr lang="hu-HU" sz="1800" b="0" dirty="0"/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48000" cy="720080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Mind az ár-, mind a nem árjellegű feltételekben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MNB a bankok válaszai alapján.</a:t>
            </a:r>
            <a:endParaRPr lang="hu-HU" sz="1200" dirty="0">
              <a:solidFill>
                <a:srgbClr val="857760"/>
              </a:solidFill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7740352" y="2060848"/>
            <a:ext cx="125963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1400" b="1" dirty="0">
                <a:solidFill>
                  <a:srgbClr val="C00000"/>
                </a:solidFill>
                <a:latin typeface="+mj-lt"/>
              </a:rPr>
              <a:t>A szigorítók nettó aránya irányt jelez, nem mértéket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6264696" cy="409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7092280" y="2132856"/>
            <a:ext cx="511175" cy="1022350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684000" y="1124744"/>
            <a:ext cx="7848000" cy="648072"/>
          </a:xfrm>
        </p:spPr>
        <p:txBody>
          <a:bodyPr wrap="square">
            <a:normAutofit/>
          </a:bodyPr>
          <a:lstStyle/>
          <a:p>
            <a:pPr algn="ctr"/>
            <a:r>
              <a:rPr lang="hu-HU" sz="1800" b="0" i="1" dirty="0" smtClean="0"/>
              <a:t>Hitelkereslet a háztartási szegmensben: az erősebb és a gyengébb keresletet észlelő bankok arányának különbsége</a:t>
            </a:r>
            <a:endParaRPr lang="hu-HU" sz="1800" b="0" dirty="0"/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000" cy="720080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Az állami kamattámogatás fordulatot hozhat a lakáscélú hitelek keresletében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MNB a bankok válaszai alapján.</a:t>
            </a:r>
            <a:endParaRPr lang="hu-HU" sz="1200" dirty="0">
              <a:solidFill>
                <a:srgbClr val="8577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1700809"/>
            <a:ext cx="6624736" cy="43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5"/>
          </p:nvPr>
        </p:nvSpPr>
        <p:spPr>
          <a:xfrm>
            <a:off x="755576" y="1340768"/>
            <a:ext cx="7344816" cy="549212"/>
          </a:xfrm>
        </p:spPr>
        <p:txBody>
          <a:bodyPr>
            <a:noAutofit/>
          </a:bodyPr>
          <a:lstStyle/>
          <a:p>
            <a:pPr algn="ctr"/>
            <a:r>
              <a:rPr lang="hu-HU" sz="1800" b="0" i="1" dirty="0" smtClean="0"/>
              <a:t>A forintalapú jelzáloghitelek simított teljes hitelköltsége (THM</a:t>
            </a:r>
            <a:r>
              <a:rPr lang="hu-HU" sz="1800" dirty="0" smtClean="0"/>
              <a:t>)</a:t>
            </a:r>
            <a:endParaRPr lang="hu-HU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 kamatláb 9 százalék körüli értékre csökken a jelenlegi magas hitelköltségekről…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>
          <a:xfrm>
            <a:off x="6588224" y="6309320"/>
            <a:ext cx="1800200" cy="365125"/>
          </a:xfrm>
        </p:spPr>
        <p:txBody>
          <a:bodyPr/>
          <a:lstStyle/>
          <a:p>
            <a:pPr>
              <a:defRPr/>
            </a:pPr>
            <a:r>
              <a:rPr lang="hu-HU" sz="1200" dirty="0" smtClean="0"/>
              <a:t>Forrás: MNB.</a:t>
            </a:r>
            <a:endParaRPr lang="hu-HU" sz="1200" dirty="0"/>
          </a:p>
        </p:txBody>
      </p:sp>
      <p:sp>
        <p:nvSpPr>
          <p:cNvPr id="10" name="Élőláb helye 4"/>
          <p:cNvSpPr txBox="1">
            <a:spLocks/>
          </p:cNvSpPr>
          <p:nvPr/>
        </p:nvSpPr>
        <p:spPr>
          <a:xfrm>
            <a:off x="2699792" y="6093296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Megjegyzés: a kamatok</a:t>
            </a:r>
            <a:r>
              <a:rPr kumimoji="0" lang="hu-HU" sz="1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simítását 3-hónapos mozgóátlaggal végeztük.</a:t>
            </a:r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cxnSp>
        <p:nvCxnSpPr>
          <p:cNvPr id="14" name="Egyenes összekötő nyíllal 13"/>
          <p:cNvCxnSpPr>
            <a:stCxn id="15" idx="1"/>
          </p:cNvCxnSpPr>
          <p:nvPr/>
        </p:nvCxnSpPr>
        <p:spPr>
          <a:xfrm flipH="1">
            <a:off x="7308304" y="3690610"/>
            <a:ext cx="288032" cy="89051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7596336" y="3429000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C00000"/>
                </a:solidFill>
                <a:latin typeface="+mj-lt"/>
              </a:rPr>
              <a:t>Kamattámogatás THM szint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6336704" cy="413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5"/>
          </p:nvPr>
        </p:nvSpPr>
        <p:spPr>
          <a:xfrm>
            <a:off x="684000" y="1151596"/>
            <a:ext cx="8460000" cy="477204"/>
          </a:xfrm>
        </p:spPr>
        <p:txBody>
          <a:bodyPr>
            <a:normAutofit/>
          </a:bodyPr>
          <a:lstStyle/>
          <a:p>
            <a:pPr algn="ctr"/>
            <a:r>
              <a:rPr lang="hu-HU" sz="1800" b="0" i="1" dirty="0" smtClean="0"/>
              <a:t>Az otthonteremtési kamattámogatás legfontosabb feltételei </a:t>
            </a:r>
            <a:endParaRPr lang="hu-HU" sz="1800" b="0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…a kamattámogatás 5 éve során…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8402273" cy="276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683568" y="1340768"/>
            <a:ext cx="7848000" cy="648072"/>
          </a:xfrm>
        </p:spPr>
        <p:txBody>
          <a:bodyPr wrap="square">
            <a:normAutofit/>
          </a:bodyPr>
          <a:lstStyle/>
          <a:p>
            <a:pPr algn="ctr"/>
            <a:r>
              <a:rPr lang="hu-HU" sz="1800" b="0" i="1" dirty="0" smtClean="0"/>
              <a:t>Új kihelyezések a háztartási szegmensben</a:t>
            </a:r>
            <a:endParaRPr lang="hu-HU" sz="1800" b="0" dirty="0"/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000" cy="1080120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…amely a bankok piacra lépésén keresztül nem jelentős, de érzékelhető növekedést okozhat az új kihelyezésekben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43808" y="6165304"/>
            <a:ext cx="4882852" cy="365125"/>
          </a:xfrm>
        </p:spPr>
        <p:txBody>
          <a:bodyPr/>
          <a:lstStyle/>
          <a:p>
            <a:pPr algn="r">
              <a:defRPr/>
            </a:pPr>
            <a:r>
              <a:rPr lang="hu-HU" sz="1200" dirty="0" smtClean="0">
                <a:solidFill>
                  <a:srgbClr val="857760"/>
                </a:solidFill>
              </a:rPr>
              <a:t>Forrás: MNB.</a:t>
            </a:r>
            <a:endParaRPr lang="hu-HU" sz="1200" dirty="0">
              <a:solidFill>
                <a:srgbClr val="857760"/>
              </a:solidFill>
            </a:endParaRPr>
          </a:p>
        </p:txBody>
      </p:sp>
      <p:pic>
        <p:nvPicPr>
          <p:cNvPr id="7" name="Kép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40871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 színséma">
      <a:dk1>
        <a:sysClr val="windowText" lastClr="000000"/>
      </a:dk1>
      <a:lt1>
        <a:sysClr val="window" lastClr="FFFFFF"/>
      </a:lt1>
      <a:dk2>
        <a:srgbClr val="857760"/>
      </a:dk2>
      <a:lt2>
        <a:srgbClr val="DFD9D4"/>
      </a:lt2>
      <a:accent1>
        <a:srgbClr val="80BA27"/>
      </a:accent1>
      <a:accent2>
        <a:srgbClr val="FBBA00"/>
      </a:accent2>
      <a:accent3>
        <a:srgbClr val="00998B"/>
      </a:accent3>
      <a:accent4>
        <a:srgbClr val="00B68B"/>
      </a:accent4>
      <a:accent5>
        <a:srgbClr val="B12009"/>
      </a:accent5>
      <a:accent6>
        <a:srgbClr val="E7378C"/>
      </a:accent6>
      <a:hlink>
        <a:srgbClr val="00B6ED"/>
      </a:hlink>
      <a:folHlink>
        <a:srgbClr val="00998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2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3609</TotalTime>
  <Words>789</Words>
  <Application>Microsoft Office PowerPoint</Application>
  <PresentationFormat>On-screen Show (4:3)</PresentationFormat>
  <Paragraphs>102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Slide 1</vt:lpstr>
      <vt:lpstr>Főbb megállapítások</vt:lpstr>
      <vt:lpstr>Slide 3</vt:lpstr>
      <vt:lpstr>Korrekció a háztartási hitelek összesített feltételeiben</vt:lpstr>
      <vt:lpstr>Mind az ár-, mind a nem árjellegű feltételekben</vt:lpstr>
      <vt:lpstr>Az állami kamattámogatás fordulatot hozhat a lakáscélú hitelek keresletében</vt:lpstr>
      <vt:lpstr>A kamatláb 9 százalék körüli értékre csökken a jelenlegi magas hitelköltségekről…</vt:lpstr>
      <vt:lpstr>…a kamattámogatás 5 éve során…</vt:lpstr>
      <vt:lpstr>…amely a bankok piacra lépésén keresztül nem jelentős, de érzékelhető növekedést okozhat az új kihelyezésekben</vt:lpstr>
      <vt:lpstr>Slide 10</vt:lpstr>
      <vt:lpstr>A várakozásoknál nagyobb portfólióromlás a háztartásoknál…</vt:lpstr>
      <vt:lpstr>…a hitelszegmensek döntő többségénél</vt:lpstr>
      <vt:lpstr>Az állományi hatás szerepe csökkent,a portfólió romlásé azonban jelentősen erősödött</vt:lpstr>
      <vt:lpstr>Slide 14</vt:lpstr>
      <vt:lpstr>A vállalati hitelezési feltételek tovább szigorodtak…</vt:lpstr>
      <vt:lpstr>…az ár- és nem árjellegű feltételek egyaránt</vt:lpstr>
      <vt:lpstr>Szigorításokban jelentősen csökkent a hitelezési képesség szerepe, míg a hitelezési hajlandóságé erősödött</vt:lpstr>
      <vt:lpstr>Amit a hitelezési képesség esetén a relatív javulás magyarázhat a refinanszírozásban …</vt:lpstr>
      <vt:lpstr>…míg a csökkenő hitelezési hajlandóságot a kedvezőtlen makrogazdasági környezet magyarázhatja</vt:lpstr>
      <vt:lpstr>Növekvő kereslet a rövid, csökkenő kereslet a hosszú lejáratú hitelek iránt</vt:lpstr>
      <vt:lpstr>A magyar vállalati hitelezés kissé tovább távolodik a régiótól és régi önmagától</vt:lpstr>
      <vt:lpstr>Főbb megállapítások</vt:lpstr>
      <vt:lpstr>Főbb megállapítások</vt:lpstr>
    </vt:vector>
  </TitlesOfParts>
  <Company>Magyar Nemzeti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komocsinz</dc:creator>
  <cp:lastModifiedBy>fabiang</cp:lastModifiedBy>
  <cp:revision>338</cp:revision>
  <dcterms:created xsi:type="dcterms:W3CDTF">2011-08-19T07:39:28Z</dcterms:created>
  <dcterms:modified xsi:type="dcterms:W3CDTF">2012-08-28T17:25:03Z</dcterms:modified>
</cp:coreProperties>
</file>