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5" r:id="rId1"/>
  </p:sldMasterIdLst>
  <p:notesMasterIdLst>
    <p:notesMasterId r:id="rId25"/>
  </p:notesMasterIdLst>
  <p:handoutMasterIdLst>
    <p:handoutMasterId r:id="rId26"/>
  </p:handoutMasterIdLst>
  <p:sldIdLst>
    <p:sldId id="256" r:id="rId2"/>
    <p:sldId id="297" r:id="rId3"/>
    <p:sldId id="306" r:id="rId4"/>
    <p:sldId id="307" r:id="rId5"/>
    <p:sldId id="321" r:id="rId6"/>
    <p:sldId id="308" r:id="rId7"/>
    <p:sldId id="315" r:id="rId8"/>
    <p:sldId id="325" r:id="rId9"/>
    <p:sldId id="312" r:id="rId10"/>
    <p:sldId id="317" r:id="rId11"/>
    <p:sldId id="322" r:id="rId12"/>
    <p:sldId id="323" r:id="rId13"/>
    <p:sldId id="324" r:id="rId14"/>
    <p:sldId id="268" r:id="rId15"/>
    <p:sldId id="267" r:id="rId16"/>
    <p:sldId id="310" r:id="rId17"/>
    <p:sldId id="270" r:id="rId18"/>
    <p:sldId id="327" r:id="rId19"/>
    <p:sldId id="326" r:id="rId20"/>
    <p:sldId id="271" r:id="rId21"/>
    <p:sldId id="275" r:id="rId22"/>
    <p:sldId id="304" r:id="rId23"/>
    <p:sldId id="330" r:id="rId24"/>
  </p:sldIdLst>
  <p:sldSz cx="9144000" cy="6858000" type="screen4x3"/>
  <p:notesSz cx="6797675" cy="99266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teigervald" initials="a" lastIdx="1" clrIdx="0"/>
  <p:cmAuthor id="1" name="homolyad" initials="h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B93B"/>
    <a:srgbClr val="777063"/>
    <a:srgbClr val="A69F94"/>
    <a:srgbClr val="EAB92A"/>
    <a:srgbClr val="5DB4D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38" autoAdjust="0"/>
    <p:restoredTop sz="94590" autoAdjust="0"/>
  </p:normalViewPr>
  <p:slideViewPr>
    <p:cSldViewPr>
      <p:cViewPr>
        <p:scale>
          <a:sx n="71" d="100"/>
          <a:sy n="71" d="100"/>
        </p:scale>
        <p:origin x="-2700" y="-852"/>
      </p:cViewPr>
      <p:guideLst>
        <p:guide orient="horz" pos="255"/>
        <p:guide orient="horz" pos="663"/>
        <p:guide pos="2880"/>
        <p:guide pos="385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886" y="-102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175A8-35AC-46BC-970E-BB361A66CB6D}" type="datetimeFigureOut">
              <a:rPr lang="hu-HU" smtClean="0"/>
              <a:pPr/>
              <a:t>2012.08.28.</a:t>
            </a:fld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FDB01-46C1-4BF1-9E72-84EA817E09E0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C4DF4E-9F45-4956-AF27-4169F777B831}" type="datetimeFigureOut">
              <a:rPr lang="hu-HU"/>
              <a:pPr>
                <a:defRPr/>
              </a:pPr>
              <a:t>2012.08.28.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E6176FD-5602-4B79-B069-B36BD1680ECD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401097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iakép hely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u-HU" dirty="0" smtClean="0"/>
          </a:p>
        </p:txBody>
      </p:sp>
      <p:sp>
        <p:nvSpPr>
          <p:cNvPr id="17411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05098D-053E-4991-8A4F-70AABAF99087}" type="slidenum">
              <a:rPr lang="hu-H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hu-H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old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 descr="mnb_ppt_alap_nyit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Kép 10" descr="mnb_ppt_alap_tartalom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75263" y="5132388"/>
            <a:ext cx="3424237" cy="172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zöveg helye 2"/>
          <p:cNvSpPr>
            <a:spLocks noGrp="1"/>
          </p:cNvSpPr>
          <p:nvPr>
            <p:ph type="body" idx="13" hasCustomPrompt="1"/>
          </p:nvPr>
        </p:nvSpPr>
        <p:spPr>
          <a:xfrm>
            <a:off x="2627784" y="571480"/>
            <a:ext cx="5779588" cy="50006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r">
              <a:buNone/>
              <a:defRPr sz="2200" baseline="0">
                <a:solidFill>
                  <a:srgbClr val="777063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Írja be az üdvözlő szöveget</a:t>
            </a:r>
            <a:endParaRPr lang="en-US" dirty="0" smtClean="0"/>
          </a:p>
        </p:txBody>
      </p:sp>
      <p:sp>
        <p:nvSpPr>
          <p:cNvPr id="6" name="Szöveg helye 2"/>
          <p:cNvSpPr>
            <a:spLocks noGrp="1"/>
          </p:cNvSpPr>
          <p:nvPr>
            <p:ph type="body" idx="14" hasCustomPrompt="1"/>
          </p:nvPr>
        </p:nvSpPr>
        <p:spPr>
          <a:xfrm>
            <a:off x="2627784" y="1857364"/>
            <a:ext cx="5779588" cy="50006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r">
              <a:buNone/>
              <a:defRPr sz="2500" b="1" baseline="0">
                <a:solidFill>
                  <a:srgbClr val="777063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Írja be az előadás címét</a:t>
            </a:r>
            <a:endParaRPr lang="en-US" dirty="0" smtClean="0"/>
          </a:p>
        </p:txBody>
      </p:sp>
      <p:sp>
        <p:nvSpPr>
          <p:cNvPr id="9" name="Szöveg helye 2"/>
          <p:cNvSpPr>
            <a:spLocks noGrp="1"/>
          </p:cNvSpPr>
          <p:nvPr>
            <p:ph type="body" idx="15" hasCustomPrompt="1"/>
          </p:nvPr>
        </p:nvSpPr>
        <p:spPr>
          <a:xfrm>
            <a:off x="2627784" y="2643182"/>
            <a:ext cx="5779588" cy="50006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r">
              <a:buNone/>
              <a:defRPr sz="2200" baseline="0">
                <a:solidFill>
                  <a:srgbClr val="777063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Írja be a készítő nevét</a:t>
            </a:r>
            <a:endParaRPr lang="en-US" dirty="0" smtClean="0"/>
          </a:p>
        </p:txBody>
      </p:sp>
      <p:sp>
        <p:nvSpPr>
          <p:cNvPr id="10" name="Szöveg helye 2"/>
          <p:cNvSpPr>
            <a:spLocks noGrp="1"/>
          </p:cNvSpPr>
          <p:nvPr>
            <p:ph type="body" idx="16" hasCustomPrompt="1"/>
          </p:nvPr>
        </p:nvSpPr>
        <p:spPr>
          <a:xfrm>
            <a:off x="2627784" y="3143248"/>
            <a:ext cx="5779588" cy="50006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r">
              <a:spcBef>
                <a:spcPts val="1200"/>
              </a:spcBef>
              <a:buNone/>
              <a:defRPr sz="1800" baseline="0">
                <a:solidFill>
                  <a:srgbClr val="777063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Esemény, helyszín:</a:t>
            </a:r>
          </a:p>
        </p:txBody>
      </p:sp>
      <p:sp>
        <p:nvSpPr>
          <p:cNvPr id="12" name="Szöveg helye 2"/>
          <p:cNvSpPr>
            <a:spLocks noGrp="1"/>
          </p:cNvSpPr>
          <p:nvPr>
            <p:ph type="body" idx="17" hasCustomPrompt="1"/>
          </p:nvPr>
        </p:nvSpPr>
        <p:spPr>
          <a:xfrm>
            <a:off x="2627784" y="3643314"/>
            <a:ext cx="5779588" cy="50006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800" baseline="0">
                <a:solidFill>
                  <a:srgbClr val="777063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hu-HU" dirty="0" smtClean="0"/>
              <a:t>Írja be a dátumot</a:t>
            </a:r>
          </a:p>
        </p:txBody>
      </p:sp>
      <p:sp>
        <p:nvSpPr>
          <p:cNvPr id="14" name="Dia számának helye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DCB75-07EB-4EC0-9403-CD1723142338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pic>
        <p:nvPicPr>
          <p:cNvPr id="16" name="Kép 10" descr="mnb_ppt_alap_tartalom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75263" y="5132388"/>
            <a:ext cx="3424237" cy="172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Kép 10" descr="mnb_ppt_alap_tartalom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75263" y="5132388"/>
            <a:ext cx="3424237" cy="172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Kép 10" descr="mnb_ppt_alap_tartalom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9763" y="4725144"/>
            <a:ext cx="3424237" cy="172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Élőláb helye 4"/>
          <p:cNvSpPr>
            <a:spLocks noGrp="1"/>
          </p:cNvSpPr>
          <p:nvPr>
            <p:ph type="ftr" sz="quarter" idx="18"/>
          </p:nvPr>
        </p:nvSpPr>
        <p:spPr>
          <a:xfrm>
            <a:off x="2411760" y="6309320"/>
            <a:ext cx="4544144" cy="3600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pt-BR" dirty="0" smtClean="0"/>
              <a:t>Cím: Minta Cím -  Előadó: Minta Előadó</a:t>
            </a:r>
            <a:endParaRPr lang="hu-H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loldal elrendezés 2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Egyenes összekötő 10"/>
          <p:cNvCxnSpPr/>
          <p:nvPr/>
        </p:nvCxnSpPr>
        <p:spPr>
          <a:xfrm>
            <a:off x="612000" y="6072188"/>
            <a:ext cx="7848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12" descr="mnb_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6092825"/>
            <a:ext cx="188595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zöveg helye 2"/>
          <p:cNvSpPr>
            <a:spLocks noGrp="1"/>
          </p:cNvSpPr>
          <p:nvPr>
            <p:ph type="body" idx="15" hasCustomPrompt="1"/>
          </p:nvPr>
        </p:nvSpPr>
        <p:spPr>
          <a:xfrm>
            <a:off x="612000" y="1142984"/>
            <a:ext cx="7848000" cy="428628"/>
          </a:xfrm>
          <a:prstGeom prst="rect">
            <a:avLst/>
          </a:prstGeom>
          <a:noFill/>
        </p:spPr>
        <p:txBody>
          <a:bodyPr wrap="none" anchor="t">
            <a:normAutofit/>
          </a:bodyPr>
          <a:lstStyle>
            <a:lvl1pPr marL="0" indent="0" algn="ctr">
              <a:buNone/>
              <a:defRPr sz="1800" b="0">
                <a:solidFill>
                  <a:schemeClr val="tx2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Szöveg szerkesztése</a:t>
            </a:r>
          </a:p>
        </p:txBody>
      </p:sp>
      <p:sp>
        <p:nvSpPr>
          <p:cNvPr id="11" name="Cím 10"/>
          <p:cNvSpPr>
            <a:spLocks noGrp="1"/>
          </p:cNvSpPr>
          <p:nvPr>
            <p:ph type="title" hasCustomPrompt="1"/>
          </p:nvPr>
        </p:nvSpPr>
        <p:spPr>
          <a:xfrm>
            <a:off x="612000" y="404664"/>
            <a:ext cx="7848000" cy="634082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>
              <a:defRPr sz="2500" b="1">
                <a:solidFill>
                  <a:schemeClr val="bg1"/>
                </a:solidFill>
              </a:defRPr>
            </a:lvl1pPr>
          </a:lstStyle>
          <a:p>
            <a:r>
              <a:rPr lang="hu-HU" dirty="0" smtClean="0"/>
              <a:t>Cím beírásához kattintson ide</a:t>
            </a:r>
            <a:endParaRPr lang="hu-HU" dirty="0"/>
          </a:p>
        </p:txBody>
      </p:sp>
      <p:sp>
        <p:nvSpPr>
          <p:cNvPr id="13" name="Tartalom helye 2"/>
          <p:cNvSpPr>
            <a:spLocks noGrp="1"/>
          </p:cNvSpPr>
          <p:nvPr>
            <p:ph idx="1" hasCustomPrompt="1"/>
          </p:nvPr>
        </p:nvSpPr>
        <p:spPr>
          <a:xfrm>
            <a:off x="612000" y="1700809"/>
            <a:ext cx="7848000" cy="4248471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800">
                <a:solidFill>
                  <a:schemeClr val="tx2"/>
                </a:solidFill>
                <a:latin typeface="Trebuchet MS" pitchFamily="34" charset="0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 marL="11430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>
                <a:solidFill>
                  <a:schemeClr val="tx2"/>
                </a:solidFill>
              </a:defRPr>
            </a:lvl3pPr>
            <a:lvl4pPr marL="16002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400">
                <a:solidFill>
                  <a:schemeClr val="tx2"/>
                </a:solidFill>
              </a:defRPr>
            </a:lvl4pPr>
          </a:lstStyle>
          <a:p>
            <a:pPr lvl="0"/>
            <a:r>
              <a:rPr lang="hu-HU" dirty="0" smtClean="0"/>
              <a:t>Ide írja be a főbb pontokat</a:t>
            </a:r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</p:txBody>
      </p:sp>
      <p:sp>
        <p:nvSpPr>
          <p:cNvPr id="10" name="Dia számának helye 5"/>
          <p:cNvSpPr>
            <a:spLocks noGrp="1"/>
          </p:cNvSpPr>
          <p:nvPr>
            <p:ph type="sldNum" sz="quarter" idx="17"/>
          </p:nvPr>
        </p:nvSpPr>
        <p:spPr>
          <a:xfrm>
            <a:off x="7956376" y="6286500"/>
            <a:ext cx="730424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4" name="Élőláb helye 4"/>
          <p:cNvSpPr>
            <a:spLocks noGrp="1"/>
          </p:cNvSpPr>
          <p:nvPr>
            <p:ph type="ftr" sz="quarter" idx="18"/>
          </p:nvPr>
        </p:nvSpPr>
        <p:spPr>
          <a:xfrm>
            <a:off x="2857500" y="6286500"/>
            <a:ext cx="4882852" cy="365125"/>
          </a:xfrm>
        </p:spPr>
        <p:txBody>
          <a:bodyPr/>
          <a:lstStyle>
            <a:lvl1pPr algn="l">
              <a:defRPr sz="1300">
                <a:solidFill>
                  <a:schemeClr val="tx2"/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r>
              <a:rPr lang="pt-BR" smtClean="0"/>
              <a:t>Cím: Minta Cím -  Előadó: Minta Előadó</a:t>
            </a:r>
            <a:endParaRPr lang="hu-HU" dirty="0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loldal elrendezés 3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Egyenes összekötő 10"/>
          <p:cNvCxnSpPr/>
          <p:nvPr/>
        </p:nvCxnSpPr>
        <p:spPr>
          <a:xfrm>
            <a:off x="612000" y="6072188"/>
            <a:ext cx="7848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Kép 13" descr="mnb_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6092825"/>
            <a:ext cx="188595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zöveg helye 2"/>
          <p:cNvSpPr>
            <a:spLocks noGrp="1"/>
          </p:cNvSpPr>
          <p:nvPr>
            <p:ph type="body" idx="14" hasCustomPrompt="1"/>
          </p:nvPr>
        </p:nvSpPr>
        <p:spPr>
          <a:xfrm>
            <a:off x="612000" y="1142985"/>
            <a:ext cx="7848000" cy="35719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tx2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Szöveg szerkesztése</a:t>
            </a:r>
          </a:p>
        </p:txBody>
      </p:sp>
      <p:sp>
        <p:nvSpPr>
          <p:cNvPr id="13" name="Szöveg helye 2"/>
          <p:cNvSpPr>
            <a:spLocks noGrp="1"/>
          </p:cNvSpPr>
          <p:nvPr>
            <p:ph type="body" idx="15" hasCustomPrompt="1"/>
          </p:nvPr>
        </p:nvSpPr>
        <p:spPr>
          <a:xfrm>
            <a:off x="612000" y="1571612"/>
            <a:ext cx="7848000" cy="642942"/>
          </a:xfrm>
          <a:prstGeom prst="rect">
            <a:avLst/>
          </a:prstGeom>
          <a:noFill/>
        </p:spPr>
        <p:txBody>
          <a:bodyPr wrap="none" anchor="t">
            <a:normAutofit/>
          </a:bodyPr>
          <a:lstStyle>
            <a:lvl1pPr marL="0" indent="0" algn="ctr">
              <a:buNone/>
              <a:defRPr sz="1800" b="0">
                <a:solidFill>
                  <a:schemeClr val="tx2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Szöveg szerkesztése</a:t>
            </a:r>
          </a:p>
        </p:txBody>
      </p:sp>
      <p:sp>
        <p:nvSpPr>
          <p:cNvPr id="14" name="Cím 13"/>
          <p:cNvSpPr>
            <a:spLocks noGrp="1"/>
          </p:cNvSpPr>
          <p:nvPr>
            <p:ph type="title" hasCustomPrompt="1"/>
          </p:nvPr>
        </p:nvSpPr>
        <p:spPr>
          <a:xfrm>
            <a:off x="612000" y="404664"/>
            <a:ext cx="7848000" cy="634082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>
              <a:defRPr sz="2500" b="1">
                <a:solidFill>
                  <a:schemeClr val="bg1"/>
                </a:solidFill>
              </a:defRPr>
            </a:lvl1pPr>
          </a:lstStyle>
          <a:p>
            <a:r>
              <a:rPr lang="hu-HU" dirty="0" smtClean="0"/>
              <a:t>Cím beírásához kattintson ide</a:t>
            </a:r>
            <a:endParaRPr lang="hu-HU" dirty="0"/>
          </a:p>
        </p:txBody>
      </p:sp>
      <p:sp>
        <p:nvSpPr>
          <p:cNvPr id="15" name="Tartalom helye 2"/>
          <p:cNvSpPr>
            <a:spLocks noGrp="1"/>
          </p:cNvSpPr>
          <p:nvPr>
            <p:ph idx="1" hasCustomPrompt="1"/>
          </p:nvPr>
        </p:nvSpPr>
        <p:spPr>
          <a:xfrm>
            <a:off x="612000" y="2348881"/>
            <a:ext cx="7848000" cy="3600400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800">
                <a:solidFill>
                  <a:schemeClr val="tx2"/>
                </a:solidFill>
                <a:latin typeface="Trebuchet MS" pitchFamily="34" charset="0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 marL="11430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>
                <a:solidFill>
                  <a:schemeClr val="tx2"/>
                </a:solidFill>
              </a:defRPr>
            </a:lvl3pPr>
            <a:lvl4pPr marL="16002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400">
                <a:solidFill>
                  <a:schemeClr val="tx2"/>
                </a:solidFill>
              </a:defRPr>
            </a:lvl4pPr>
          </a:lstStyle>
          <a:p>
            <a:pPr lvl="0"/>
            <a:r>
              <a:rPr lang="hu-HU" dirty="0" smtClean="0"/>
              <a:t>Ide írja be a főbb pontokat</a:t>
            </a:r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</p:txBody>
      </p:sp>
      <p:sp>
        <p:nvSpPr>
          <p:cNvPr id="10" name="Élőláb helye 4"/>
          <p:cNvSpPr>
            <a:spLocks noGrp="1"/>
          </p:cNvSpPr>
          <p:nvPr>
            <p:ph type="ftr" sz="quarter" idx="18"/>
          </p:nvPr>
        </p:nvSpPr>
        <p:spPr>
          <a:xfrm>
            <a:off x="2857500" y="6286500"/>
            <a:ext cx="4882852" cy="365125"/>
          </a:xfrm>
        </p:spPr>
        <p:txBody>
          <a:bodyPr/>
          <a:lstStyle>
            <a:lvl1pPr algn="l">
              <a:defRPr sz="1300">
                <a:solidFill>
                  <a:schemeClr val="tx2"/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r>
              <a:rPr lang="pt-BR" smtClean="0"/>
              <a:t>Cím: Minta Cím -  Előadó: Minta Előadó</a:t>
            </a:r>
            <a:endParaRPr lang="hu-HU" dirty="0"/>
          </a:p>
        </p:txBody>
      </p:sp>
      <p:sp>
        <p:nvSpPr>
          <p:cNvPr id="16" name="Dia számának helye 5"/>
          <p:cNvSpPr>
            <a:spLocks noGrp="1"/>
          </p:cNvSpPr>
          <p:nvPr>
            <p:ph type="sldNum" sz="quarter" idx="17"/>
          </p:nvPr>
        </p:nvSpPr>
        <p:spPr>
          <a:xfrm>
            <a:off x="7956376" y="6286500"/>
            <a:ext cx="730424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elrendezés 4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Egyenes összekötő 10"/>
          <p:cNvCxnSpPr/>
          <p:nvPr/>
        </p:nvCxnSpPr>
        <p:spPr>
          <a:xfrm>
            <a:off x="648000" y="6072188"/>
            <a:ext cx="7848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Kép 13" descr="mnb_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6092825"/>
            <a:ext cx="188595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zöveg helye 2"/>
          <p:cNvSpPr>
            <a:spLocks noGrp="1"/>
          </p:cNvSpPr>
          <p:nvPr>
            <p:ph type="body" idx="14" hasCustomPrompt="1"/>
          </p:nvPr>
        </p:nvSpPr>
        <p:spPr>
          <a:xfrm>
            <a:off x="648000" y="1268760"/>
            <a:ext cx="2794020" cy="4572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tx2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Szöveg szerkesztése</a:t>
            </a:r>
          </a:p>
        </p:txBody>
      </p:sp>
      <p:sp>
        <p:nvSpPr>
          <p:cNvPr id="13" name="Szöveg helye 2"/>
          <p:cNvSpPr>
            <a:spLocks noGrp="1"/>
          </p:cNvSpPr>
          <p:nvPr>
            <p:ph type="body" idx="15" hasCustomPrompt="1"/>
          </p:nvPr>
        </p:nvSpPr>
        <p:spPr>
          <a:xfrm>
            <a:off x="3628001" y="1285859"/>
            <a:ext cx="4851380" cy="571504"/>
          </a:xfrm>
          <a:prstGeom prst="rect">
            <a:avLst/>
          </a:prstGeom>
          <a:noFill/>
        </p:spPr>
        <p:txBody>
          <a:bodyPr wrap="none" anchor="t">
            <a:normAutofit/>
          </a:bodyPr>
          <a:lstStyle>
            <a:lvl1pPr marL="0" indent="0" algn="ctr">
              <a:buNone/>
              <a:defRPr sz="1800" b="0">
                <a:solidFill>
                  <a:schemeClr val="tx2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Szöveg szerkesztése</a:t>
            </a:r>
          </a:p>
        </p:txBody>
      </p:sp>
      <p:sp>
        <p:nvSpPr>
          <p:cNvPr id="11" name="Dia számának helye 5"/>
          <p:cNvSpPr>
            <a:spLocks noGrp="1"/>
          </p:cNvSpPr>
          <p:nvPr>
            <p:ph type="sldNum" sz="quarter" idx="17"/>
          </p:nvPr>
        </p:nvSpPr>
        <p:spPr>
          <a:xfrm>
            <a:off x="7956376" y="6286500"/>
            <a:ext cx="730424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5" name="Tartalom helye 2"/>
          <p:cNvSpPr>
            <a:spLocks noGrp="1"/>
          </p:cNvSpPr>
          <p:nvPr>
            <p:ph idx="1" hasCustomPrompt="1"/>
          </p:nvPr>
        </p:nvSpPr>
        <p:spPr>
          <a:xfrm>
            <a:off x="3635896" y="1988840"/>
            <a:ext cx="48245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800">
                <a:solidFill>
                  <a:schemeClr val="tx2"/>
                </a:solidFill>
                <a:latin typeface="Trebuchet MS" pitchFamily="34" charset="0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 marL="11430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>
                <a:solidFill>
                  <a:schemeClr val="tx2"/>
                </a:solidFill>
              </a:defRPr>
            </a:lvl3pPr>
            <a:lvl4pPr marL="16002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400">
                <a:solidFill>
                  <a:schemeClr val="tx2"/>
                </a:solidFill>
              </a:defRPr>
            </a:lvl4pPr>
          </a:lstStyle>
          <a:p>
            <a:pPr lvl="0"/>
            <a:r>
              <a:rPr lang="hu-HU" dirty="0" smtClean="0"/>
              <a:t>Ide írja be a főbb pontokat</a:t>
            </a:r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</p:txBody>
      </p:sp>
      <p:sp>
        <p:nvSpPr>
          <p:cNvPr id="10" name="Élőláb helye 4"/>
          <p:cNvSpPr>
            <a:spLocks noGrp="1"/>
          </p:cNvSpPr>
          <p:nvPr>
            <p:ph type="ftr" sz="quarter" idx="18"/>
          </p:nvPr>
        </p:nvSpPr>
        <p:spPr>
          <a:xfrm>
            <a:off x="2857500" y="6286500"/>
            <a:ext cx="4882852" cy="365125"/>
          </a:xfrm>
        </p:spPr>
        <p:txBody>
          <a:bodyPr/>
          <a:lstStyle>
            <a:lvl1pPr algn="l">
              <a:defRPr sz="1300">
                <a:solidFill>
                  <a:schemeClr val="tx2"/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r>
              <a:rPr lang="pt-BR" smtClean="0"/>
              <a:t>Cím: Minta Cím -  Előadó: Minta Előadó</a:t>
            </a:r>
            <a:endParaRPr lang="hu-HU" dirty="0"/>
          </a:p>
        </p:txBody>
      </p:sp>
      <p:sp>
        <p:nvSpPr>
          <p:cNvPr id="14" name="Cím 13"/>
          <p:cNvSpPr>
            <a:spLocks noGrp="1"/>
          </p:cNvSpPr>
          <p:nvPr>
            <p:ph type="title" hasCustomPrompt="1"/>
          </p:nvPr>
        </p:nvSpPr>
        <p:spPr>
          <a:xfrm>
            <a:off x="612000" y="404664"/>
            <a:ext cx="7848000" cy="634082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>
              <a:defRPr sz="2500" b="1">
                <a:solidFill>
                  <a:schemeClr val="bg1"/>
                </a:solidFill>
              </a:defRPr>
            </a:lvl1pPr>
          </a:lstStyle>
          <a:p>
            <a:r>
              <a:rPr lang="hu-HU" dirty="0" smtClean="0"/>
              <a:t>Cím beírásához kattintson ide</a:t>
            </a:r>
            <a:endParaRPr lang="hu-HU" dirty="0"/>
          </a:p>
        </p:txBody>
      </p:sp>
    </p:spTree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loldal elrendezés 5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Egyenes összekötő 10"/>
          <p:cNvCxnSpPr/>
          <p:nvPr/>
        </p:nvCxnSpPr>
        <p:spPr>
          <a:xfrm>
            <a:off x="648000" y="6072188"/>
            <a:ext cx="7848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12" descr="mnb_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6092825"/>
            <a:ext cx="188595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zöveg helye 2"/>
          <p:cNvSpPr>
            <a:spLocks noGrp="1"/>
          </p:cNvSpPr>
          <p:nvPr>
            <p:ph type="body" idx="14" hasCustomPrompt="1"/>
          </p:nvPr>
        </p:nvSpPr>
        <p:spPr>
          <a:xfrm>
            <a:off x="648000" y="1268760"/>
            <a:ext cx="2667019" cy="4572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tx2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Szöveg szerkesztése</a:t>
            </a:r>
          </a:p>
        </p:txBody>
      </p:sp>
      <p:sp>
        <p:nvSpPr>
          <p:cNvPr id="7" name="Élőláb helye 4"/>
          <p:cNvSpPr>
            <a:spLocks noGrp="1"/>
          </p:cNvSpPr>
          <p:nvPr>
            <p:ph type="ftr" sz="quarter" idx="15"/>
          </p:nvPr>
        </p:nvSpPr>
        <p:spPr>
          <a:xfrm>
            <a:off x="2857500" y="6286500"/>
            <a:ext cx="4882852" cy="365125"/>
          </a:xfrm>
        </p:spPr>
        <p:txBody>
          <a:bodyPr/>
          <a:lstStyle>
            <a:lvl1pPr algn="l">
              <a:defRPr sz="1300">
                <a:solidFill>
                  <a:schemeClr val="tx2"/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r>
              <a:rPr lang="pt-BR" smtClean="0"/>
              <a:t>Cím: Minta Cím -  Előadó: Minta Előadó</a:t>
            </a:r>
            <a:endParaRPr lang="hu-HU" dirty="0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6"/>
          </p:nvPr>
        </p:nvSpPr>
        <p:spPr>
          <a:xfrm>
            <a:off x="7956376" y="6286500"/>
            <a:ext cx="730424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1" name="Cím 10"/>
          <p:cNvSpPr>
            <a:spLocks noGrp="1"/>
          </p:cNvSpPr>
          <p:nvPr>
            <p:ph type="title" hasCustomPrompt="1"/>
          </p:nvPr>
        </p:nvSpPr>
        <p:spPr>
          <a:xfrm>
            <a:off x="611188" y="404813"/>
            <a:ext cx="7848000" cy="634082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>
              <a:defRPr sz="2500" b="1">
                <a:solidFill>
                  <a:schemeClr val="bg1"/>
                </a:solidFill>
              </a:defRPr>
            </a:lvl1pPr>
          </a:lstStyle>
          <a:p>
            <a:r>
              <a:rPr lang="hu-HU" dirty="0" smtClean="0"/>
              <a:t>Cím beírásához kattintson ide</a:t>
            </a:r>
            <a:endParaRPr lang="hu-HU" dirty="0"/>
          </a:p>
        </p:txBody>
      </p:sp>
      <p:sp>
        <p:nvSpPr>
          <p:cNvPr id="13" name="Tartalom helye 2"/>
          <p:cNvSpPr>
            <a:spLocks noGrp="1"/>
          </p:cNvSpPr>
          <p:nvPr>
            <p:ph idx="1" hasCustomPrompt="1"/>
          </p:nvPr>
        </p:nvSpPr>
        <p:spPr>
          <a:xfrm>
            <a:off x="3563888" y="1268760"/>
            <a:ext cx="4824536" cy="4608512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800">
                <a:solidFill>
                  <a:schemeClr val="tx2"/>
                </a:solidFill>
                <a:latin typeface="Trebuchet MS" pitchFamily="34" charset="0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 marL="11430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>
                <a:solidFill>
                  <a:schemeClr val="tx2"/>
                </a:solidFill>
              </a:defRPr>
            </a:lvl3pPr>
            <a:lvl4pPr marL="16002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400">
                <a:solidFill>
                  <a:schemeClr val="tx2"/>
                </a:solidFill>
              </a:defRPr>
            </a:lvl4pPr>
          </a:lstStyle>
          <a:p>
            <a:pPr lvl="0"/>
            <a:r>
              <a:rPr lang="hu-HU" dirty="0" smtClean="0"/>
              <a:t>Ide írja be a főbb pontokat</a:t>
            </a:r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</p:txBody>
      </p:sp>
    </p:spTree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loldal elrendezés 6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Egyenes összekötő 10"/>
          <p:cNvCxnSpPr/>
          <p:nvPr/>
        </p:nvCxnSpPr>
        <p:spPr>
          <a:xfrm>
            <a:off x="648000" y="6072188"/>
            <a:ext cx="7848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12" descr="mnb_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6092825"/>
            <a:ext cx="188595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zöveg helye 2"/>
          <p:cNvSpPr>
            <a:spLocks noGrp="1"/>
          </p:cNvSpPr>
          <p:nvPr>
            <p:ph type="body" idx="15" hasCustomPrompt="1"/>
          </p:nvPr>
        </p:nvSpPr>
        <p:spPr>
          <a:xfrm>
            <a:off x="648000" y="1151596"/>
            <a:ext cx="7848000" cy="477204"/>
          </a:xfrm>
          <a:prstGeom prst="rect">
            <a:avLst/>
          </a:prstGeom>
          <a:noFill/>
        </p:spPr>
        <p:txBody>
          <a:bodyPr wrap="none" anchor="t">
            <a:normAutofit/>
          </a:bodyPr>
          <a:lstStyle>
            <a:lvl1pPr marL="0" indent="0" algn="ctr">
              <a:buNone/>
              <a:defRPr sz="1800" b="0">
                <a:solidFill>
                  <a:schemeClr val="tx2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Szöveg szerkesztése</a:t>
            </a:r>
          </a:p>
        </p:txBody>
      </p:sp>
      <p:sp>
        <p:nvSpPr>
          <p:cNvPr id="11" name="Cím 10"/>
          <p:cNvSpPr>
            <a:spLocks noGrp="1"/>
          </p:cNvSpPr>
          <p:nvPr>
            <p:ph type="title" hasCustomPrompt="1"/>
          </p:nvPr>
        </p:nvSpPr>
        <p:spPr>
          <a:xfrm>
            <a:off x="611188" y="404664"/>
            <a:ext cx="7848000" cy="634082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>
              <a:defRPr sz="2500" b="1">
                <a:solidFill>
                  <a:schemeClr val="bg1"/>
                </a:solidFill>
              </a:defRPr>
            </a:lvl1pPr>
          </a:lstStyle>
          <a:p>
            <a:r>
              <a:rPr lang="hu-HU" dirty="0" smtClean="0"/>
              <a:t>Cím beírásához kattintson ide</a:t>
            </a:r>
            <a:endParaRPr lang="hu-HU" dirty="0"/>
          </a:p>
        </p:txBody>
      </p:sp>
      <p:sp>
        <p:nvSpPr>
          <p:cNvPr id="13" name="Tartalom helye 2"/>
          <p:cNvSpPr>
            <a:spLocks noGrp="1"/>
          </p:cNvSpPr>
          <p:nvPr>
            <p:ph idx="1" hasCustomPrompt="1"/>
          </p:nvPr>
        </p:nvSpPr>
        <p:spPr>
          <a:xfrm>
            <a:off x="648000" y="1772816"/>
            <a:ext cx="7848000" cy="4104457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800">
                <a:solidFill>
                  <a:schemeClr val="tx2"/>
                </a:solidFill>
                <a:latin typeface="Trebuchet MS" pitchFamily="34" charset="0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 marL="11430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>
                <a:solidFill>
                  <a:schemeClr val="tx2"/>
                </a:solidFill>
              </a:defRPr>
            </a:lvl3pPr>
            <a:lvl4pPr marL="16002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400">
                <a:solidFill>
                  <a:schemeClr val="tx2"/>
                </a:solidFill>
              </a:defRPr>
            </a:lvl4pPr>
          </a:lstStyle>
          <a:p>
            <a:pPr lvl="0"/>
            <a:r>
              <a:rPr lang="hu-HU" dirty="0" smtClean="0"/>
              <a:t>Ide írja be a főbb pontokat</a:t>
            </a:r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</p:txBody>
      </p:sp>
      <p:sp>
        <p:nvSpPr>
          <p:cNvPr id="10" name="Dia számának helye 5"/>
          <p:cNvSpPr>
            <a:spLocks noGrp="1"/>
          </p:cNvSpPr>
          <p:nvPr>
            <p:ph type="sldNum" sz="quarter" idx="17"/>
          </p:nvPr>
        </p:nvSpPr>
        <p:spPr>
          <a:xfrm>
            <a:off x="7956376" y="6286500"/>
            <a:ext cx="730424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4" name="Élőláb helye 4"/>
          <p:cNvSpPr>
            <a:spLocks noGrp="1"/>
          </p:cNvSpPr>
          <p:nvPr>
            <p:ph type="ftr" sz="quarter" idx="18"/>
          </p:nvPr>
        </p:nvSpPr>
        <p:spPr>
          <a:xfrm>
            <a:off x="2857500" y="6286500"/>
            <a:ext cx="4882852" cy="365125"/>
          </a:xfrm>
        </p:spPr>
        <p:txBody>
          <a:bodyPr/>
          <a:lstStyle>
            <a:lvl1pPr algn="l">
              <a:defRPr sz="1300">
                <a:solidFill>
                  <a:schemeClr val="tx2"/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r>
              <a:rPr lang="pt-BR" smtClean="0"/>
              <a:t>Cím: Minta Cím -  Előadó: Minta Előadó</a:t>
            </a:r>
            <a:endParaRPr lang="hu-HU" dirty="0"/>
          </a:p>
        </p:txBody>
      </p:sp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ő pontok lábléc 1. (magya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6" descr="mnb_ppt_alap_fejezetelvalaszt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Egyenes összekötő 7"/>
          <p:cNvCxnSpPr/>
          <p:nvPr/>
        </p:nvCxnSpPr>
        <p:spPr>
          <a:xfrm>
            <a:off x="539552" y="6072188"/>
            <a:ext cx="71496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zövegdoboz 8"/>
          <p:cNvSpPr txBox="1"/>
          <p:nvPr/>
        </p:nvSpPr>
        <p:spPr>
          <a:xfrm>
            <a:off x="684213" y="6092824"/>
            <a:ext cx="6336059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500" dirty="0">
                <a:solidFill>
                  <a:srgbClr val="777063"/>
                </a:solidFill>
                <a:latin typeface="Trebuchet MS" pitchFamily="34" charset="0"/>
              </a:rPr>
              <a:t>A jegybank elsődleges célja az árstabilitás elérése és fenntartása.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 hasCustomPrompt="1"/>
          </p:nvPr>
        </p:nvSpPr>
        <p:spPr>
          <a:xfrm>
            <a:off x="537582" y="1600203"/>
            <a:ext cx="7150092" cy="4421086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800">
                <a:solidFill>
                  <a:schemeClr val="tx2"/>
                </a:solidFill>
                <a:latin typeface="Trebuchet MS" pitchFamily="34" charset="0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 marL="11430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>
                <a:solidFill>
                  <a:schemeClr val="tx2"/>
                </a:solidFill>
              </a:defRPr>
            </a:lvl3pPr>
            <a:lvl4pPr marL="16002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400">
                <a:solidFill>
                  <a:schemeClr val="tx2"/>
                </a:solidFill>
              </a:defRPr>
            </a:lvl4pPr>
          </a:lstStyle>
          <a:p>
            <a:pPr lvl="0"/>
            <a:r>
              <a:rPr lang="hu-HU" dirty="0" smtClean="0"/>
              <a:t>Ide írja be a főbb pontokat</a:t>
            </a:r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</p:txBody>
      </p:sp>
      <p:sp>
        <p:nvSpPr>
          <p:cNvPr id="9" name="Cím 1"/>
          <p:cNvSpPr>
            <a:spLocks noGrp="1"/>
          </p:cNvSpPr>
          <p:nvPr>
            <p:ph type="title" hasCustomPrompt="1"/>
          </p:nvPr>
        </p:nvSpPr>
        <p:spPr>
          <a:xfrm>
            <a:off x="539552" y="908720"/>
            <a:ext cx="7149600" cy="511156"/>
          </a:xfrm>
          <a:prstGeom prst="rect">
            <a:avLst/>
          </a:prstGeom>
        </p:spPr>
        <p:txBody>
          <a:bodyPr/>
          <a:lstStyle>
            <a:lvl1pPr algn="l">
              <a:defRPr sz="2500">
                <a:solidFill>
                  <a:schemeClr val="tx2"/>
                </a:solidFill>
                <a:latin typeface="Trebuchet MS" pitchFamily="34" charset="0"/>
              </a:defRPr>
            </a:lvl1pPr>
          </a:lstStyle>
          <a:p>
            <a:r>
              <a:rPr lang="hu-HU" dirty="0" smtClean="0"/>
              <a:t>Tartalomjegyzék/Fő üzenetek/Összefoglaló</a:t>
            </a:r>
            <a:endParaRPr lang="hu-HU" dirty="0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ő pontok lábléc 2. (magya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6" descr="mnb_ppt_alap_fejezetelvalaszt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zövegdoboz 8"/>
          <p:cNvSpPr txBox="1"/>
          <p:nvPr/>
        </p:nvSpPr>
        <p:spPr>
          <a:xfrm>
            <a:off x="755576" y="6093296"/>
            <a:ext cx="6480175" cy="55399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5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Az előadás megállapításai az előadó véleményét tükrözik és nem feltétlenül azonosak az MNB hivatalos álláspontjával.</a:t>
            </a:r>
            <a:endParaRPr lang="hu-HU" sz="15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 hasCustomPrompt="1"/>
          </p:nvPr>
        </p:nvSpPr>
        <p:spPr>
          <a:xfrm>
            <a:off x="536400" y="1600203"/>
            <a:ext cx="7150092" cy="4421086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800">
                <a:solidFill>
                  <a:schemeClr val="tx2"/>
                </a:solidFill>
                <a:latin typeface="Trebuchet MS" pitchFamily="34" charset="0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 marL="11430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>
                <a:solidFill>
                  <a:schemeClr val="tx2"/>
                </a:solidFill>
              </a:defRPr>
            </a:lvl3pPr>
            <a:lvl4pPr marL="16002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400">
                <a:solidFill>
                  <a:schemeClr val="tx2"/>
                </a:solidFill>
              </a:defRPr>
            </a:lvl4pPr>
          </a:lstStyle>
          <a:p>
            <a:pPr lvl="0"/>
            <a:r>
              <a:rPr lang="hu-HU" dirty="0" smtClean="0"/>
              <a:t>Ide írja be a főbb pontokat</a:t>
            </a:r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</p:txBody>
      </p:sp>
      <p:cxnSp>
        <p:nvCxnSpPr>
          <p:cNvPr id="10" name="Egyenes összekötő 7"/>
          <p:cNvCxnSpPr/>
          <p:nvPr userDrawn="1"/>
        </p:nvCxnSpPr>
        <p:spPr>
          <a:xfrm>
            <a:off x="536400" y="6072188"/>
            <a:ext cx="71496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ím 1"/>
          <p:cNvSpPr>
            <a:spLocks noGrp="1"/>
          </p:cNvSpPr>
          <p:nvPr>
            <p:ph type="title" hasCustomPrompt="1"/>
          </p:nvPr>
        </p:nvSpPr>
        <p:spPr>
          <a:xfrm>
            <a:off x="536400" y="908720"/>
            <a:ext cx="7149600" cy="511156"/>
          </a:xfrm>
          <a:prstGeom prst="rect">
            <a:avLst/>
          </a:prstGeom>
        </p:spPr>
        <p:txBody>
          <a:bodyPr/>
          <a:lstStyle>
            <a:lvl1pPr algn="l">
              <a:defRPr sz="2500">
                <a:solidFill>
                  <a:schemeClr val="tx2"/>
                </a:solidFill>
                <a:latin typeface="Trebuchet MS" pitchFamily="34" charset="0"/>
              </a:defRPr>
            </a:lvl1pPr>
          </a:lstStyle>
          <a:p>
            <a:r>
              <a:rPr lang="hu-HU" dirty="0" smtClean="0"/>
              <a:t>Tartalomjegyzék/Fő üzenetek/Összefoglaló</a:t>
            </a:r>
            <a:endParaRPr lang="hu-HU" dirty="0"/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ő pontok lábléc 3. (ango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6" descr="mnb_ppt_alap_fejezetelvalaszt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zövegdoboz 8"/>
          <p:cNvSpPr txBox="1"/>
          <p:nvPr/>
        </p:nvSpPr>
        <p:spPr>
          <a:xfrm>
            <a:off x="755577" y="6093296"/>
            <a:ext cx="626469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The views expressed in this presentation are those of the author and do not necessarily represent official positions of the MNB.</a:t>
            </a:r>
            <a:endParaRPr lang="hu-HU" sz="15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 hasCustomPrompt="1"/>
          </p:nvPr>
        </p:nvSpPr>
        <p:spPr>
          <a:xfrm>
            <a:off x="536400" y="1600203"/>
            <a:ext cx="7150092" cy="4421086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800">
                <a:solidFill>
                  <a:schemeClr val="tx2"/>
                </a:solidFill>
                <a:latin typeface="Trebuchet MS" pitchFamily="34" charset="0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 marL="11430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>
                <a:solidFill>
                  <a:schemeClr val="tx2"/>
                </a:solidFill>
              </a:defRPr>
            </a:lvl3pPr>
            <a:lvl4pPr marL="16002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400">
                <a:solidFill>
                  <a:schemeClr val="tx2"/>
                </a:solidFill>
              </a:defRPr>
            </a:lvl4pPr>
          </a:lstStyle>
          <a:p>
            <a:pPr lvl="0"/>
            <a:r>
              <a:rPr lang="hu-HU" dirty="0" smtClean="0"/>
              <a:t>Ide írja be a főbb pontokat</a:t>
            </a:r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</p:txBody>
      </p:sp>
      <p:cxnSp>
        <p:nvCxnSpPr>
          <p:cNvPr id="11" name="Egyenes összekötő 7"/>
          <p:cNvCxnSpPr/>
          <p:nvPr userDrawn="1"/>
        </p:nvCxnSpPr>
        <p:spPr>
          <a:xfrm>
            <a:off x="536400" y="6072188"/>
            <a:ext cx="71496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ím 1"/>
          <p:cNvSpPr>
            <a:spLocks noGrp="1"/>
          </p:cNvSpPr>
          <p:nvPr>
            <p:ph type="title" hasCustomPrompt="1"/>
          </p:nvPr>
        </p:nvSpPr>
        <p:spPr>
          <a:xfrm>
            <a:off x="536400" y="908720"/>
            <a:ext cx="7149600" cy="511156"/>
          </a:xfrm>
          <a:prstGeom prst="rect">
            <a:avLst/>
          </a:prstGeom>
        </p:spPr>
        <p:txBody>
          <a:bodyPr/>
          <a:lstStyle>
            <a:lvl1pPr algn="l">
              <a:defRPr sz="2500">
                <a:solidFill>
                  <a:schemeClr val="tx2"/>
                </a:solidFill>
                <a:latin typeface="Trebuchet MS" pitchFamily="34" charset="0"/>
              </a:defRPr>
            </a:lvl1pPr>
          </a:lstStyle>
          <a:p>
            <a:r>
              <a:rPr lang="hu-HU" dirty="0" smtClean="0"/>
              <a:t>Tartalomjegyzék/Fő üzenetek/Összefoglaló</a:t>
            </a:r>
            <a:endParaRPr lang="hu-HU" dirty="0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ő pontok lábléc 4. (ango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6" descr="mnb_ppt_alap_fejezetelvalaszt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zövegdoboz 8"/>
          <p:cNvSpPr txBox="1"/>
          <p:nvPr/>
        </p:nvSpPr>
        <p:spPr>
          <a:xfrm>
            <a:off x="684213" y="6092825"/>
            <a:ext cx="6408067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 smtClean="0">
                <a:solidFill>
                  <a:srgbClr val="777063"/>
                </a:solidFill>
                <a:latin typeface="Trebuchet MS" pitchFamily="34" charset="0"/>
              </a:rPr>
              <a:t>The primary objective of the MNB shall be to achieve and maintain price stability.</a:t>
            </a:r>
            <a:endParaRPr lang="hu-HU" sz="1500" dirty="0">
              <a:solidFill>
                <a:srgbClr val="777063"/>
              </a:solidFill>
              <a:latin typeface="Trebuchet MS" pitchFamily="34" charset="0"/>
            </a:endParaRPr>
          </a:p>
        </p:txBody>
      </p:sp>
      <p:sp>
        <p:nvSpPr>
          <p:cNvPr id="8" name="Tartalom helye 2"/>
          <p:cNvSpPr>
            <a:spLocks noGrp="1"/>
          </p:cNvSpPr>
          <p:nvPr>
            <p:ph idx="1" hasCustomPrompt="1"/>
          </p:nvPr>
        </p:nvSpPr>
        <p:spPr>
          <a:xfrm>
            <a:off x="536400" y="1600203"/>
            <a:ext cx="7150092" cy="4421086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800">
                <a:solidFill>
                  <a:schemeClr val="tx2"/>
                </a:solidFill>
                <a:latin typeface="Trebuchet MS" pitchFamily="34" charset="0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 marL="11430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>
                <a:solidFill>
                  <a:schemeClr val="tx2"/>
                </a:solidFill>
              </a:defRPr>
            </a:lvl3pPr>
            <a:lvl4pPr marL="16002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400">
                <a:solidFill>
                  <a:schemeClr val="tx2"/>
                </a:solidFill>
              </a:defRPr>
            </a:lvl4pPr>
          </a:lstStyle>
          <a:p>
            <a:pPr lvl="0"/>
            <a:r>
              <a:rPr lang="hu-HU" dirty="0" smtClean="0"/>
              <a:t>Ide írja be a főbb pontokat</a:t>
            </a:r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</p:txBody>
      </p:sp>
      <p:cxnSp>
        <p:nvCxnSpPr>
          <p:cNvPr id="12" name="Egyenes összekötő 7"/>
          <p:cNvCxnSpPr/>
          <p:nvPr userDrawn="1"/>
        </p:nvCxnSpPr>
        <p:spPr>
          <a:xfrm>
            <a:off x="536400" y="6072188"/>
            <a:ext cx="71496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ím 1"/>
          <p:cNvSpPr>
            <a:spLocks noGrp="1"/>
          </p:cNvSpPr>
          <p:nvPr>
            <p:ph type="title" hasCustomPrompt="1"/>
          </p:nvPr>
        </p:nvSpPr>
        <p:spPr>
          <a:xfrm>
            <a:off x="536400" y="908720"/>
            <a:ext cx="7149600" cy="511156"/>
          </a:xfrm>
          <a:prstGeom prst="rect">
            <a:avLst/>
          </a:prstGeom>
        </p:spPr>
        <p:txBody>
          <a:bodyPr/>
          <a:lstStyle>
            <a:lvl1pPr algn="l">
              <a:defRPr sz="2500">
                <a:solidFill>
                  <a:schemeClr val="tx2"/>
                </a:solidFill>
                <a:latin typeface="Trebuchet MS" pitchFamily="34" charset="0"/>
              </a:defRPr>
            </a:lvl1pPr>
          </a:lstStyle>
          <a:p>
            <a:r>
              <a:rPr lang="hu-HU" dirty="0" smtClean="0"/>
              <a:t>Tartalomjegyzék/Fő üzenetek/Összefoglaló</a:t>
            </a:r>
            <a:endParaRPr lang="hu-HU" dirty="0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ő pontok lábléc 5. (ür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6" descr="mnb_ppt_alap_fejezetelvalaszt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artalom helye 2"/>
          <p:cNvSpPr>
            <a:spLocks noGrp="1"/>
          </p:cNvSpPr>
          <p:nvPr>
            <p:ph idx="1" hasCustomPrompt="1"/>
          </p:nvPr>
        </p:nvSpPr>
        <p:spPr>
          <a:xfrm>
            <a:off x="536400" y="1600203"/>
            <a:ext cx="7150092" cy="4421086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800">
                <a:solidFill>
                  <a:schemeClr val="tx2"/>
                </a:solidFill>
                <a:latin typeface="Trebuchet MS" pitchFamily="34" charset="0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 marL="11430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>
                <a:solidFill>
                  <a:schemeClr val="tx2"/>
                </a:solidFill>
              </a:defRPr>
            </a:lvl3pPr>
            <a:lvl4pPr marL="16002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400">
                <a:solidFill>
                  <a:schemeClr val="tx2"/>
                </a:solidFill>
              </a:defRPr>
            </a:lvl4pPr>
          </a:lstStyle>
          <a:p>
            <a:pPr lvl="0"/>
            <a:r>
              <a:rPr lang="hu-HU" dirty="0" smtClean="0"/>
              <a:t>Ide írja be a főbb pontokat</a:t>
            </a:r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</p:txBody>
      </p:sp>
      <p:cxnSp>
        <p:nvCxnSpPr>
          <p:cNvPr id="10" name="Egyenes összekötő 7"/>
          <p:cNvCxnSpPr/>
          <p:nvPr userDrawn="1"/>
        </p:nvCxnSpPr>
        <p:spPr>
          <a:xfrm>
            <a:off x="536400" y="6072188"/>
            <a:ext cx="71496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ím 1"/>
          <p:cNvSpPr>
            <a:spLocks noGrp="1"/>
          </p:cNvSpPr>
          <p:nvPr>
            <p:ph type="title" hasCustomPrompt="1"/>
          </p:nvPr>
        </p:nvSpPr>
        <p:spPr>
          <a:xfrm>
            <a:off x="536400" y="908720"/>
            <a:ext cx="7149600" cy="511156"/>
          </a:xfrm>
          <a:prstGeom prst="rect">
            <a:avLst/>
          </a:prstGeom>
        </p:spPr>
        <p:txBody>
          <a:bodyPr/>
          <a:lstStyle>
            <a:lvl1pPr algn="l">
              <a:defRPr sz="2500">
                <a:solidFill>
                  <a:schemeClr val="tx2"/>
                </a:solidFill>
                <a:latin typeface="Trebuchet MS" pitchFamily="34" charset="0"/>
              </a:defRPr>
            </a:lvl1pPr>
          </a:lstStyle>
          <a:p>
            <a:r>
              <a:rPr lang="hu-HU" dirty="0" smtClean="0"/>
              <a:t>Tartalomjegyzék/Fő üzenetek/Összefoglaló</a:t>
            </a:r>
            <a:endParaRPr lang="hu-HU" dirty="0"/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címm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Egyenes összekötő 10"/>
          <p:cNvCxnSpPr/>
          <p:nvPr/>
        </p:nvCxnSpPr>
        <p:spPr>
          <a:xfrm>
            <a:off x="648000" y="6072188"/>
            <a:ext cx="7848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12" descr="mnb_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6092825"/>
            <a:ext cx="188595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artalom helye 2"/>
          <p:cNvSpPr>
            <a:spLocks noGrp="1"/>
          </p:cNvSpPr>
          <p:nvPr>
            <p:ph idx="1" hasCustomPrompt="1"/>
          </p:nvPr>
        </p:nvSpPr>
        <p:spPr>
          <a:xfrm>
            <a:off x="648000" y="1052736"/>
            <a:ext cx="7848000" cy="4824537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800">
                <a:solidFill>
                  <a:schemeClr val="tx2"/>
                </a:solidFill>
                <a:latin typeface="Trebuchet MS" pitchFamily="34" charset="0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 marL="11430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>
                <a:solidFill>
                  <a:schemeClr val="tx2"/>
                </a:solidFill>
              </a:defRPr>
            </a:lvl3pPr>
            <a:lvl4pPr marL="16002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400">
                <a:solidFill>
                  <a:schemeClr val="tx2"/>
                </a:solidFill>
              </a:defRPr>
            </a:lvl4pPr>
          </a:lstStyle>
          <a:p>
            <a:pPr lvl="0"/>
            <a:r>
              <a:rPr lang="hu-HU" dirty="0" smtClean="0"/>
              <a:t>Ide írja be a főbb pontokat</a:t>
            </a:r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</p:txBody>
      </p:sp>
      <p:sp>
        <p:nvSpPr>
          <p:cNvPr id="10" name="Dia számának helye 5"/>
          <p:cNvSpPr>
            <a:spLocks noGrp="1"/>
          </p:cNvSpPr>
          <p:nvPr>
            <p:ph type="sldNum" sz="quarter" idx="17"/>
          </p:nvPr>
        </p:nvSpPr>
        <p:spPr>
          <a:xfrm>
            <a:off x="7956376" y="6286500"/>
            <a:ext cx="730424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4" name="Élőláb helye 4"/>
          <p:cNvSpPr>
            <a:spLocks noGrp="1"/>
          </p:cNvSpPr>
          <p:nvPr>
            <p:ph type="ftr" sz="quarter" idx="18"/>
          </p:nvPr>
        </p:nvSpPr>
        <p:spPr>
          <a:xfrm>
            <a:off x="2857500" y="6286500"/>
            <a:ext cx="4882852" cy="365125"/>
          </a:xfrm>
        </p:spPr>
        <p:txBody>
          <a:bodyPr/>
          <a:lstStyle>
            <a:lvl1pPr algn="l">
              <a:defRPr sz="1300">
                <a:solidFill>
                  <a:schemeClr val="tx2"/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r>
              <a:rPr lang="pt-BR" smtClean="0"/>
              <a:t>Cím: Minta Cím -  Előadó: Minta Előadó</a:t>
            </a:r>
            <a:endParaRPr lang="hu-HU" dirty="0"/>
          </a:p>
        </p:txBody>
      </p:sp>
      <p:sp>
        <p:nvSpPr>
          <p:cNvPr id="9" name="Cím 5"/>
          <p:cNvSpPr>
            <a:spLocks noGrp="1"/>
          </p:cNvSpPr>
          <p:nvPr userDrawn="1">
            <p:ph type="title" hasCustomPrompt="1"/>
          </p:nvPr>
        </p:nvSpPr>
        <p:spPr>
          <a:xfrm>
            <a:off x="611560" y="404813"/>
            <a:ext cx="7848000" cy="633600"/>
          </a:xfrm>
          <a:solidFill>
            <a:schemeClr val="accent1"/>
          </a:solidFill>
        </p:spPr>
        <p:txBody>
          <a:bodyPr>
            <a:normAutofit/>
          </a:bodyPr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hu-HU" dirty="0" smtClean="0"/>
              <a:t>Cím beírásához kattintson ide</a:t>
            </a:r>
            <a:endParaRPr lang="hu-H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alcímm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Egyenes összekötő 10"/>
          <p:cNvCxnSpPr/>
          <p:nvPr/>
        </p:nvCxnSpPr>
        <p:spPr>
          <a:xfrm>
            <a:off x="648000" y="6072188"/>
            <a:ext cx="7848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12" descr="mnb_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6092825"/>
            <a:ext cx="188595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zöveg helye 2"/>
          <p:cNvSpPr>
            <a:spLocks noGrp="1"/>
          </p:cNvSpPr>
          <p:nvPr>
            <p:ph type="body" idx="15" hasCustomPrompt="1"/>
          </p:nvPr>
        </p:nvSpPr>
        <p:spPr>
          <a:xfrm>
            <a:off x="684000" y="1151596"/>
            <a:ext cx="7848000" cy="477204"/>
          </a:xfrm>
          <a:prstGeom prst="rect">
            <a:avLst/>
          </a:prstGeom>
          <a:noFill/>
        </p:spPr>
        <p:txBody>
          <a:bodyPr wrap="none" anchor="t">
            <a:normAutofit/>
          </a:bodyPr>
          <a:lstStyle>
            <a:lvl1pPr marL="0" indent="0" algn="l">
              <a:buNone/>
              <a:defRPr sz="2300" b="1" baseline="0">
                <a:solidFill>
                  <a:schemeClr val="tx2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Alcím beírásához kattintson ide</a:t>
            </a:r>
          </a:p>
        </p:txBody>
      </p:sp>
      <p:sp>
        <p:nvSpPr>
          <p:cNvPr id="11" name="Cím 10"/>
          <p:cNvSpPr>
            <a:spLocks noGrp="1"/>
          </p:cNvSpPr>
          <p:nvPr>
            <p:ph type="title" hasCustomPrompt="1"/>
          </p:nvPr>
        </p:nvSpPr>
        <p:spPr>
          <a:xfrm>
            <a:off x="611560" y="404664"/>
            <a:ext cx="7848000" cy="634082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>
              <a:defRPr sz="2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 smtClean="0"/>
              <a:t>Cím beírásához kattintson ide</a:t>
            </a:r>
          </a:p>
        </p:txBody>
      </p:sp>
      <p:sp>
        <p:nvSpPr>
          <p:cNvPr id="10" name="Dia számának helye 5"/>
          <p:cNvSpPr>
            <a:spLocks noGrp="1"/>
          </p:cNvSpPr>
          <p:nvPr>
            <p:ph type="sldNum" sz="quarter" idx="17"/>
          </p:nvPr>
        </p:nvSpPr>
        <p:spPr>
          <a:xfrm>
            <a:off x="7956376" y="6286500"/>
            <a:ext cx="730424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4" name="Élőláb helye 4"/>
          <p:cNvSpPr>
            <a:spLocks noGrp="1"/>
          </p:cNvSpPr>
          <p:nvPr>
            <p:ph type="ftr" sz="quarter" idx="18"/>
          </p:nvPr>
        </p:nvSpPr>
        <p:spPr>
          <a:xfrm>
            <a:off x="2857500" y="6286500"/>
            <a:ext cx="4882852" cy="365125"/>
          </a:xfrm>
        </p:spPr>
        <p:txBody>
          <a:bodyPr/>
          <a:lstStyle>
            <a:lvl1pPr algn="l">
              <a:defRPr sz="1300">
                <a:solidFill>
                  <a:schemeClr val="tx2"/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r>
              <a:rPr lang="pt-BR" smtClean="0"/>
              <a:t>Cím: Minta Cím -  Előadó: Minta Előadó</a:t>
            </a:r>
            <a:endParaRPr lang="hu-HU" dirty="0"/>
          </a:p>
        </p:txBody>
      </p:sp>
      <p:sp>
        <p:nvSpPr>
          <p:cNvPr id="9" name="Szöveg helye 2"/>
          <p:cNvSpPr>
            <a:spLocks noGrp="1"/>
          </p:cNvSpPr>
          <p:nvPr>
            <p:ph type="body" idx="14" hasCustomPrompt="1"/>
          </p:nvPr>
        </p:nvSpPr>
        <p:spPr>
          <a:xfrm>
            <a:off x="684000" y="1772816"/>
            <a:ext cx="7848000" cy="406797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tx2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Szöveg szerkesztése</a:t>
            </a:r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loldal elrendezés 1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Egyenes összekötő 10"/>
          <p:cNvCxnSpPr/>
          <p:nvPr/>
        </p:nvCxnSpPr>
        <p:spPr>
          <a:xfrm>
            <a:off x="612000" y="6072188"/>
            <a:ext cx="7848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Kép 13" descr="mnb_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6092825"/>
            <a:ext cx="188595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zöveg helye 2"/>
          <p:cNvSpPr>
            <a:spLocks noGrp="1"/>
          </p:cNvSpPr>
          <p:nvPr>
            <p:ph type="body" idx="14" hasCustomPrompt="1"/>
          </p:nvPr>
        </p:nvSpPr>
        <p:spPr>
          <a:xfrm>
            <a:off x="611560" y="1196752"/>
            <a:ext cx="7848440" cy="58917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tx2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Szöveg szerkesztése</a:t>
            </a:r>
          </a:p>
        </p:txBody>
      </p:sp>
      <p:sp>
        <p:nvSpPr>
          <p:cNvPr id="13" name="Szöveg helye 2"/>
          <p:cNvSpPr>
            <a:spLocks noGrp="1"/>
          </p:cNvSpPr>
          <p:nvPr>
            <p:ph type="body" idx="15" hasCustomPrompt="1"/>
          </p:nvPr>
        </p:nvSpPr>
        <p:spPr>
          <a:xfrm>
            <a:off x="612000" y="1857364"/>
            <a:ext cx="7848000" cy="571504"/>
          </a:xfrm>
          <a:prstGeom prst="rect">
            <a:avLst/>
          </a:prstGeom>
          <a:noFill/>
        </p:spPr>
        <p:txBody>
          <a:bodyPr wrap="none" anchor="t">
            <a:normAutofit/>
          </a:bodyPr>
          <a:lstStyle>
            <a:lvl1pPr marL="0" indent="0" algn="ctr">
              <a:buNone/>
              <a:defRPr sz="1800" b="0">
                <a:solidFill>
                  <a:schemeClr val="tx2"/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Szöveg szerkesztése</a:t>
            </a:r>
          </a:p>
        </p:txBody>
      </p:sp>
      <p:sp>
        <p:nvSpPr>
          <p:cNvPr id="14" name="Cím 13"/>
          <p:cNvSpPr>
            <a:spLocks noGrp="1"/>
          </p:cNvSpPr>
          <p:nvPr>
            <p:ph type="title" hasCustomPrompt="1"/>
          </p:nvPr>
        </p:nvSpPr>
        <p:spPr>
          <a:xfrm>
            <a:off x="611560" y="404813"/>
            <a:ext cx="7848000" cy="633600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algn="l">
              <a:defRPr sz="2500" b="1">
                <a:solidFill>
                  <a:schemeClr val="bg1"/>
                </a:solidFill>
              </a:defRPr>
            </a:lvl1pPr>
          </a:lstStyle>
          <a:p>
            <a:r>
              <a:rPr lang="hu-HU" dirty="0" smtClean="0"/>
              <a:t>Cím beírásához kattintson ide</a:t>
            </a:r>
            <a:endParaRPr lang="hu-HU" dirty="0"/>
          </a:p>
        </p:txBody>
      </p:sp>
      <p:sp>
        <p:nvSpPr>
          <p:cNvPr id="15" name="Tartalom helye 2"/>
          <p:cNvSpPr>
            <a:spLocks noGrp="1"/>
          </p:cNvSpPr>
          <p:nvPr>
            <p:ph idx="1" hasCustomPrompt="1"/>
          </p:nvPr>
        </p:nvSpPr>
        <p:spPr>
          <a:xfrm>
            <a:off x="612000" y="2492895"/>
            <a:ext cx="7848000" cy="3384377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800">
                <a:solidFill>
                  <a:schemeClr val="tx2"/>
                </a:solidFill>
                <a:latin typeface="Trebuchet MS" pitchFamily="34" charset="0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 marL="11430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>
                <a:solidFill>
                  <a:schemeClr val="tx2"/>
                </a:solidFill>
              </a:defRPr>
            </a:lvl3pPr>
            <a:lvl4pPr marL="16002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400">
                <a:solidFill>
                  <a:schemeClr val="tx2"/>
                </a:solidFill>
              </a:defRPr>
            </a:lvl4pPr>
          </a:lstStyle>
          <a:p>
            <a:pPr lvl="0"/>
            <a:r>
              <a:rPr lang="hu-HU" dirty="0" smtClean="0"/>
              <a:t>Ide írja be a főbb pontokat</a:t>
            </a:r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 smtClean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  <a:p>
            <a:pPr lvl="0"/>
            <a:endParaRPr lang="hu-HU" dirty="0" smtClean="0"/>
          </a:p>
        </p:txBody>
      </p:sp>
      <p:sp>
        <p:nvSpPr>
          <p:cNvPr id="10" name="Dia számának helye 5"/>
          <p:cNvSpPr>
            <a:spLocks noGrp="1"/>
          </p:cNvSpPr>
          <p:nvPr>
            <p:ph type="sldNum" sz="quarter" idx="17"/>
          </p:nvPr>
        </p:nvSpPr>
        <p:spPr>
          <a:xfrm>
            <a:off x="7956376" y="6286500"/>
            <a:ext cx="730424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6" name="Élőláb helye 4"/>
          <p:cNvSpPr>
            <a:spLocks noGrp="1"/>
          </p:cNvSpPr>
          <p:nvPr>
            <p:ph type="ftr" sz="quarter" idx="16"/>
          </p:nvPr>
        </p:nvSpPr>
        <p:spPr>
          <a:xfrm>
            <a:off x="2857500" y="6286500"/>
            <a:ext cx="4882852" cy="365125"/>
          </a:xfrm>
        </p:spPr>
        <p:txBody>
          <a:bodyPr/>
          <a:lstStyle>
            <a:lvl1pPr algn="l">
              <a:defRPr sz="1300">
                <a:solidFill>
                  <a:schemeClr val="tx2"/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r>
              <a:rPr lang="pt-BR" dirty="0" smtClean="0"/>
              <a:t>Cím: Minta Cím -  Előadó: Minta Előadó</a:t>
            </a:r>
            <a:endParaRPr lang="hu-HU" dirty="0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4544144" cy="360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r>
              <a:rPr lang="pt-BR" dirty="0" smtClean="0"/>
              <a:t>Cím: Minta Cím -  Előadó: Minta Előadó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7884368" y="6356350"/>
            <a:ext cx="802432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80" r:id="rId3"/>
    <p:sldLayoutId id="2147483781" r:id="rId4"/>
    <p:sldLayoutId id="2147483758" r:id="rId5"/>
    <p:sldLayoutId id="2147483759" r:id="rId6"/>
    <p:sldLayoutId id="2147483782" r:id="rId7"/>
    <p:sldLayoutId id="2147483783" r:id="rId8"/>
    <p:sldLayoutId id="2147483763" r:id="rId9"/>
    <p:sldLayoutId id="2147483765" r:id="rId10"/>
    <p:sldLayoutId id="2147483766" r:id="rId11"/>
    <p:sldLayoutId id="2147483767" r:id="rId12"/>
    <p:sldLayoutId id="2147483768" r:id="rId13"/>
    <p:sldLayoutId id="2147483769" r:id="rId14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5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4"/>
          </p:nvPr>
        </p:nvSpPr>
        <p:spPr>
          <a:xfrm>
            <a:off x="2627784" y="1268760"/>
            <a:ext cx="5779588" cy="1088670"/>
          </a:xfrm>
        </p:spPr>
        <p:txBody>
          <a:bodyPr>
            <a:normAutofit fontScale="85000" lnSpcReduction="20000"/>
          </a:bodyPr>
          <a:lstStyle/>
          <a:p>
            <a:r>
              <a:rPr lang="hu-HU" sz="2800" dirty="0" smtClean="0"/>
              <a:t>Az MNB hitelezési felmérésének aktuális eredményei </a:t>
            </a:r>
          </a:p>
          <a:p>
            <a:r>
              <a:rPr lang="hu-HU" sz="2800" dirty="0" smtClean="0"/>
              <a:t>2012. II. negyedév*</a:t>
            </a:r>
          </a:p>
          <a:p>
            <a:endParaRPr lang="hu-HU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5"/>
          </p:nvPr>
        </p:nvSpPr>
        <p:spPr/>
        <p:txBody>
          <a:bodyPr/>
          <a:lstStyle/>
          <a:p>
            <a:r>
              <a:rPr lang="hu-HU" dirty="0" smtClean="0"/>
              <a:t>Pénzügyi stabilitás</a:t>
            </a:r>
          </a:p>
          <a:p>
            <a:endParaRPr lang="hu-HU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dirty="0" smtClean="0"/>
              <a:t>Magyar Nemzeti Bank</a:t>
            </a:r>
          </a:p>
          <a:p>
            <a:endParaRPr lang="hu-HU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17"/>
          </p:nvPr>
        </p:nvSpPr>
        <p:spPr/>
        <p:txBody>
          <a:bodyPr/>
          <a:lstStyle/>
          <a:p>
            <a:r>
              <a:rPr lang="hu-HU" dirty="0" smtClean="0"/>
              <a:t>2012.  augusztus 29.</a:t>
            </a:r>
          </a:p>
          <a:p>
            <a:endParaRPr lang="hu-HU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idx="14"/>
          </p:nvPr>
        </p:nvSpPr>
        <p:spPr>
          <a:xfrm>
            <a:off x="2411760" y="6093296"/>
            <a:ext cx="6408712" cy="69269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hu-HU" sz="1600" b="0" dirty="0" smtClean="0"/>
              <a:t>* A prezentáció az MNB Hitelezési felmérésének és  a  háztartási szektor részére nyújtott hitelállomány összetétele (H34) adatszolgáltatás eredményein alapul</a:t>
            </a:r>
          </a:p>
          <a:p>
            <a:endParaRPr lang="hu-HU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401AEF3-AFFE-433D-8A34-08D966C25545}" type="slidenum">
              <a:rPr lang="hu-HU" smtClean="0"/>
              <a:pPr/>
              <a:t>10</a:t>
            </a:fld>
            <a:endParaRPr lang="hu-HU" dirty="0"/>
          </a:p>
        </p:txBody>
      </p:sp>
      <p:sp>
        <p:nvSpPr>
          <p:cNvPr id="7" name="Tartalom helye 6"/>
          <p:cNvSpPr>
            <a:spLocks noGrp="1"/>
          </p:cNvSpPr>
          <p:nvPr>
            <p:ph idx="1"/>
          </p:nvPr>
        </p:nvSpPr>
        <p:spPr/>
        <p:txBody>
          <a:bodyPr anchor="ctr" anchorCtr="0"/>
          <a:lstStyle/>
          <a:p>
            <a:pPr algn="ctr">
              <a:buNone/>
            </a:pPr>
            <a:r>
              <a:rPr lang="hu-HU" sz="4000" b="1" dirty="0" smtClean="0"/>
              <a:t>Háztartási </a:t>
            </a:r>
            <a:r>
              <a:rPr lang="hu-HU" sz="4000" b="1" dirty="0" err="1" smtClean="0"/>
              <a:t>portfólióminőség</a:t>
            </a:r>
            <a:endParaRPr lang="hu-HU" sz="4000" b="1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401AEF3-AFFE-433D-8A34-08D966C25545}" type="slidenum">
              <a:rPr lang="hu-HU" smtClean="0"/>
              <a:pPr/>
              <a:t>11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várakozásoknál nagyobb portfólióromlás a háztartásoknál…</a:t>
            </a:r>
            <a:endParaRPr lang="hu-HU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8"/>
          </p:nvPr>
        </p:nvSpPr>
        <p:spPr>
          <a:xfrm>
            <a:off x="5508104" y="6286500"/>
            <a:ext cx="2232248" cy="365125"/>
          </a:xfrm>
        </p:spPr>
        <p:txBody>
          <a:bodyPr/>
          <a:lstStyle/>
          <a:p>
            <a:pPr>
              <a:defRPr/>
            </a:pPr>
            <a:r>
              <a:rPr lang="hu-HU" dirty="0" smtClean="0"/>
              <a:t>Forrás: MNB.</a:t>
            </a:r>
            <a:endParaRPr lang="hu-HU" dirty="0"/>
          </a:p>
        </p:txBody>
      </p:sp>
      <p:sp>
        <p:nvSpPr>
          <p:cNvPr id="9" name="Rectangle 8"/>
          <p:cNvSpPr/>
          <p:nvPr/>
        </p:nvSpPr>
        <p:spPr>
          <a:xfrm>
            <a:off x="1259632" y="1052736"/>
            <a:ext cx="68407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 smtClean="0">
                <a:solidFill>
                  <a:schemeClr val="tx2"/>
                </a:solidFill>
                <a:latin typeface="Trebuchet MS" pitchFamily="34" charset="0"/>
              </a:rPr>
              <a:t>90 napon túli késedelemben lévő és átstrukturált hitelek aránya a teljes hitelállományhoz viszonyítva</a:t>
            </a:r>
            <a:endParaRPr lang="hu-HU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628800"/>
            <a:ext cx="6696744" cy="4380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Jobb oldali kapcsos zárójel 9"/>
          <p:cNvSpPr/>
          <p:nvPr/>
        </p:nvSpPr>
        <p:spPr>
          <a:xfrm>
            <a:off x="8100392" y="2564904"/>
            <a:ext cx="144016" cy="7920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Szövegdoboz 10"/>
          <p:cNvSpPr txBox="1"/>
          <p:nvPr/>
        </p:nvSpPr>
        <p:spPr>
          <a:xfrm>
            <a:off x="8244408" y="2780928"/>
            <a:ext cx="7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smtClean="0">
                <a:solidFill>
                  <a:schemeClr val="accent1"/>
                </a:solidFill>
                <a:latin typeface="+mn-lt"/>
              </a:rPr>
              <a:t>4,89%</a:t>
            </a:r>
          </a:p>
        </p:txBody>
      </p:sp>
      <p:sp>
        <p:nvSpPr>
          <p:cNvPr id="13" name="Jobb oldali kapcsos zárójel 12"/>
          <p:cNvSpPr/>
          <p:nvPr/>
        </p:nvSpPr>
        <p:spPr>
          <a:xfrm>
            <a:off x="8100392" y="3356992"/>
            <a:ext cx="144016" cy="288032"/>
          </a:xfrm>
          <a:prstGeom prst="rightBrac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Szövegdoboz 13"/>
          <p:cNvSpPr txBox="1"/>
          <p:nvPr/>
        </p:nvSpPr>
        <p:spPr>
          <a:xfrm>
            <a:off x="8316416" y="3356992"/>
            <a:ext cx="6835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smtClean="0">
                <a:solidFill>
                  <a:schemeClr val="accent5"/>
                </a:solidFill>
                <a:latin typeface="+mn-lt"/>
              </a:rPr>
              <a:t>1,74%</a:t>
            </a:r>
          </a:p>
        </p:txBody>
      </p:sp>
      <p:sp>
        <p:nvSpPr>
          <p:cNvPr id="15" name="Jobb oldali kapcsos zárójel 14"/>
          <p:cNvSpPr/>
          <p:nvPr/>
        </p:nvSpPr>
        <p:spPr>
          <a:xfrm>
            <a:off x="8100392" y="3645024"/>
            <a:ext cx="144016" cy="1368152"/>
          </a:xfrm>
          <a:prstGeom prst="rightBrac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Szövegdoboz 16"/>
          <p:cNvSpPr txBox="1"/>
          <p:nvPr/>
        </p:nvSpPr>
        <p:spPr>
          <a:xfrm>
            <a:off x="8388424" y="4149080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smtClean="0">
                <a:solidFill>
                  <a:srgbClr val="0070C0"/>
                </a:solidFill>
                <a:latin typeface="+mn-lt"/>
              </a:rPr>
              <a:t>8 %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401AEF3-AFFE-433D-8A34-08D966C25545}" type="slidenum">
              <a:rPr lang="hu-HU" smtClean="0"/>
              <a:pPr/>
              <a:t>12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…a hitelszegmensek döntő többségénél</a:t>
            </a:r>
            <a:endParaRPr lang="hu-HU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8"/>
          </p:nvPr>
        </p:nvSpPr>
        <p:spPr>
          <a:xfrm>
            <a:off x="5508104" y="6286500"/>
            <a:ext cx="2232248" cy="365125"/>
          </a:xfrm>
        </p:spPr>
        <p:txBody>
          <a:bodyPr/>
          <a:lstStyle/>
          <a:p>
            <a:pPr>
              <a:defRPr/>
            </a:pPr>
            <a:r>
              <a:rPr lang="hu-HU" dirty="0" smtClean="0"/>
              <a:t>Forrás: MNB.</a:t>
            </a:r>
            <a:endParaRPr lang="hu-HU" dirty="0"/>
          </a:p>
        </p:txBody>
      </p:sp>
      <p:sp>
        <p:nvSpPr>
          <p:cNvPr id="9" name="Rectangle 8"/>
          <p:cNvSpPr/>
          <p:nvPr/>
        </p:nvSpPr>
        <p:spPr>
          <a:xfrm>
            <a:off x="1115616" y="1052736"/>
            <a:ext cx="669674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700" i="1" dirty="0" smtClean="0">
                <a:solidFill>
                  <a:schemeClr val="tx2"/>
                </a:solidFill>
                <a:latin typeface="Trebuchet MS" pitchFamily="34" charset="0"/>
              </a:rPr>
              <a:t>90 napon túli késedelemben lévő hitelek aránya az adott szegmens teljes hitelállományához viszonyítva hiteltípus szerint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700808"/>
            <a:ext cx="6480720" cy="4238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13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8"/>
          </p:nvPr>
        </p:nvSpPr>
        <p:spPr>
          <a:xfrm>
            <a:off x="5508104" y="6286500"/>
            <a:ext cx="2232248" cy="365125"/>
          </a:xfrm>
        </p:spPr>
        <p:txBody>
          <a:bodyPr/>
          <a:lstStyle/>
          <a:p>
            <a:pPr>
              <a:defRPr/>
            </a:pPr>
            <a:r>
              <a:rPr lang="hu-HU" dirty="0" smtClean="0"/>
              <a:t>Forrás: MNB.</a:t>
            </a:r>
            <a:endParaRPr lang="hu-H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08912" cy="777765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Az állományi hatás szerepe csökkent,a portfólió romlásé azonban jelentősen erősödött</a:t>
            </a:r>
            <a:endParaRPr lang="hu-HU" dirty="0"/>
          </a:p>
        </p:txBody>
      </p:sp>
      <p:sp>
        <p:nvSpPr>
          <p:cNvPr id="7" name="Rectangle 6"/>
          <p:cNvSpPr/>
          <p:nvPr/>
        </p:nvSpPr>
        <p:spPr>
          <a:xfrm>
            <a:off x="611560" y="1124744"/>
            <a:ext cx="777686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700" i="1" dirty="0" smtClean="0">
                <a:solidFill>
                  <a:schemeClr val="tx2"/>
                </a:solidFill>
                <a:latin typeface="Trebuchet MS" pitchFamily="34" charset="0"/>
              </a:rPr>
              <a:t>A teljes háztartási hitelállományban a 90 napon túli késedelemben lévő hitelek arányában bekövetkezett változások dekomponálása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844824"/>
            <a:ext cx="6480720" cy="4240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401AEF3-AFFE-433D-8A34-08D966C25545}" type="slidenum">
              <a:rPr lang="hu-HU" smtClean="0"/>
              <a:pPr/>
              <a:t>14</a:t>
            </a:fld>
            <a:endParaRPr lang="hu-HU" dirty="0"/>
          </a:p>
        </p:txBody>
      </p:sp>
      <p:sp>
        <p:nvSpPr>
          <p:cNvPr id="7" name="Tartalom helye 6"/>
          <p:cNvSpPr>
            <a:spLocks noGrp="1"/>
          </p:cNvSpPr>
          <p:nvPr>
            <p:ph idx="1"/>
          </p:nvPr>
        </p:nvSpPr>
        <p:spPr/>
        <p:txBody>
          <a:bodyPr anchor="ctr" anchorCtr="0"/>
          <a:lstStyle/>
          <a:p>
            <a:pPr algn="ctr">
              <a:buNone/>
            </a:pPr>
            <a:r>
              <a:rPr lang="hu-HU" sz="4000" b="1" dirty="0" smtClean="0"/>
              <a:t>Vállalati szegmens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zöveg helye 10"/>
          <p:cNvSpPr>
            <a:spLocks noGrp="1"/>
          </p:cNvSpPr>
          <p:nvPr>
            <p:ph type="body" idx="15"/>
          </p:nvPr>
        </p:nvSpPr>
        <p:spPr>
          <a:xfrm>
            <a:off x="684000" y="1052736"/>
            <a:ext cx="7848000" cy="720080"/>
          </a:xfrm>
        </p:spPr>
        <p:txBody>
          <a:bodyPr wrap="square">
            <a:normAutofit/>
          </a:bodyPr>
          <a:lstStyle/>
          <a:p>
            <a:pPr algn="ctr"/>
            <a:r>
              <a:rPr lang="hu-HU" sz="1800" b="0" i="1" dirty="0" smtClean="0"/>
              <a:t>A hitelezési feltételek a vállalati szegmensben: a szigorítást és az enyhítést jelző bankok arányának különbsége</a:t>
            </a:r>
            <a:endParaRPr lang="hu-HU" sz="1800" b="0" dirty="0"/>
          </a:p>
        </p:txBody>
      </p:sp>
      <p:sp>
        <p:nvSpPr>
          <p:cNvPr id="9" name="Cím 8"/>
          <p:cNvSpPr>
            <a:spLocks noGrp="1"/>
          </p:cNvSpPr>
          <p:nvPr>
            <p:ph type="title"/>
          </p:nvPr>
        </p:nvSpPr>
        <p:spPr>
          <a:xfrm>
            <a:off x="611560" y="188640"/>
            <a:ext cx="7848000" cy="850106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hu-HU" dirty="0" smtClean="0"/>
              <a:t>A vállalati hitelezési feltételek tovább szigorodtak…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401AEF3-AFFE-433D-8A34-08D966C25545}" type="slidenum">
              <a:rPr lang="hu-HU" smtClean="0"/>
              <a:pPr/>
              <a:t>15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r">
              <a:defRPr/>
            </a:pPr>
            <a:r>
              <a:rPr lang="hu-HU" sz="1200" dirty="0" smtClean="0">
                <a:solidFill>
                  <a:srgbClr val="857760"/>
                </a:solidFill>
              </a:rPr>
              <a:t>Forrás: MNB a bankok válaszai alapján.</a:t>
            </a:r>
            <a:endParaRPr lang="hu-HU" sz="1200" dirty="0">
              <a:solidFill>
                <a:srgbClr val="857760"/>
              </a:solidFill>
            </a:endParaRPr>
          </a:p>
        </p:txBody>
      </p:sp>
      <p:sp>
        <p:nvSpPr>
          <p:cNvPr id="12" name="TextBox 7"/>
          <p:cNvSpPr txBox="1">
            <a:spLocks noChangeArrowheads="1"/>
          </p:cNvSpPr>
          <p:nvPr/>
        </p:nvSpPr>
        <p:spPr bwMode="auto">
          <a:xfrm>
            <a:off x="107504" y="2276872"/>
            <a:ext cx="14398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hu-HU" sz="1400" b="1" dirty="0">
                <a:solidFill>
                  <a:srgbClr val="C00000"/>
                </a:solidFill>
                <a:latin typeface="+mj-lt"/>
              </a:rPr>
              <a:t>A szigorítók nettó aránya irányt jelez, nem mértéket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1403648" y="2132856"/>
            <a:ext cx="647700" cy="1008063"/>
          </a:xfrm>
          <a:prstGeom prst="ellipse">
            <a:avLst/>
          </a:prstGeom>
          <a:solidFill>
            <a:schemeClr val="accent1">
              <a:alpha val="0"/>
            </a:schemeClr>
          </a:solidFill>
          <a:ln w="25400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hu-HU" sz="2400" dirty="0"/>
          </a:p>
        </p:txBody>
      </p:sp>
      <p:pic>
        <p:nvPicPr>
          <p:cNvPr id="13" name="Kép 1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628800"/>
            <a:ext cx="6624736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zöveg helye 10"/>
          <p:cNvSpPr>
            <a:spLocks noGrp="1"/>
          </p:cNvSpPr>
          <p:nvPr>
            <p:ph type="body" idx="15"/>
          </p:nvPr>
        </p:nvSpPr>
        <p:spPr>
          <a:xfrm>
            <a:off x="684000" y="1052736"/>
            <a:ext cx="7848000" cy="720080"/>
          </a:xfrm>
        </p:spPr>
        <p:txBody>
          <a:bodyPr wrap="square">
            <a:normAutofit/>
          </a:bodyPr>
          <a:lstStyle/>
          <a:p>
            <a:pPr algn="ctr"/>
            <a:r>
              <a:rPr lang="hu-HU" sz="1800" b="0" i="1" dirty="0" smtClean="0"/>
              <a:t>A hitelezési feltételek a vállalati szegmensben: a szigorítást és az enyhítést jelző bankok arányának különbsége</a:t>
            </a:r>
            <a:endParaRPr lang="hu-HU" sz="1800" b="0" dirty="0"/>
          </a:p>
        </p:txBody>
      </p:sp>
      <p:sp>
        <p:nvSpPr>
          <p:cNvPr id="9" name="Cím 8"/>
          <p:cNvSpPr>
            <a:spLocks noGrp="1"/>
          </p:cNvSpPr>
          <p:nvPr>
            <p:ph type="title"/>
          </p:nvPr>
        </p:nvSpPr>
        <p:spPr>
          <a:xfrm>
            <a:off x="611560" y="332656"/>
            <a:ext cx="7848000" cy="70609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hu-HU" dirty="0" smtClean="0"/>
              <a:t>…az ár- és nem árjellegű feltételek egyaránt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401AEF3-AFFE-433D-8A34-08D966C25545}" type="slidenum">
              <a:rPr lang="hu-HU" smtClean="0"/>
              <a:pPr/>
              <a:t>16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r">
              <a:defRPr/>
            </a:pPr>
            <a:r>
              <a:rPr lang="hu-HU" sz="1200" dirty="0" smtClean="0">
                <a:solidFill>
                  <a:srgbClr val="857760"/>
                </a:solidFill>
              </a:rPr>
              <a:t>Forrás: MNB a bankok válaszai alapján.</a:t>
            </a:r>
            <a:endParaRPr lang="hu-HU" sz="1200" dirty="0">
              <a:solidFill>
                <a:srgbClr val="857760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700808"/>
            <a:ext cx="6480720" cy="4235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zöveg helye 10"/>
          <p:cNvSpPr>
            <a:spLocks noGrp="1"/>
          </p:cNvSpPr>
          <p:nvPr>
            <p:ph type="body" idx="15"/>
          </p:nvPr>
        </p:nvSpPr>
        <p:spPr>
          <a:xfrm>
            <a:off x="683568" y="1340768"/>
            <a:ext cx="7848000" cy="648072"/>
          </a:xfrm>
        </p:spPr>
        <p:txBody>
          <a:bodyPr wrap="square">
            <a:normAutofit/>
          </a:bodyPr>
          <a:lstStyle/>
          <a:p>
            <a:pPr algn="ctr"/>
            <a:r>
              <a:rPr lang="hu-HU" sz="1800" b="0" i="1" dirty="0" smtClean="0"/>
              <a:t>Egyes tényezők hozzájárulása a hitelezési feltételek enyhüléséhez/ szigorításához a vállalati hitelezési szegmensben</a:t>
            </a:r>
            <a:endParaRPr lang="hu-HU" sz="1800" b="0" dirty="0"/>
          </a:p>
        </p:txBody>
      </p:sp>
      <p:sp>
        <p:nvSpPr>
          <p:cNvPr id="9" name="Cím 8"/>
          <p:cNvSpPr>
            <a:spLocks noGrp="1"/>
          </p:cNvSpPr>
          <p:nvPr>
            <p:ph type="title"/>
          </p:nvPr>
        </p:nvSpPr>
        <p:spPr>
          <a:xfrm>
            <a:off x="107504" y="332656"/>
            <a:ext cx="8964488" cy="864096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hu-HU" dirty="0" smtClean="0"/>
              <a:t>Szigorításokban jelentősen csökkent a hitelezési képesség szerepe, míg a hitelezési hajlandóságé erősödött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401AEF3-AFFE-433D-8A34-08D966C25545}" type="slidenum">
              <a:rPr lang="hu-HU" smtClean="0"/>
              <a:pPr/>
              <a:t>17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8"/>
          </p:nvPr>
        </p:nvSpPr>
        <p:spPr>
          <a:xfrm>
            <a:off x="2857500" y="6165304"/>
            <a:ext cx="4882852" cy="365125"/>
          </a:xfrm>
        </p:spPr>
        <p:txBody>
          <a:bodyPr/>
          <a:lstStyle/>
          <a:p>
            <a:pPr algn="r">
              <a:defRPr/>
            </a:pPr>
            <a:r>
              <a:rPr lang="hu-HU" sz="1200" dirty="0" smtClean="0">
                <a:solidFill>
                  <a:srgbClr val="857760"/>
                </a:solidFill>
              </a:rPr>
              <a:t>Forrás: MNB.</a:t>
            </a:r>
            <a:endParaRPr lang="hu-HU" sz="1200" dirty="0">
              <a:solidFill>
                <a:srgbClr val="857760"/>
              </a:solidFill>
            </a:endParaRPr>
          </a:p>
        </p:txBody>
      </p:sp>
      <p:pic>
        <p:nvPicPr>
          <p:cNvPr id="7" name="Kép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952496"/>
            <a:ext cx="5939282" cy="4068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zöveg helye 10"/>
          <p:cNvSpPr>
            <a:spLocks noGrp="1"/>
          </p:cNvSpPr>
          <p:nvPr>
            <p:ph type="body" idx="15"/>
          </p:nvPr>
        </p:nvSpPr>
        <p:spPr>
          <a:xfrm>
            <a:off x="683568" y="1124744"/>
            <a:ext cx="7200800" cy="720080"/>
          </a:xfrm>
        </p:spPr>
        <p:txBody>
          <a:bodyPr wrap="square">
            <a:normAutofit fontScale="92500"/>
          </a:bodyPr>
          <a:lstStyle/>
          <a:p>
            <a:pPr algn="ctr"/>
            <a:r>
              <a:rPr lang="hu-HU" sz="1800" b="0" i="1" dirty="0" smtClean="0"/>
              <a:t>A külföldi források és a magyar </a:t>
            </a:r>
            <a:r>
              <a:rPr lang="hu-HU" sz="1800" b="0" i="1" dirty="0" err="1" smtClean="0"/>
              <a:t>CDS-felár</a:t>
            </a:r>
            <a:r>
              <a:rPr lang="hu-HU" sz="1800" b="0" i="1" dirty="0" smtClean="0"/>
              <a:t> negyedéves változása valamint a likviditási helyzet hozzájárulása a hitelezési feltételekhez</a:t>
            </a:r>
            <a:endParaRPr lang="hu-HU" sz="1800" b="0" dirty="0"/>
          </a:p>
        </p:txBody>
      </p:sp>
      <p:sp>
        <p:nvSpPr>
          <p:cNvPr id="9" name="Cím 8"/>
          <p:cNvSpPr>
            <a:spLocks noGrp="1"/>
          </p:cNvSpPr>
          <p:nvPr>
            <p:ph type="title"/>
          </p:nvPr>
        </p:nvSpPr>
        <p:spPr>
          <a:xfrm>
            <a:off x="611560" y="332656"/>
            <a:ext cx="7848000" cy="72008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hu-HU" dirty="0" smtClean="0"/>
              <a:t>Amit a hitelezési képesség esetén a relatív javulás magyarázhat a refinanszírozásban …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401AEF3-AFFE-433D-8A34-08D966C25545}" type="slidenum">
              <a:rPr lang="hu-HU" smtClean="0"/>
              <a:pPr/>
              <a:t>18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r">
              <a:defRPr/>
            </a:pPr>
            <a:r>
              <a:rPr lang="hu-HU" sz="1200" dirty="0" smtClean="0">
                <a:solidFill>
                  <a:srgbClr val="857760"/>
                </a:solidFill>
              </a:rPr>
              <a:t>Forrás: </a:t>
            </a:r>
            <a:r>
              <a:rPr lang="hu-HU" sz="1200" dirty="0" err="1" smtClean="0">
                <a:solidFill>
                  <a:srgbClr val="857760"/>
                </a:solidFill>
              </a:rPr>
              <a:t>Bloomberg</a:t>
            </a:r>
            <a:r>
              <a:rPr lang="hu-HU" sz="1200" dirty="0" smtClean="0">
                <a:solidFill>
                  <a:srgbClr val="857760"/>
                </a:solidFill>
              </a:rPr>
              <a:t>, MNB.</a:t>
            </a:r>
            <a:endParaRPr lang="hu-HU" sz="1200" dirty="0">
              <a:solidFill>
                <a:srgbClr val="8577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772816"/>
            <a:ext cx="6237585" cy="4084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Oval 9"/>
          <p:cNvSpPr>
            <a:spLocks noChangeArrowheads="1"/>
          </p:cNvSpPr>
          <p:nvPr/>
        </p:nvSpPr>
        <p:spPr bwMode="auto">
          <a:xfrm>
            <a:off x="3491880" y="2708920"/>
            <a:ext cx="792088" cy="1296144"/>
          </a:xfrm>
          <a:prstGeom prst="ellipse">
            <a:avLst/>
          </a:prstGeom>
          <a:solidFill>
            <a:schemeClr val="accent1">
              <a:alpha val="0"/>
            </a:schemeClr>
          </a:solidFill>
          <a:ln w="25400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/>
          <p:cNvSpPr>
            <a:spLocks noGrp="1"/>
          </p:cNvSpPr>
          <p:nvPr>
            <p:ph type="body" idx="15"/>
          </p:nvPr>
        </p:nvSpPr>
        <p:spPr>
          <a:xfrm>
            <a:off x="179512" y="1151596"/>
            <a:ext cx="8676456" cy="837244"/>
          </a:xfrm>
        </p:spPr>
        <p:txBody>
          <a:bodyPr>
            <a:normAutofit/>
          </a:bodyPr>
          <a:lstStyle/>
          <a:p>
            <a:pPr algn="ctr"/>
            <a:r>
              <a:rPr lang="hu-HU" sz="1800" b="0" i="1" dirty="0" smtClean="0"/>
              <a:t>A makrogazdasági környezet alakulása, valamint a ciklikus tényezők</a:t>
            </a:r>
          </a:p>
          <a:p>
            <a:pPr algn="ctr"/>
            <a:r>
              <a:rPr lang="hu-HU" sz="1800" b="0" i="1" dirty="0" smtClean="0"/>
              <a:t> hatása a hitelfeltételek változására </a:t>
            </a:r>
            <a:endParaRPr lang="hu-HU" sz="1800" b="0" i="1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611560" y="404664"/>
            <a:ext cx="78480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…míg a csökkenő hitelezési hajlandóságot a kedvezőtlen makrogazdasági környezet magyarázhatja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19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r">
              <a:defRPr/>
            </a:pPr>
            <a:r>
              <a:rPr lang="hu-HU" dirty="0" smtClean="0"/>
              <a:t>Forrás: KSH, MNB.</a:t>
            </a:r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844824"/>
            <a:ext cx="6120680" cy="4108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Oval 9"/>
          <p:cNvSpPr>
            <a:spLocks noChangeArrowheads="1"/>
          </p:cNvSpPr>
          <p:nvPr/>
        </p:nvSpPr>
        <p:spPr bwMode="auto">
          <a:xfrm>
            <a:off x="5436096" y="2132856"/>
            <a:ext cx="1656184" cy="2232248"/>
          </a:xfrm>
          <a:prstGeom prst="ellipse">
            <a:avLst/>
          </a:prstGeom>
          <a:solidFill>
            <a:schemeClr val="accent1">
              <a:alpha val="0"/>
            </a:schemeClr>
          </a:solidFill>
          <a:ln w="25400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hu-H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23528" y="1168154"/>
            <a:ext cx="7632848" cy="4565102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hu-HU" dirty="0" smtClean="0"/>
              <a:t>A lakáshitelek állami kamattámogatása jelentősen csökkenti a jelenlegi 13 százalék körüli kamatszintet, ugyanis a támogatott lakáscélú hitelek teljes hitelköltsége 9 százalék körül </a:t>
            </a:r>
            <a:r>
              <a:rPr lang="hu-HU" dirty="0" smtClean="0"/>
              <a:t>alakul a támogatás elején</a:t>
            </a:r>
            <a:endParaRPr lang="hu-HU" dirty="0" smtClean="0"/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hu-HU" dirty="0" smtClean="0"/>
              <a:t>A teljes hitelköltség csökkenése </a:t>
            </a:r>
            <a:r>
              <a:rPr lang="hu-HU" dirty="0" smtClean="0"/>
              <a:t>élénkítheti </a:t>
            </a:r>
            <a:r>
              <a:rPr lang="hu-HU" dirty="0" smtClean="0"/>
              <a:t>a keresletet, a bankok aktívabbá válnak a piacon, amely ugyan nem jelentős, de érzékelhető növekedést okozhat az új kihelyezésekben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hu-HU" dirty="0" smtClean="0"/>
              <a:t>A vállalati hitelfeltételek tovább szigorodtak az előző negyedév során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hu-HU" dirty="0" smtClean="0"/>
              <a:t>A vállalati hitelfeltételek szigorításában tovább csökkent a hitelezési képesség szerepe, a külföldi források kiáramlása lassul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hu-HU" dirty="0" smtClean="0"/>
              <a:t>Az alacsony hitelezési hajlandóság szerepe ismételten megnőtt, amely a kedvezőtlen makrogazdasági környezettel magyarázható</a:t>
            </a:r>
          </a:p>
          <a:p>
            <a:pPr fontAlgn="base">
              <a:spcBef>
                <a:spcPts val="600"/>
              </a:spcBef>
              <a:spcAft>
                <a:spcPts val="600"/>
              </a:spcAft>
              <a:buFontTx/>
              <a:buChar char="•"/>
              <a:defRPr/>
            </a:pPr>
            <a:endParaRPr lang="hu-HU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23528" y="404664"/>
            <a:ext cx="7149600" cy="511156"/>
          </a:xfrm>
        </p:spPr>
        <p:txBody>
          <a:bodyPr/>
          <a:lstStyle/>
          <a:p>
            <a:r>
              <a:rPr lang="hu-HU" b="1" dirty="0" smtClean="0"/>
              <a:t>Főbb megállapítások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zöveg helye 10"/>
          <p:cNvSpPr>
            <a:spLocks noGrp="1"/>
          </p:cNvSpPr>
          <p:nvPr>
            <p:ph type="body" idx="15"/>
          </p:nvPr>
        </p:nvSpPr>
        <p:spPr>
          <a:xfrm>
            <a:off x="683568" y="1124744"/>
            <a:ext cx="7848000" cy="720080"/>
          </a:xfrm>
        </p:spPr>
        <p:txBody>
          <a:bodyPr wrap="square">
            <a:normAutofit/>
          </a:bodyPr>
          <a:lstStyle/>
          <a:p>
            <a:pPr algn="ctr">
              <a:defRPr/>
            </a:pPr>
            <a:r>
              <a:rPr lang="hu-HU" sz="1800" b="0" i="1" dirty="0" smtClean="0">
                <a:solidFill>
                  <a:srgbClr val="857760"/>
                </a:solidFill>
              </a:rPr>
              <a:t>Hitelkereslet a vállalati szegmensben: az erősebb és a gyengébb keresletet észlelő bankok arányának különbsége</a:t>
            </a:r>
          </a:p>
          <a:p>
            <a:endParaRPr lang="hu-HU" dirty="0"/>
          </a:p>
        </p:txBody>
      </p:sp>
      <p:sp>
        <p:nvSpPr>
          <p:cNvPr id="9" name="Cím 8"/>
          <p:cNvSpPr>
            <a:spLocks noGrp="1"/>
          </p:cNvSpPr>
          <p:nvPr>
            <p:ph type="title"/>
          </p:nvPr>
        </p:nvSpPr>
        <p:spPr>
          <a:xfrm>
            <a:off x="611560" y="404664"/>
            <a:ext cx="7848000" cy="72008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hu-HU" dirty="0" smtClean="0"/>
              <a:t>Növekvő kereslet a rövid, csökkenő kereslet a hosszú lejáratú hitelek iránt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401AEF3-AFFE-433D-8A34-08D966C25545}" type="slidenum">
              <a:rPr lang="hu-HU" smtClean="0"/>
              <a:pPr/>
              <a:t>20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r">
              <a:defRPr/>
            </a:pPr>
            <a:r>
              <a:rPr lang="hu-HU" sz="1200" dirty="0" smtClean="0">
                <a:solidFill>
                  <a:srgbClr val="857760"/>
                </a:solidFill>
              </a:rPr>
              <a:t>Forrás: MNB a bankok válaszai alapján.</a:t>
            </a:r>
            <a:endParaRPr lang="hu-HU" sz="1200" dirty="0">
              <a:solidFill>
                <a:srgbClr val="85776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844824"/>
            <a:ext cx="6171251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zöveg helye 10"/>
          <p:cNvSpPr>
            <a:spLocks noGrp="1"/>
          </p:cNvSpPr>
          <p:nvPr>
            <p:ph type="body" idx="15"/>
          </p:nvPr>
        </p:nvSpPr>
        <p:spPr>
          <a:xfrm>
            <a:off x="684000" y="1052736"/>
            <a:ext cx="7848000" cy="720080"/>
          </a:xfrm>
        </p:spPr>
        <p:txBody>
          <a:bodyPr wrap="square">
            <a:normAutofit/>
          </a:bodyPr>
          <a:lstStyle/>
          <a:p>
            <a:pPr algn="ctr"/>
            <a:r>
              <a:rPr lang="hu-HU" sz="1800" b="0" i="1" dirty="0" smtClean="0"/>
              <a:t>A vállalati hitelállomány alakulása árfolyamhatástól megtisztítva (2008. október=100)</a:t>
            </a:r>
            <a:endParaRPr lang="hu-HU" sz="1800" b="0" i="1" dirty="0" smtClean="0">
              <a:solidFill>
                <a:srgbClr val="857760"/>
              </a:solidFill>
            </a:endParaRPr>
          </a:p>
          <a:p>
            <a:endParaRPr lang="hu-HU" sz="1800" i="1" dirty="0"/>
          </a:p>
        </p:txBody>
      </p:sp>
      <p:sp>
        <p:nvSpPr>
          <p:cNvPr id="9" name="Cím 8"/>
          <p:cNvSpPr>
            <a:spLocks noGrp="1"/>
          </p:cNvSpPr>
          <p:nvPr>
            <p:ph type="title"/>
          </p:nvPr>
        </p:nvSpPr>
        <p:spPr>
          <a:xfrm>
            <a:off x="611560" y="332656"/>
            <a:ext cx="7848000" cy="706090"/>
          </a:xfrm>
        </p:spPr>
        <p:txBody>
          <a:bodyPr>
            <a:noAutofit/>
          </a:bodyPr>
          <a:lstStyle/>
          <a:p>
            <a:pPr algn="ctr"/>
            <a:r>
              <a:rPr lang="hu-HU" dirty="0" smtClean="0"/>
              <a:t>A magyar vállalati hitelezés kissé tovább távolodik a régiótól és régi önmagától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401AEF3-AFFE-433D-8A34-08D966C25545}" type="slidenum">
              <a:rPr lang="hu-HU" smtClean="0"/>
              <a:pPr/>
              <a:t>21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r">
              <a:defRPr/>
            </a:pPr>
            <a:r>
              <a:rPr lang="hu-HU" sz="1200" dirty="0" smtClean="0">
                <a:solidFill>
                  <a:srgbClr val="857760"/>
                </a:solidFill>
              </a:rPr>
              <a:t>Forrás: nemzeti jegybankok.</a:t>
            </a:r>
            <a:endParaRPr lang="hu-HU" sz="1200" dirty="0">
              <a:solidFill>
                <a:srgbClr val="857760"/>
              </a:solidFill>
            </a:endParaRPr>
          </a:p>
        </p:txBody>
      </p:sp>
      <p:pic>
        <p:nvPicPr>
          <p:cNvPr id="8" name="Kép 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700808"/>
            <a:ext cx="6768752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zöveg helye 10"/>
          <p:cNvSpPr>
            <a:spLocks noGrp="1"/>
          </p:cNvSpPr>
          <p:nvPr>
            <p:ph type="body" idx="15"/>
          </p:nvPr>
        </p:nvSpPr>
        <p:spPr>
          <a:xfrm>
            <a:off x="395536" y="1439628"/>
            <a:ext cx="7848000" cy="477204"/>
          </a:xfrm>
        </p:spPr>
        <p:txBody>
          <a:bodyPr>
            <a:noAutofit/>
          </a:bodyPr>
          <a:lstStyle/>
          <a:p>
            <a:pPr algn="ctr"/>
            <a:r>
              <a:rPr lang="hu-HU" sz="1800" b="0" i="1" dirty="0" smtClean="0">
                <a:solidFill>
                  <a:srgbClr val="857760"/>
                </a:solidFill>
                <a:latin typeface="+mj-lt"/>
              </a:rPr>
              <a:t>Összefoglaló táblázat a kínálat és a bankok által észlelt kereslet alakulásáról,</a:t>
            </a:r>
          </a:p>
          <a:p>
            <a:pPr algn="ctr"/>
            <a:r>
              <a:rPr lang="hu-HU" sz="1800" b="0" i="1" dirty="0" smtClean="0">
                <a:solidFill>
                  <a:srgbClr val="857760"/>
                </a:solidFill>
                <a:latin typeface="+mj-lt"/>
              </a:rPr>
              <a:t> valamint várható alakulásáról Magyarországon</a:t>
            </a:r>
            <a:endParaRPr lang="hu-HU" sz="1800" b="0" i="1" dirty="0" smtClean="0">
              <a:latin typeface="+mj-lt"/>
            </a:endParaRPr>
          </a:p>
          <a:p>
            <a:pPr algn="ctr"/>
            <a:endParaRPr lang="hu-HU" sz="1800" b="0" i="1" dirty="0">
              <a:latin typeface="+mj-lt"/>
            </a:endParaRPr>
          </a:p>
        </p:txBody>
      </p:sp>
      <p:sp>
        <p:nvSpPr>
          <p:cNvPr id="9" name="Cím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dirty="0" smtClean="0"/>
              <a:t>Főbb megállapítások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401AEF3-AFFE-433D-8A34-08D966C25545}" type="slidenum">
              <a:rPr lang="hu-HU" smtClean="0"/>
              <a:pPr/>
              <a:t>22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8"/>
          </p:nvPr>
        </p:nvSpPr>
        <p:spPr>
          <a:xfrm>
            <a:off x="3001516" y="6093296"/>
            <a:ext cx="4882852" cy="365125"/>
          </a:xfrm>
        </p:spPr>
        <p:txBody>
          <a:bodyPr/>
          <a:lstStyle/>
          <a:p>
            <a:pPr algn="r">
              <a:defRPr/>
            </a:pPr>
            <a:r>
              <a:rPr lang="hu-HU" sz="1200" dirty="0" smtClean="0">
                <a:solidFill>
                  <a:srgbClr val="857760"/>
                </a:solidFill>
              </a:rPr>
              <a:t>Forrás: MNB a bankok válaszai alapján.</a:t>
            </a:r>
            <a:endParaRPr lang="hu-HU" sz="1200" dirty="0">
              <a:solidFill>
                <a:srgbClr val="857760"/>
              </a:solidFill>
            </a:endParaRPr>
          </a:p>
        </p:txBody>
      </p:sp>
      <p:pic>
        <p:nvPicPr>
          <p:cNvPr id="7" name="Kép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492896"/>
            <a:ext cx="720080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23528" y="1168154"/>
            <a:ext cx="7632848" cy="4565102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hu-HU" dirty="0" smtClean="0"/>
              <a:t>A lakáshitelek állami kamattámogatása jelentősen csökkenti a jelenlegi 13 százalék körüli kamatszintet, ugyanis a támogatott lakáscélú hitelek teljes hitelköltsége 9 százalék körül </a:t>
            </a:r>
            <a:r>
              <a:rPr lang="hu-HU" dirty="0" smtClean="0"/>
              <a:t>alakul a támogatás elején</a:t>
            </a:r>
            <a:endParaRPr lang="hu-HU" dirty="0" smtClean="0"/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hu-HU" dirty="0" smtClean="0"/>
              <a:t>A teljes hitelköltség csökkenése </a:t>
            </a:r>
            <a:r>
              <a:rPr lang="hu-HU" dirty="0" smtClean="0"/>
              <a:t>élénkítheti </a:t>
            </a:r>
            <a:r>
              <a:rPr lang="hu-HU" dirty="0" smtClean="0"/>
              <a:t>a keresletet, a bankok aktívabbá válnak a piacon, amely ugyan nem jelentős, de érzékelhető növekedést okozhat az új kihelyezésekben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hu-HU" dirty="0" smtClean="0"/>
              <a:t>A vállalati hitelfeltételek tovább szigorodtak az előző negyedév során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hu-HU" dirty="0" smtClean="0"/>
              <a:t>A vállalati hitelfeltételek szigorításában tovább csökkent a hitelezési képesség szerepe, a külföldi források kiáramlása lassul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hu-HU" dirty="0" smtClean="0"/>
              <a:t>Az alacsony hitelezési hajlandóság szerepe ismételten megnőtt, amely a kedvezőtlen makrogazdasági környezettel magyarázható</a:t>
            </a:r>
          </a:p>
          <a:p>
            <a:pPr fontAlgn="base">
              <a:spcBef>
                <a:spcPts val="600"/>
              </a:spcBef>
              <a:spcAft>
                <a:spcPts val="600"/>
              </a:spcAft>
              <a:buFontTx/>
              <a:buChar char="•"/>
              <a:defRPr/>
            </a:pPr>
            <a:endParaRPr lang="hu-HU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23528" y="404664"/>
            <a:ext cx="7149600" cy="511156"/>
          </a:xfrm>
        </p:spPr>
        <p:txBody>
          <a:bodyPr/>
          <a:lstStyle/>
          <a:p>
            <a:r>
              <a:rPr lang="hu-HU" b="1" dirty="0" smtClean="0"/>
              <a:t>Főbb megállapítások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401AEF3-AFFE-433D-8A34-08D966C25545}" type="slidenum">
              <a:rPr lang="hu-HU" smtClean="0"/>
              <a:pPr/>
              <a:t>3</a:t>
            </a:fld>
            <a:endParaRPr lang="hu-HU"/>
          </a:p>
        </p:txBody>
      </p:sp>
      <p:sp>
        <p:nvSpPr>
          <p:cNvPr id="7" name="Tartalom helye 6"/>
          <p:cNvSpPr>
            <a:spLocks noGrp="1"/>
          </p:cNvSpPr>
          <p:nvPr>
            <p:ph idx="1"/>
          </p:nvPr>
        </p:nvSpPr>
        <p:spPr/>
        <p:txBody>
          <a:bodyPr anchor="ctr" anchorCtr="0"/>
          <a:lstStyle/>
          <a:p>
            <a:pPr algn="ctr" fontAlgn="base">
              <a:spcAft>
                <a:spcPct val="0"/>
              </a:spcAft>
              <a:buFont typeface="+mj-lt"/>
              <a:buNone/>
            </a:pPr>
            <a:r>
              <a:rPr lang="hu-HU" sz="4000" b="1" dirty="0" smtClean="0"/>
              <a:t>Háztartási szegmens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zöveg helye 10"/>
          <p:cNvSpPr>
            <a:spLocks noGrp="1"/>
          </p:cNvSpPr>
          <p:nvPr>
            <p:ph type="body" idx="15"/>
          </p:nvPr>
        </p:nvSpPr>
        <p:spPr>
          <a:xfrm>
            <a:off x="611560" y="1268760"/>
            <a:ext cx="7848000" cy="576064"/>
          </a:xfrm>
        </p:spPr>
        <p:txBody>
          <a:bodyPr wrap="square">
            <a:noAutofit/>
          </a:bodyPr>
          <a:lstStyle/>
          <a:p>
            <a:pPr algn="ctr"/>
            <a:r>
              <a:rPr lang="hu-HU" sz="1800" b="0" i="1" dirty="0" smtClean="0"/>
              <a:t>A hitelezési feltételek a háztartási szegmensben: a szigorítást és az enyhítést jelző bankok arányának különbsége</a:t>
            </a:r>
            <a:endParaRPr lang="hu-HU" sz="1800" b="0" dirty="0"/>
          </a:p>
        </p:txBody>
      </p:sp>
      <p:sp>
        <p:nvSpPr>
          <p:cNvPr id="9" name="Cím 8"/>
          <p:cNvSpPr>
            <a:spLocks noGrp="1"/>
          </p:cNvSpPr>
          <p:nvPr>
            <p:ph type="title"/>
          </p:nvPr>
        </p:nvSpPr>
        <p:spPr>
          <a:xfrm>
            <a:off x="611560" y="332656"/>
            <a:ext cx="7848000" cy="936104"/>
          </a:xfrm>
        </p:spPr>
        <p:txBody>
          <a:bodyPr>
            <a:noAutofit/>
          </a:bodyPr>
          <a:lstStyle/>
          <a:p>
            <a:pPr algn="ctr"/>
            <a:r>
              <a:rPr lang="hu-HU" dirty="0" smtClean="0"/>
              <a:t>Korrekció a háztartási hitelek összesített feltételeiben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401AEF3-AFFE-433D-8A34-08D966C25545}" type="slidenum">
              <a:rPr lang="hu-HU" smtClean="0"/>
              <a:pPr/>
              <a:t>4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r">
              <a:defRPr/>
            </a:pPr>
            <a:r>
              <a:rPr lang="hu-HU" sz="1200" dirty="0" smtClean="0">
                <a:solidFill>
                  <a:srgbClr val="857760"/>
                </a:solidFill>
              </a:rPr>
              <a:t>Forrás: MNB a bankok válaszai alapján.</a:t>
            </a:r>
            <a:endParaRPr lang="hu-HU" sz="1200" dirty="0">
              <a:solidFill>
                <a:srgbClr val="857760"/>
              </a:solidFill>
            </a:endParaRPr>
          </a:p>
        </p:txBody>
      </p:sp>
      <p:sp>
        <p:nvSpPr>
          <p:cNvPr id="12" name="TextBox 7"/>
          <p:cNvSpPr txBox="1">
            <a:spLocks noChangeArrowheads="1"/>
          </p:cNvSpPr>
          <p:nvPr/>
        </p:nvSpPr>
        <p:spPr bwMode="auto">
          <a:xfrm>
            <a:off x="179512" y="2204864"/>
            <a:ext cx="1259632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u-HU" sz="1400" b="1" dirty="0">
                <a:solidFill>
                  <a:srgbClr val="C00000"/>
                </a:solidFill>
                <a:latin typeface="+mj-lt"/>
              </a:rPr>
              <a:t>A szigorítók nettó aránya irányt jelez, nem mértéket</a:t>
            </a:r>
          </a:p>
        </p:txBody>
      </p:sp>
      <p:sp>
        <p:nvSpPr>
          <p:cNvPr id="13" name="Oval 6"/>
          <p:cNvSpPr>
            <a:spLocks noChangeArrowheads="1"/>
          </p:cNvSpPr>
          <p:nvPr/>
        </p:nvSpPr>
        <p:spPr bwMode="auto">
          <a:xfrm>
            <a:off x="1547664" y="2492896"/>
            <a:ext cx="511175" cy="1022350"/>
          </a:xfrm>
          <a:prstGeom prst="ellipse">
            <a:avLst/>
          </a:prstGeom>
          <a:solidFill>
            <a:schemeClr val="accent1">
              <a:alpha val="0"/>
            </a:schemeClr>
          </a:solidFill>
          <a:ln w="25400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hu-HU" sz="2400"/>
          </a:p>
        </p:txBody>
      </p:sp>
      <p:pic>
        <p:nvPicPr>
          <p:cNvPr id="14" name="Kép 1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916832"/>
            <a:ext cx="5904656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zöveg helye 10"/>
          <p:cNvSpPr>
            <a:spLocks noGrp="1"/>
          </p:cNvSpPr>
          <p:nvPr>
            <p:ph type="body" idx="15"/>
          </p:nvPr>
        </p:nvSpPr>
        <p:spPr>
          <a:xfrm>
            <a:off x="611560" y="1268760"/>
            <a:ext cx="7848000" cy="576064"/>
          </a:xfrm>
        </p:spPr>
        <p:txBody>
          <a:bodyPr wrap="square">
            <a:noAutofit/>
          </a:bodyPr>
          <a:lstStyle/>
          <a:p>
            <a:pPr algn="ctr"/>
            <a:r>
              <a:rPr lang="hu-HU" sz="1800" b="0" i="1" dirty="0" smtClean="0"/>
              <a:t>A hitelezési feltételek a háztartási szegmensben: a szigorítást és az enyhítést jelző bankok arányának különbsége</a:t>
            </a:r>
            <a:endParaRPr lang="hu-HU" sz="1800" b="0" dirty="0"/>
          </a:p>
        </p:txBody>
      </p:sp>
      <p:sp>
        <p:nvSpPr>
          <p:cNvPr id="9" name="Cím 8"/>
          <p:cNvSpPr>
            <a:spLocks noGrp="1"/>
          </p:cNvSpPr>
          <p:nvPr>
            <p:ph type="title"/>
          </p:nvPr>
        </p:nvSpPr>
        <p:spPr>
          <a:xfrm>
            <a:off x="611560" y="332656"/>
            <a:ext cx="7848000" cy="720080"/>
          </a:xfrm>
        </p:spPr>
        <p:txBody>
          <a:bodyPr>
            <a:noAutofit/>
          </a:bodyPr>
          <a:lstStyle/>
          <a:p>
            <a:pPr algn="ctr"/>
            <a:r>
              <a:rPr lang="hu-HU" dirty="0" smtClean="0"/>
              <a:t>Mind az ár-, mind a nem árjellegű feltételekben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401AEF3-AFFE-433D-8A34-08D966C25545}" type="slidenum">
              <a:rPr lang="hu-HU" smtClean="0"/>
              <a:pPr/>
              <a:t>5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r">
              <a:defRPr/>
            </a:pPr>
            <a:r>
              <a:rPr lang="hu-HU" sz="1200" dirty="0" smtClean="0">
                <a:solidFill>
                  <a:srgbClr val="857760"/>
                </a:solidFill>
              </a:rPr>
              <a:t>Forrás: MNB a bankok válaszai alapján.</a:t>
            </a:r>
            <a:endParaRPr lang="hu-HU" sz="1200" dirty="0">
              <a:solidFill>
                <a:srgbClr val="857760"/>
              </a:solidFill>
            </a:endParaRPr>
          </a:p>
        </p:txBody>
      </p:sp>
      <p:sp>
        <p:nvSpPr>
          <p:cNvPr id="12" name="TextBox 7"/>
          <p:cNvSpPr txBox="1">
            <a:spLocks noChangeArrowheads="1"/>
          </p:cNvSpPr>
          <p:nvPr/>
        </p:nvSpPr>
        <p:spPr bwMode="auto">
          <a:xfrm>
            <a:off x="7740352" y="2060848"/>
            <a:ext cx="1259632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u-HU" sz="1400" b="1" dirty="0">
                <a:solidFill>
                  <a:srgbClr val="C00000"/>
                </a:solidFill>
                <a:latin typeface="+mj-lt"/>
              </a:rPr>
              <a:t>A szigorítók nettó aránya irányt jelez, nem mértéket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916832"/>
            <a:ext cx="6264696" cy="409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Oval 6"/>
          <p:cNvSpPr>
            <a:spLocks noChangeArrowheads="1"/>
          </p:cNvSpPr>
          <p:nvPr/>
        </p:nvSpPr>
        <p:spPr bwMode="auto">
          <a:xfrm>
            <a:off x="7092280" y="2132856"/>
            <a:ext cx="511175" cy="1022350"/>
          </a:xfrm>
          <a:prstGeom prst="ellipse">
            <a:avLst/>
          </a:prstGeom>
          <a:solidFill>
            <a:schemeClr val="accent1">
              <a:alpha val="0"/>
            </a:schemeClr>
          </a:solidFill>
          <a:ln w="25400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hu-H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zöveg helye 10"/>
          <p:cNvSpPr>
            <a:spLocks noGrp="1"/>
          </p:cNvSpPr>
          <p:nvPr>
            <p:ph type="body" idx="15"/>
          </p:nvPr>
        </p:nvSpPr>
        <p:spPr>
          <a:xfrm>
            <a:off x="684000" y="1124744"/>
            <a:ext cx="7848000" cy="648072"/>
          </a:xfrm>
        </p:spPr>
        <p:txBody>
          <a:bodyPr wrap="square">
            <a:normAutofit/>
          </a:bodyPr>
          <a:lstStyle/>
          <a:p>
            <a:pPr algn="ctr"/>
            <a:r>
              <a:rPr lang="hu-HU" sz="1800" b="0" i="1" dirty="0" smtClean="0"/>
              <a:t>Hitelkereslet a háztartási szegmensben: az erősebb és a gyengébb keresletet észlelő bankok arányának különbsége</a:t>
            </a:r>
            <a:endParaRPr lang="hu-HU" sz="1800" b="0" dirty="0"/>
          </a:p>
        </p:txBody>
      </p:sp>
      <p:sp>
        <p:nvSpPr>
          <p:cNvPr id="9" name="Cím 8"/>
          <p:cNvSpPr>
            <a:spLocks noGrp="1"/>
          </p:cNvSpPr>
          <p:nvPr>
            <p:ph type="title"/>
          </p:nvPr>
        </p:nvSpPr>
        <p:spPr>
          <a:xfrm>
            <a:off x="611560" y="404664"/>
            <a:ext cx="7848000" cy="720080"/>
          </a:xfrm>
        </p:spPr>
        <p:txBody>
          <a:bodyPr>
            <a:noAutofit/>
          </a:bodyPr>
          <a:lstStyle/>
          <a:p>
            <a:pPr algn="ctr"/>
            <a:r>
              <a:rPr lang="hu-HU" dirty="0" smtClean="0"/>
              <a:t>Az állami kamattámogatás fordulatot hozhat a lakáscélú hitelek keresletében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401AEF3-AFFE-433D-8A34-08D966C25545}" type="slidenum">
              <a:rPr lang="hu-HU" smtClean="0"/>
              <a:pPr/>
              <a:t>6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 algn="r">
              <a:defRPr/>
            </a:pPr>
            <a:r>
              <a:rPr lang="hu-HU" sz="1200" dirty="0" smtClean="0">
                <a:solidFill>
                  <a:srgbClr val="857760"/>
                </a:solidFill>
              </a:rPr>
              <a:t>Forrás: MNB a bankok válaszai alapján.</a:t>
            </a:r>
            <a:endParaRPr lang="hu-HU" sz="1200" dirty="0">
              <a:solidFill>
                <a:srgbClr val="85776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1" y="1700809"/>
            <a:ext cx="6624736" cy="43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/>
          <p:cNvSpPr>
            <a:spLocks noGrp="1"/>
          </p:cNvSpPr>
          <p:nvPr>
            <p:ph type="body" idx="15"/>
          </p:nvPr>
        </p:nvSpPr>
        <p:spPr>
          <a:xfrm>
            <a:off x="755576" y="1340768"/>
            <a:ext cx="7344816" cy="549212"/>
          </a:xfrm>
        </p:spPr>
        <p:txBody>
          <a:bodyPr>
            <a:noAutofit/>
          </a:bodyPr>
          <a:lstStyle/>
          <a:p>
            <a:pPr algn="ctr"/>
            <a:r>
              <a:rPr lang="hu-HU" sz="1800" b="0" i="1" dirty="0" smtClean="0"/>
              <a:t>A forintalapú jelzáloghitelek simított teljes hitelköltsége (THM</a:t>
            </a:r>
            <a:r>
              <a:rPr lang="hu-HU" sz="1800" dirty="0" smtClean="0"/>
              <a:t>)</a:t>
            </a:r>
            <a:endParaRPr lang="hu-HU" sz="18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323528" y="404664"/>
            <a:ext cx="8496944" cy="864096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A kamatláb 9 százalék körüli értékre csökken a jelenlegi magas hitelköltségekről…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7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8"/>
          </p:nvPr>
        </p:nvSpPr>
        <p:spPr>
          <a:xfrm>
            <a:off x="6588224" y="6309320"/>
            <a:ext cx="1800200" cy="365125"/>
          </a:xfrm>
        </p:spPr>
        <p:txBody>
          <a:bodyPr/>
          <a:lstStyle/>
          <a:p>
            <a:pPr>
              <a:defRPr/>
            </a:pPr>
            <a:r>
              <a:rPr lang="hu-HU" sz="1200" dirty="0" smtClean="0"/>
              <a:t>Forrás: MNB.</a:t>
            </a:r>
            <a:endParaRPr lang="hu-HU" sz="1200" dirty="0"/>
          </a:p>
        </p:txBody>
      </p:sp>
      <p:sp>
        <p:nvSpPr>
          <p:cNvPr id="10" name="Élőláb helye 4"/>
          <p:cNvSpPr txBox="1">
            <a:spLocks/>
          </p:cNvSpPr>
          <p:nvPr/>
        </p:nvSpPr>
        <p:spPr>
          <a:xfrm>
            <a:off x="2699792" y="6093296"/>
            <a:ext cx="5112568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Megjegyzés: a kamatok</a:t>
            </a:r>
            <a:r>
              <a:rPr kumimoji="0" lang="hu-HU" sz="12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simítását 3-hónapos mozgóátlaggal végeztük.</a:t>
            </a:r>
            <a:endParaRPr kumimoji="0" lang="hu-HU" sz="1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cxnSp>
        <p:nvCxnSpPr>
          <p:cNvPr id="14" name="Egyenes összekötő nyíllal 13"/>
          <p:cNvCxnSpPr>
            <a:stCxn id="15" idx="1"/>
          </p:cNvCxnSpPr>
          <p:nvPr/>
        </p:nvCxnSpPr>
        <p:spPr>
          <a:xfrm flipH="1">
            <a:off x="7308304" y="3690610"/>
            <a:ext cx="288032" cy="890518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zövegdoboz 14"/>
          <p:cNvSpPr txBox="1"/>
          <p:nvPr/>
        </p:nvSpPr>
        <p:spPr>
          <a:xfrm>
            <a:off x="7596336" y="3429000"/>
            <a:ext cx="1691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rgbClr val="C00000"/>
                </a:solidFill>
                <a:latin typeface="+mj-lt"/>
              </a:rPr>
              <a:t>Kamattámogatás THM szint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772816"/>
            <a:ext cx="6336704" cy="4137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/>
          <p:cNvSpPr>
            <a:spLocks noGrp="1"/>
          </p:cNvSpPr>
          <p:nvPr>
            <p:ph type="body" idx="15"/>
          </p:nvPr>
        </p:nvSpPr>
        <p:spPr>
          <a:xfrm>
            <a:off x="684000" y="1151596"/>
            <a:ext cx="8460000" cy="477204"/>
          </a:xfrm>
        </p:spPr>
        <p:txBody>
          <a:bodyPr>
            <a:normAutofit/>
          </a:bodyPr>
          <a:lstStyle/>
          <a:p>
            <a:pPr algn="ctr"/>
            <a:r>
              <a:rPr lang="hu-HU" sz="1800" b="0" i="1" dirty="0" smtClean="0"/>
              <a:t>Az otthonteremtési kamattámogatás legfontosabb feltételei </a:t>
            </a:r>
            <a:endParaRPr lang="hu-HU" sz="1800" b="0" i="1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…a kamattámogatás 5 éve során…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8</a:t>
            </a:fld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916832"/>
            <a:ext cx="8402273" cy="2762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zöveg helye 10"/>
          <p:cNvSpPr>
            <a:spLocks noGrp="1"/>
          </p:cNvSpPr>
          <p:nvPr>
            <p:ph type="body" idx="15"/>
          </p:nvPr>
        </p:nvSpPr>
        <p:spPr>
          <a:xfrm>
            <a:off x="683568" y="1340768"/>
            <a:ext cx="7848000" cy="648072"/>
          </a:xfrm>
        </p:spPr>
        <p:txBody>
          <a:bodyPr wrap="square">
            <a:normAutofit/>
          </a:bodyPr>
          <a:lstStyle/>
          <a:p>
            <a:pPr algn="ctr"/>
            <a:r>
              <a:rPr lang="hu-HU" sz="1800" b="0" i="1" dirty="0" smtClean="0"/>
              <a:t>Új kihelyezések a háztartási szegmensben</a:t>
            </a:r>
            <a:endParaRPr lang="hu-HU" sz="1800" b="0" dirty="0"/>
          </a:p>
        </p:txBody>
      </p:sp>
      <p:sp>
        <p:nvSpPr>
          <p:cNvPr id="9" name="Cím 8"/>
          <p:cNvSpPr>
            <a:spLocks noGrp="1"/>
          </p:cNvSpPr>
          <p:nvPr>
            <p:ph type="title"/>
          </p:nvPr>
        </p:nvSpPr>
        <p:spPr>
          <a:xfrm>
            <a:off x="611560" y="260648"/>
            <a:ext cx="7848000" cy="1080120"/>
          </a:xfrm>
        </p:spPr>
        <p:txBody>
          <a:bodyPr>
            <a:noAutofit/>
          </a:bodyPr>
          <a:lstStyle/>
          <a:p>
            <a:pPr algn="ctr"/>
            <a:r>
              <a:rPr lang="hu-HU" dirty="0" smtClean="0"/>
              <a:t>…amely a bankok piacra lépésén keresztül nem jelentős, de érzékelhető növekedést okozhat az új kihelyezésekben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401AEF3-AFFE-433D-8A34-08D966C25545}" type="slidenum">
              <a:rPr lang="hu-HU" smtClean="0"/>
              <a:pPr/>
              <a:t>9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8"/>
          </p:nvPr>
        </p:nvSpPr>
        <p:spPr>
          <a:xfrm>
            <a:off x="2843808" y="6165304"/>
            <a:ext cx="4882852" cy="365125"/>
          </a:xfrm>
        </p:spPr>
        <p:txBody>
          <a:bodyPr/>
          <a:lstStyle/>
          <a:p>
            <a:pPr algn="r">
              <a:defRPr/>
            </a:pPr>
            <a:r>
              <a:rPr lang="hu-HU" sz="1200" dirty="0" smtClean="0">
                <a:solidFill>
                  <a:srgbClr val="857760"/>
                </a:solidFill>
              </a:rPr>
              <a:t>Forrás: MNB.</a:t>
            </a:r>
            <a:endParaRPr lang="hu-HU" sz="1200" dirty="0">
              <a:solidFill>
                <a:srgbClr val="857760"/>
              </a:solidFill>
            </a:endParaRPr>
          </a:p>
        </p:txBody>
      </p:sp>
      <p:pic>
        <p:nvPicPr>
          <p:cNvPr id="7" name="Kép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700808"/>
            <a:ext cx="6408712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MNB színséma">
      <a:dk1>
        <a:sysClr val="windowText" lastClr="000000"/>
      </a:dk1>
      <a:lt1>
        <a:sysClr val="window" lastClr="FFFFFF"/>
      </a:lt1>
      <a:dk2>
        <a:srgbClr val="857760"/>
      </a:dk2>
      <a:lt2>
        <a:srgbClr val="DFD9D4"/>
      </a:lt2>
      <a:accent1>
        <a:srgbClr val="80BA27"/>
      </a:accent1>
      <a:accent2>
        <a:srgbClr val="FBBA00"/>
      </a:accent2>
      <a:accent3>
        <a:srgbClr val="00998B"/>
      </a:accent3>
      <a:accent4>
        <a:srgbClr val="00B68B"/>
      </a:accent4>
      <a:accent5>
        <a:srgbClr val="B12009"/>
      </a:accent5>
      <a:accent6>
        <a:srgbClr val="E7378C"/>
      </a:accent6>
      <a:hlink>
        <a:srgbClr val="00B6ED"/>
      </a:hlink>
      <a:folHlink>
        <a:srgbClr val="00998B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>
            <a:solidFill>
              <a:schemeClr val="tx2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3609</TotalTime>
  <Words>789</Words>
  <Application>Microsoft Office PowerPoint</Application>
  <PresentationFormat>On-screen Show (4:3)</PresentationFormat>
  <Paragraphs>102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blank</vt:lpstr>
      <vt:lpstr>Slide 1</vt:lpstr>
      <vt:lpstr>Főbb megállapítások</vt:lpstr>
      <vt:lpstr>Slide 3</vt:lpstr>
      <vt:lpstr>Korrekció a háztartási hitelek összesített feltételeiben</vt:lpstr>
      <vt:lpstr>Mind az ár-, mind a nem árjellegű feltételekben</vt:lpstr>
      <vt:lpstr>Az állami kamattámogatás fordulatot hozhat a lakáscélú hitelek keresletében</vt:lpstr>
      <vt:lpstr>A kamatláb 9 százalék körüli értékre csökken a jelenlegi magas hitelköltségekről…</vt:lpstr>
      <vt:lpstr>…a kamattámogatás 5 éve során…</vt:lpstr>
      <vt:lpstr>…amely a bankok piacra lépésén keresztül nem jelentős, de érzékelhető növekedést okozhat az új kihelyezésekben</vt:lpstr>
      <vt:lpstr>Slide 10</vt:lpstr>
      <vt:lpstr>A várakozásoknál nagyobb portfólióromlás a háztartásoknál…</vt:lpstr>
      <vt:lpstr>…a hitelszegmensek döntő többségénél</vt:lpstr>
      <vt:lpstr>Az állományi hatás szerepe csökkent,a portfólió romlásé azonban jelentősen erősödött</vt:lpstr>
      <vt:lpstr>Slide 14</vt:lpstr>
      <vt:lpstr>A vállalati hitelezési feltételek tovább szigorodtak…</vt:lpstr>
      <vt:lpstr>…az ár- és nem árjellegű feltételek egyaránt</vt:lpstr>
      <vt:lpstr>Szigorításokban jelentősen csökkent a hitelezési képesség szerepe, míg a hitelezési hajlandóságé erősödött</vt:lpstr>
      <vt:lpstr>Amit a hitelezési képesség esetén a relatív javulás magyarázhat a refinanszírozásban …</vt:lpstr>
      <vt:lpstr>…míg a csökkenő hitelezési hajlandóságot a kedvezőtlen makrogazdasági környezet magyarázhatja</vt:lpstr>
      <vt:lpstr>Növekvő kereslet a rövid, csökkenő kereslet a hosszú lejáratú hitelek iránt</vt:lpstr>
      <vt:lpstr>A magyar vállalati hitelezés kissé tovább távolodik a régiótól és régi önmagától</vt:lpstr>
      <vt:lpstr>Főbb megállapítások</vt:lpstr>
      <vt:lpstr>Főbb megállapítások</vt:lpstr>
    </vt:vector>
  </TitlesOfParts>
  <Company>Magyar Nemzeti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komocsinz</dc:creator>
  <cp:lastModifiedBy>fabiang</cp:lastModifiedBy>
  <cp:revision>338</cp:revision>
  <dcterms:created xsi:type="dcterms:W3CDTF">2011-08-19T07:39:28Z</dcterms:created>
  <dcterms:modified xsi:type="dcterms:W3CDTF">2012-08-28T17:25:03Z</dcterms:modified>
</cp:coreProperties>
</file>