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41"/>
  </p:notesMasterIdLst>
  <p:sldIdLst>
    <p:sldId id="278" r:id="rId6"/>
    <p:sldId id="381" r:id="rId7"/>
    <p:sldId id="872" r:id="rId8"/>
    <p:sldId id="873" r:id="rId9"/>
    <p:sldId id="1013" r:id="rId10"/>
    <p:sldId id="401" r:id="rId11"/>
    <p:sldId id="380" r:id="rId12"/>
    <p:sldId id="348" r:id="rId13"/>
    <p:sldId id="353" r:id="rId14"/>
    <p:sldId id="354" r:id="rId15"/>
    <p:sldId id="395" r:id="rId16"/>
    <p:sldId id="349" r:id="rId17"/>
    <p:sldId id="356" r:id="rId18"/>
    <p:sldId id="383" r:id="rId19"/>
    <p:sldId id="350" r:id="rId20"/>
    <p:sldId id="874" r:id="rId21"/>
    <p:sldId id="399" r:id="rId22"/>
    <p:sldId id="402" r:id="rId23"/>
    <p:sldId id="404" r:id="rId24"/>
    <p:sldId id="875" r:id="rId25"/>
    <p:sldId id="405" r:id="rId26"/>
    <p:sldId id="876" r:id="rId27"/>
    <p:sldId id="877" r:id="rId28"/>
    <p:sldId id="1012" r:id="rId29"/>
    <p:sldId id="1011" r:id="rId30"/>
    <p:sldId id="412" r:id="rId31"/>
    <p:sldId id="351" r:id="rId32"/>
    <p:sldId id="364" r:id="rId33"/>
    <p:sldId id="373" r:id="rId34"/>
    <p:sldId id="352" r:id="rId35"/>
    <p:sldId id="390" r:id="rId36"/>
    <p:sldId id="391" r:id="rId37"/>
    <p:sldId id="408" r:id="rId38"/>
    <p:sldId id="393" r:id="rId39"/>
    <p:sldId id="286" r:id="rId4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>
    <p:extLst/>
  </p:cmAuthor>
  <p:cmAuthor id="2" name="Nagy Tamás" initials="NT" lastIdx="7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  <p:cmAuthor id="4" name=" " initials="" lastIdx="1" clrIdx="3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148"/>
    <a:srgbClr val="002060"/>
    <a:srgbClr val="B8BBBB"/>
    <a:srgbClr val="202653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96357" autoAdjust="0"/>
  </p:normalViewPr>
  <p:slideViewPr>
    <p:cSldViewPr snapToGrid="0">
      <p:cViewPr varScale="1">
        <p:scale>
          <a:sx n="64" d="100"/>
          <a:sy n="64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0E7AE1-DBB8-4B2D-83D8-ADB4D38BD5B3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5E58B67-DCCF-43B7-B0C3-8126615FC158}">
      <dgm:prSet phldrT="[Text]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Előnyök</a:t>
          </a:r>
        </a:p>
      </dgm:t>
    </dgm:pt>
    <dgm:pt modelId="{522A4CB8-44E7-4B30-AD4C-5EDF515D55AD}" type="parTrans" cxnId="{E034505C-39B2-4EAB-998C-469E1F164891}">
      <dgm:prSet/>
      <dgm:spPr/>
      <dgm:t>
        <a:bodyPr/>
        <a:lstStyle/>
        <a:p>
          <a:endParaRPr lang="hu-HU"/>
        </a:p>
      </dgm:t>
    </dgm:pt>
    <dgm:pt modelId="{A09D3B73-2BFC-411D-93BA-21C70984E642}" type="sibTrans" cxnId="{E034505C-39B2-4EAB-998C-469E1F164891}">
      <dgm:prSet/>
      <dgm:spPr/>
      <dgm:t>
        <a:bodyPr/>
        <a:lstStyle/>
        <a:p>
          <a:endParaRPr lang="hu-HU"/>
        </a:p>
      </dgm:t>
    </dgm:pt>
    <dgm:pt modelId="{732E1B31-5701-4150-BCBF-F43ECD9C0D18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u-HU" b="1" i="1" dirty="0">
              <a:solidFill>
                <a:schemeClr val="tx1"/>
              </a:solidFill>
            </a:rPr>
            <a:t>Alacsonyabb kamatok</a:t>
          </a:r>
          <a:r>
            <a:rPr lang="hu-HU" i="1" dirty="0">
              <a:solidFill>
                <a:schemeClr val="tx1"/>
              </a:solidFill>
            </a:rPr>
            <a:t> mellett rögzíthető a kamatláb</a:t>
          </a:r>
        </a:p>
      </dgm:t>
    </dgm:pt>
    <dgm:pt modelId="{9D4F0EC7-BB16-4A5B-B5CA-6D4138578217}" type="parTrans" cxnId="{60BCC233-9317-47B6-9DE4-383FFA70CC58}">
      <dgm:prSet/>
      <dgm:spPr/>
      <dgm:t>
        <a:bodyPr/>
        <a:lstStyle/>
        <a:p>
          <a:endParaRPr lang="hu-HU"/>
        </a:p>
      </dgm:t>
    </dgm:pt>
    <dgm:pt modelId="{4454D924-9664-49CC-B544-5BC7500C38D6}" type="sibTrans" cxnId="{60BCC233-9317-47B6-9DE4-383FFA70CC58}">
      <dgm:prSet/>
      <dgm:spPr/>
      <dgm:t>
        <a:bodyPr/>
        <a:lstStyle/>
        <a:p>
          <a:endParaRPr lang="hu-HU"/>
        </a:p>
      </dgm:t>
    </dgm:pt>
    <dgm:pt modelId="{0B86FE2B-5A23-4AA5-9D68-1DA0CF4AFC9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hu-HU" i="1" dirty="0">
              <a:solidFill>
                <a:schemeClr val="tx1"/>
              </a:solidFill>
            </a:rPr>
            <a:t>Low(</a:t>
          </a:r>
          <a:r>
            <a:rPr lang="hu-HU" i="1" dirty="0" err="1">
              <a:solidFill>
                <a:schemeClr val="tx1"/>
              </a:solidFill>
            </a:rPr>
            <a:t>er</a:t>
          </a:r>
          <a:r>
            <a:rPr lang="hu-HU" i="1" dirty="0">
              <a:solidFill>
                <a:schemeClr val="tx1"/>
              </a:solidFill>
            </a:rPr>
            <a:t>) </a:t>
          </a:r>
          <a:r>
            <a:rPr lang="hu-HU" i="1" dirty="0" err="1">
              <a:solidFill>
                <a:schemeClr val="tx1"/>
              </a:solidFill>
            </a:rPr>
            <a:t>for</a:t>
          </a:r>
          <a:r>
            <a:rPr lang="hu-HU" i="1" dirty="0">
              <a:solidFill>
                <a:schemeClr val="tx1"/>
              </a:solidFill>
            </a:rPr>
            <a:t> </a:t>
          </a:r>
          <a:r>
            <a:rPr lang="hu-HU" i="1" dirty="0" err="1">
              <a:solidFill>
                <a:schemeClr val="tx1"/>
              </a:solidFill>
            </a:rPr>
            <a:t>long</a:t>
          </a:r>
          <a:r>
            <a:rPr lang="hu-HU" i="1" dirty="0">
              <a:solidFill>
                <a:schemeClr val="tx1"/>
              </a:solidFill>
            </a:rPr>
            <a:t>(</a:t>
          </a:r>
          <a:r>
            <a:rPr lang="hu-HU" i="1" dirty="0" err="1">
              <a:solidFill>
                <a:schemeClr val="tx1"/>
              </a:solidFill>
            </a:rPr>
            <a:t>er</a:t>
          </a:r>
          <a:r>
            <a:rPr lang="hu-HU" i="1" dirty="0">
              <a:solidFill>
                <a:schemeClr val="tx1"/>
              </a:solidFill>
            </a:rPr>
            <a:t>) = </a:t>
          </a:r>
          <a:r>
            <a:rPr lang="hu-HU" b="1" i="1" dirty="0">
              <a:solidFill>
                <a:schemeClr val="tx1"/>
              </a:solidFill>
            </a:rPr>
            <a:t>csökken a kamatkockázat</a:t>
          </a:r>
        </a:p>
      </dgm:t>
    </dgm:pt>
    <dgm:pt modelId="{FAF7DE05-17F2-4D5D-BCF9-651DCCDDC660}" type="parTrans" cxnId="{66FA5442-E319-4C13-AA88-F3C53108F16D}">
      <dgm:prSet/>
      <dgm:spPr/>
      <dgm:t>
        <a:bodyPr/>
        <a:lstStyle/>
        <a:p>
          <a:endParaRPr lang="hu-HU"/>
        </a:p>
      </dgm:t>
    </dgm:pt>
    <dgm:pt modelId="{2DE5B223-C54D-438F-882C-331CA61A4A22}" type="sibTrans" cxnId="{66FA5442-E319-4C13-AA88-F3C53108F16D}">
      <dgm:prSet/>
      <dgm:spPr/>
      <dgm:t>
        <a:bodyPr/>
        <a:lstStyle/>
        <a:p>
          <a:endParaRPr lang="hu-HU"/>
        </a:p>
      </dgm:t>
    </dgm:pt>
    <dgm:pt modelId="{D775A94D-30D4-407C-99F0-A9AA56096438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hu-HU" dirty="0">
              <a:solidFill>
                <a:schemeClr val="bg1"/>
              </a:solidFill>
            </a:rPr>
            <a:t>Hátrányok</a:t>
          </a:r>
        </a:p>
      </dgm:t>
    </dgm:pt>
    <dgm:pt modelId="{F3360F5D-F3C3-42DB-A427-642588372961}" type="parTrans" cxnId="{482F73AD-0AAA-42D4-B973-F502859F4324}">
      <dgm:prSet/>
      <dgm:spPr/>
      <dgm:t>
        <a:bodyPr/>
        <a:lstStyle/>
        <a:p>
          <a:endParaRPr lang="hu-HU"/>
        </a:p>
      </dgm:t>
    </dgm:pt>
    <dgm:pt modelId="{91939B92-A9B3-42FB-A93C-E51B722BB85A}" type="sibTrans" cxnId="{482F73AD-0AAA-42D4-B973-F502859F4324}">
      <dgm:prSet/>
      <dgm:spPr/>
      <dgm:t>
        <a:bodyPr/>
        <a:lstStyle/>
        <a:p>
          <a:endParaRPr lang="hu-HU"/>
        </a:p>
      </dgm:t>
    </dgm:pt>
    <dgm:pt modelId="{B2EAB80A-E760-4724-A451-664150DB1E19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u-HU" i="1" dirty="0">
              <a:solidFill>
                <a:schemeClr val="tx1"/>
              </a:solidFill>
            </a:rPr>
            <a:t>Ez az </a:t>
          </a:r>
          <a:r>
            <a:rPr lang="hu-HU" b="1" i="1" dirty="0">
              <a:solidFill>
                <a:schemeClr val="tx1"/>
              </a:solidFill>
            </a:rPr>
            <a:t>MNB ajánlás iránti érdeklődést </a:t>
          </a:r>
          <a:r>
            <a:rPr lang="hu-HU" i="1" dirty="0">
              <a:solidFill>
                <a:schemeClr val="tx1"/>
              </a:solidFill>
            </a:rPr>
            <a:t>is mérsékelheti</a:t>
          </a:r>
        </a:p>
      </dgm:t>
    </dgm:pt>
    <dgm:pt modelId="{3ABBD5CF-5242-4A51-A17B-853E15AA5C7F}" type="parTrans" cxnId="{FE089B0A-BB77-41C6-A91C-2FC796A52D28}">
      <dgm:prSet/>
      <dgm:spPr/>
      <dgm:t>
        <a:bodyPr/>
        <a:lstStyle/>
        <a:p>
          <a:endParaRPr lang="hu-HU"/>
        </a:p>
      </dgm:t>
    </dgm:pt>
    <dgm:pt modelId="{44EC9606-3F6D-4A2C-B313-F67744FA4C26}" type="sibTrans" cxnId="{FE089B0A-BB77-41C6-A91C-2FC796A52D28}">
      <dgm:prSet/>
      <dgm:spPr/>
      <dgm:t>
        <a:bodyPr/>
        <a:lstStyle/>
        <a:p>
          <a:endParaRPr lang="hu-HU"/>
        </a:p>
      </dgm:t>
    </dgm:pt>
    <dgm:pt modelId="{9A420119-5E9B-409C-979C-C02C62619893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hu-HU" i="1" dirty="0">
              <a:solidFill>
                <a:schemeClr val="tx1"/>
              </a:solidFill>
            </a:rPr>
            <a:t>Az adósok </a:t>
          </a:r>
          <a:r>
            <a:rPr lang="hu-HU" b="1" i="1" dirty="0">
              <a:solidFill>
                <a:schemeClr val="tx1"/>
              </a:solidFill>
            </a:rPr>
            <a:t>motivációja csökkenhet </a:t>
          </a:r>
          <a:r>
            <a:rPr lang="hu-HU" i="1" dirty="0">
              <a:solidFill>
                <a:schemeClr val="tx1"/>
              </a:solidFill>
            </a:rPr>
            <a:t>a kamatrögzítésre</a:t>
          </a:r>
        </a:p>
      </dgm:t>
    </dgm:pt>
    <dgm:pt modelId="{C7C433D5-D6D0-4405-B964-37CF9D1C473E}" type="parTrans" cxnId="{3A453AAE-E5F5-40C0-903A-F4B9124C45AC}">
      <dgm:prSet/>
      <dgm:spPr/>
      <dgm:t>
        <a:bodyPr/>
        <a:lstStyle/>
        <a:p>
          <a:endParaRPr lang="hu-HU"/>
        </a:p>
      </dgm:t>
    </dgm:pt>
    <dgm:pt modelId="{F5EB9444-C68A-42A1-B416-1378308E68A9}" type="sibTrans" cxnId="{3A453AAE-E5F5-40C0-903A-F4B9124C45AC}">
      <dgm:prSet/>
      <dgm:spPr/>
      <dgm:t>
        <a:bodyPr/>
        <a:lstStyle/>
        <a:p>
          <a:endParaRPr lang="hu-HU"/>
        </a:p>
      </dgm:t>
    </dgm:pt>
    <dgm:pt modelId="{3925D0B7-36EA-44DB-9FC6-FB7A75065B50}" type="pres">
      <dgm:prSet presAssocID="{F70E7AE1-DBB8-4B2D-83D8-ADB4D38BD5B3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36E0C82D-45AB-474C-9E20-547CA8DE65B8}" type="pres">
      <dgm:prSet presAssocID="{F70E7AE1-DBB8-4B2D-83D8-ADB4D38BD5B3}" presName="dummyMaxCanvas" presStyleCnt="0"/>
      <dgm:spPr/>
    </dgm:pt>
    <dgm:pt modelId="{20F1DEB5-416C-4BD7-B274-9C3A525C0B36}" type="pres">
      <dgm:prSet presAssocID="{F70E7AE1-DBB8-4B2D-83D8-ADB4D38BD5B3}" presName="parentComposite" presStyleCnt="0"/>
      <dgm:spPr/>
    </dgm:pt>
    <dgm:pt modelId="{0955B3BC-AF4A-4219-A6DB-AA126B27967B}" type="pres">
      <dgm:prSet presAssocID="{F70E7AE1-DBB8-4B2D-83D8-ADB4D38BD5B3}" presName="parent1" presStyleLbl="alignAccFollowNode1" presStyleIdx="0" presStyleCnt="4">
        <dgm:presLayoutVars>
          <dgm:chMax val="4"/>
        </dgm:presLayoutVars>
      </dgm:prSet>
      <dgm:spPr/>
    </dgm:pt>
    <dgm:pt modelId="{55917E37-09D9-468C-9957-C388D70179E1}" type="pres">
      <dgm:prSet presAssocID="{F70E7AE1-DBB8-4B2D-83D8-ADB4D38BD5B3}" presName="parent2" presStyleLbl="alignAccFollowNode1" presStyleIdx="1" presStyleCnt="4">
        <dgm:presLayoutVars>
          <dgm:chMax val="4"/>
        </dgm:presLayoutVars>
      </dgm:prSet>
      <dgm:spPr/>
    </dgm:pt>
    <dgm:pt modelId="{877F7515-EADB-4E30-AEF4-68CC003963C7}" type="pres">
      <dgm:prSet presAssocID="{F70E7AE1-DBB8-4B2D-83D8-ADB4D38BD5B3}" presName="childrenComposite" presStyleCnt="0"/>
      <dgm:spPr/>
    </dgm:pt>
    <dgm:pt modelId="{80DCC816-6F2E-4C32-9926-A061C4C41D16}" type="pres">
      <dgm:prSet presAssocID="{F70E7AE1-DBB8-4B2D-83D8-ADB4D38BD5B3}" presName="dummyMaxCanvas_ChildArea" presStyleCnt="0"/>
      <dgm:spPr/>
    </dgm:pt>
    <dgm:pt modelId="{EE66F268-1243-495E-8D0A-AE08362F37A1}" type="pres">
      <dgm:prSet presAssocID="{F70E7AE1-DBB8-4B2D-83D8-ADB4D38BD5B3}" presName="fulcrum" presStyleLbl="alignAccFollowNode1" presStyleIdx="2" presStyleCnt="4"/>
      <dgm:spPr/>
    </dgm:pt>
    <dgm:pt modelId="{043E546C-EE57-4DF0-9EC6-9233B08ED808}" type="pres">
      <dgm:prSet presAssocID="{F70E7AE1-DBB8-4B2D-83D8-ADB4D38BD5B3}" presName="balance_22" presStyleLbl="alignAccFollowNode1" presStyleIdx="3" presStyleCnt="4">
        <dgm:presLayoutVars>
          <dgm:bulletEnabled val="1"/>
        </dgm:presLayoutVars>
      </dgm:prSet>
      <dgm:spPr/>
    </dgm:pt>
    <dgm:pt modelId="{46A8A99D-27AA-4A97-9DA6-9DDDAAE7F441}" type="pres">
      <dgm:prSet presAssocID="{F70E7AE1-DBB8-4B2D-83D8-ADB4D38BD5B3}" presName="right_22_1" presStyleLbl="node1" presStyleIdx="0" presStyleCnt="4">
        <dgm:presLayoutVars>
          <dgm:bulletEnabled val="1"/>
        </dgm:presLayoutVars>
      </dgm:prSet>
      <dgm:spPr/>
    </dgm:pt>
    <dgm:pt modelId="{522806F5-6DBE-4775-8C23-F7E732B73AA9}" type="pres">
      <dgm:prSet presAssocID="{F70E7AE1-DBB8-4B2D-83D8-ADB4D38BD5B3}" presName="right_22_2" presStyleLbl="node1" presStyleIdx="1" presStyleCnt="4">
        <dgm:presLayoutVars>
          <dgm:bulletEnabled val="1"/>
        </dgm:presLayoutVars>
      </dgm:prSet>
      <dgm:spPr/>
    </dgm:pt>
    <dgm:pt modelId="{4C9A9C64-C53E-45F3-B271-406448EBD00D}" type="pres">
      <dgm:prSet presAssocID="{F70E7AE1-DBB8-4B2D-83D8-ADB4D38BD5B3}" presName="left_22_1" presStyleLbl="node1" presStyleIdx="2" presStyleCnt="4">
        <dgm:presLayoutVars>
          <dgm:bulletEnabled val="1"/>
        </dgm:presLayoutVars>
      </dgm:prSet>
      <dgm:spPr/>
    </dgm:pt>
    <dgm:pt modelId="{33025CEC-DFF1-46FC-8C2F-E405FC53FD63}" type="pres">
      <dgm:prSet presAssocID="{F70E7AE1-DBB8-4B2D-83D8-ADB4D38BD5B3}" presName="left_22_2" presStyleLbl="node1" presStyleIdx="3" presStyleCnt="4">
        <dgm:presLayoutVars>
          <dgm:bulletEnabled val="1"/>
        </dgm:presLayoutVars>
      </dgm:prSet>
      <dgm:spPr/>
    </dgm:pt>
  </dgm:ptLst>
  <dgm:cxnLst>
    <dgm:cxn modelId="{1C018600-1767-4EB1-85DA-0482232871FB}" type="presOf" srcId="{C5E58B67-DCCF-43B7-B0C3-8126615FC158}" destId="{0955B3BC-AF4A-4219-A6DB-AA126B27967B}" srcOrd="0" destOrd="0" presId="urn:microsoft.com/office/officeart/2005/8/layout/balance1"/>
    <dgm:cxn modelId="{FE089B0A-BB77-41C6-A91C-2FC796A52D28}" srcId="{D775A94D-30D4-407C-99F0-A9AA56096438}" destId="{B2EAB80A-E760-4724-A451-664150DB1E19}" srcOrd="0" destOrd="0" parTransId="{3ABBD5CF-5242-4A51-A17B-853E15AA5C7F}" sibTransId="{44EC9606-3F6D-4A2C-B313-F67744FA4C26}"/>
    <dgm:cxn modelId="{9C323024-1743-4DBF-A9AC-514D96F1865E}" type="presOf" srcId="{732E1B31-5701-4150-BCBF-F43ECD9C0D18}" destId="{4C9A9C64-C53E-45F3-B271-406448EBD00D}" srcOrd="0" destOrd="0" presId="urn:microsoft.com/office/officeart/2005/8/layout/balance1"/>
    <dgm:cxn modelId="{20788527-A553-4DAA-AB53-D4AD48F511E3}" type="presOf" srcId="{B2EAB80A-E760-4724-A451-664150DB1E19}" destId="{46A8A99D-27AA-4A97-9DA6-9DDDAAE7F441}" srcOrd="0" destOrd="0" presId="urn:microsoft.com/office/officeart/2005/8/layout/balance1"/>
    <dgm:cxn modelId="{60BCC233-9317-47B6-9DE4-383FFA70CC58}" srcId="{C5E58B67-DCCF-43B7-B0C3-8126615FC158}" destId="{732E1B31-5701-4150-BCBF-F43ECD9C0D18}" srcOrd="0" destOrd="0" parTransId="{9D4F0EC7-BB16-4A5B-B5CA-6D4138578217}" sibTransId="{4454D924-9664-49CC-B544-5BC7500C38D6}"/>
    <dgm:cxn modelId="{FD2B393E-51BD-4DA3-AAE8-70D2A1983374}" type="presOf" srcId="{0B86FE2B-5A23-4AA5-9D68-1DA0CF4AFC95}" destId="{33025CEC-DFF1-46FC-8C2F-E405FC53FD63}" srcOrd="0" destOrd="0" presId="urn:microsoft.com/office/officeart/2005/8/layout/balance1"/>
    <dgm:cxn modelId="{E034505C-39B2-4EAB-998C-469E1F164891}" srcId="{F70E7AE1-DBB8-4B2D-83D8-ADB4D38BD5B3}" destId="{C5E58B67-DCCF-43B7-B0C3-8126615FC158}" srcOrd="0" destOrd="0" parTransId="{522A4CB8-44E7-4B30-AD4C-5EDF515D55AD}" sibTransId="{A09D3B73-2BFC-411D-93BA-21C70984E642}"/>
    <dgm:cxn modelId="{66FA5442-E319-4C13-AA88-F3C53108F16D}" srcId="{C5E58B67-DCCF-43B7-B0C3-8126615FC158}" destId="{0B86FE2B-5A23-4AA5-9D68-1DA0CF4AFC95}" srcOrd="1" destOrd="0" parTransId="{FAF7DE05-17F2-4D5D-BCF9-651DCCDDC660}" sibTransId="{2DE5B223-C54D-438F-882C-331CA61A4A22}"/>
    <dgm:cxn modelId="{545BAAA4-5DB6-428E-9997-5137B10A2636}" type="presOf" srcId="{F70E7AE1-DBB8-4B2D-83D8-ADB4D38BD5B3}" destId="{3925D0B7-36EA-44DB-9FC6-FB7A75065B50}" srcOrd="0" destOrd="0" presId="urn:microsoft.com/office/officeart/2005/8/layout/balance1"/>
    <dgm:cxn modelId="{482F73AD-0AAA-42D4-B973-F502859F4324}" srcId="{F70E7AE1-DBB8-4B2D-83D8-ADB4D38BD5B3}" destId="{D775A94D-30D4-407C-99F0-A9AA56096438}" srcOrd="1" destOrd="0" parTransId="{F3360F5D-F3C3-42DB-A427-642588372961}" sibTransId="{91939B92-A9B3-42FB-A93C-E51B722BB85A}"/>
    <dgm:cxn modelId="{3A453AAE-E5F5-40C0-903A-F4B9124C45AC}" srcId="{D775A94D-30D4-407C-99F0-A9AA56096438}" destId="{9A420119-5E9B-409C-979C-C02C62619893}" srcOrd="1" destOrd="0" parTransId="{C7C433D5-D6D0-4405-B964-37CF9D1C473E}" sibTransId="{F5EB9444-C68A-42A1-B416-1378308E68A9}"/>
    <dgm:cxn modelId="{E44C5BBC-AB61-4AC3-A630-ED57FD461A27}" type="presOf" srcId="{9A420119-5E9B-409C-979C-C02C62619893}" destId="{522806F5-6DBE-4775-8C23-F7E732B73AA9}" srcOrd="0" destOrd="0" presId="urn:microsoft.com/office/officeart/2005/8/layout/balance1"/>
    <dgm:cxn modelId="{C25EABC0-8A6A-4A66-BBBC-5FB3407358FB}" type="presOf" srcId="{D775A94D-30D4-407C-99F0-A9AA56096438}" destId="{55917E37-09D9-468C-9957-C388D70179E1}" srcOrd="0" destOrd="0" presId="urn:microsoft.com/office/officeart/2005/8/layout/balance1"/>
    <dgm:cxn modelId="{8D517F1D-57F0-4F8A-B6D7-CF050901404E}" type="presParOf" srcId="{3925D0B7-36EA-44DB-9FC6-FB7A75065B50}" destId="{36E0C82D-45AB-474C-9E20-547CA8DE65B8}" srcOrd="0" destOrd="0" presId="urn:microsoft.com/office/officeart/2005/8/layout/balance1"/>
    <dgm:cxn modelId="{9098D77F-3E5C-4855-B923-5746C1EBC8D6}" type="presParOf" srcId="{3925D0B7-36EA-44DB-9FC6-FB7A75065B50}" destId="{20F1DEB5-416C-4BD7-B274-9C3A525C0B36}" srcOrd="1" destOrd="0" presId="urn:microsoft.com/office/officeart/2005/8/layout/balance1"/>
    <dgm:cxn modelId="{1B10B414-8057-4BAB-9853-134BE4BE3AE4}" type="presParOf" srcId="{20F1DEB5-416C-4BD7-B274-9C3A525C0B36}" destId="{0955B3BC-AF4A-4219-A6DB-AA126B27967B}" srcOrd="0" destOrd="0" presId="urn:microsoft.com/office/officeart/2005/8/layout/balance1"/>
    <dgm:cxn modelId="{AE08CAFA-D55A-4273-9721-E00E39B627F5}" type="presParOf" srcId="{20F1DEB5-416C-4BD7-B274-9C3A525C0B36}" destId="{55917E37-09D9-468C-9957-C388D70179E1}" srcOrd="1" destOrd="0" presId="urn:microsoft.com/office/officeart/2005/8/layout/balance1"/>
    <dgm:cxn modelId="{99FA5669-8BFB-4583-B9FB-FF26BF59D399}" type="presParOf" srcId="{3925D0B7-36EA-44DB-9FC6-FB7A75065B50}" destId="{877F7515-EADB-4E30-AEF4-68CC003963C7}" srcOrd="2" destOrd="0" presId="urn:microsoft.com/office/officeart/2005/8/layout/balance1"/>
    <dgm:cxn modelId="{A1FDCBF1-DF94-4418-A6B3-60CACA9E5D1A}" type="presParOf" srcId="{877F7515-EADB-4E30-AEF4-68CC003963C7}" destId="{80DCC816-6F2E-4C32-9926-A061C4C41D16}" srcOrd="0" destOrd="0" presId="urn:microsoft.com/office/officeart/2005/8/layout/balance1"/>
    <dgm:cxn modelId="{EBBA3F32-AB58-4383-8B96-A39155D3D69C}" type="presParOf" srcId="{877F7515-EADB-4E30-AEF4-68CC003963C7}" destId="{EE66F268-1243-495E-8D0A-AE08362F37A1}" srcOrd="1" destOrd="0" presId="urn:microsoft.com/office/officeart/2005/8/layout/balance1"/>
    <dgm:cxn modelId="{F38E64DE-B5EC-4A38-90B9-AEEE4DFE4C4D}" type="presParOf" srcId="{877F7515-EADB-4E30-AEF4-68CC003963C7}" destId="{043E546C-EE57-4DF0-9EC6-9233B08ED808}" srcOrd="2" destOrd="0" presId="urn:microsoft.com/office/officeart/2005/8/layout/balance1"/>
    <dgm:cxn modelId="{05BC2EF5-9181-4DF7-8325-9DAF4AB419EC}" type="presParOf" srcId="{877F7515-EADB-4E30-AEF4-68CC003963C7}" destId="{46A8A99D-27AA-4A97-9DA6-9DDDAAE7F441}" srcOrd="3" destOrd="0" presId="urn:microsoft.com/office/officeart/2005/8/layout/balance1"/>
    <dgm:cxn modelId="{BF581DC6-7E74-40D4-AE14-7DDCE752DB45}" type="presParOf" srcId="{877F7515-EADB-4E30-AEF4-68CC003963C7}" destId="{522806F5-6DBE-4775-8C23-F7E732B73AA9}" srcOrd="4" destOrd="0" presId="urn:microsoft.com/office/officeart/2005/8/layout/balance1"/>
    <dgm:cxn modelId="{F4F87443-0329-4E94-80F5-034F60E623DC}" type="presParOf" srcId="{877F7515-EADB-4E30-AEF4-68CC003963C7}" destId="{4C9A9C64-C53E-45F3-B271-406448EBD00D}" srcOrd="5" destOrd="0" presId="urn:microsoft.com/office/officeart/2005/8/layout/balance1"/>
    <dgm:cxn modelId="{0DE5EEF4-26C4-44C8-AB94-C69874FB80F7}" type="presParOf" srcId="{877F7515-EADB-4E30-AEF4-68CC003963C7}" destId="{33025CEC-DFF1-46FC-8C2F-E405FC53FD63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globális külkereskedelmi és geopolitikai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feszültségek mélyültek, a gazdasági kilátások romlottak az előző jelentés óta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fejlett jegybankok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expanzív monetáris politikai fordulatra 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kényszerültek az elmúlt hónapokban.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hitelezés dinamikusan bővül, de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fundamentumok erősödése mentén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vállalati hitelezésben a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relatíve kevésbé ciklusérzékeny 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ágazatok hitelei bővülnek. Az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üzletiingatlan-hitelek feltételein már szigorítanak 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lakossági hitelezésben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babaváró hitelek </a:t>
          </a:r>
          <a:r>
            <a:rPr lang="hu-HU" sz="18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addicionalitása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jelentős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Az alacsony kamatok kitolódása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csökkenti a kamatkockázatot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és lehetőséget teremt arra, hogy az adósok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kedvező kamatszinten rögzítsék a kamatlábat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 jövedelmezősége mérséklődött az értékvesztés-visszaírások csökkenése mentén.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fenntartható jövedelmezőség biztosításához a hatékonyság növelésére van szükség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budapesti lakáspiacon továbbra is fennáll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túlértékeltség kockázata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Az árak növekedési ütemére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csillapítóan hathat a </a:t>
          </a:r>
          <a:r>
            <a:rPr lang="hu-HU" sz="18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MÁP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+ 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bevezetése. A bankrendszer </a:t>
          </a:r>
          <a:r>
            <a:rPr lang="hu-HU" sz="18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kockázatos kitettsége limitált </a:t>
          </a:r>
          <a:r>
            <a:rPr lang="hu-HU" sz="18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az ingatlanpiac irányába.</a:t>
          </a:r>
          <a:endParaRPr lang="en-US" sz="18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Y="129004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 custLinFactNeighborX="-547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38473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6127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5B3BC-AF4A-4219-A6DB-AA126B27967B}">
      <dsp:nvSpPr>
        <dsp:cNvPr id="0" name=""/>
        <dsp:cNvSpPr/>
      </dsp:nvSpPr>
      <dsp:spPr>
        <a:xfrm>
          <a:off x="1486921" y="0"/>
          <a:ext cx="1771071" cy="983928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Előnyök</a:t>
          </a:r>
        </a:p>
      </dsp:txBody>
      <dsp:txXfrm>
        <a:off x="1515739" y="28818"/>
        <a:ext cx="1713435" cy="926292"/>
      </dsp:txXfrm>
    </dsp:sp>
    <dsp:sp modelId="{55917E37-09D9-468C-9957-C388D70179E1}">
      <dsp:nvSpPr>
        <dsp:cNvPr id="0" name=""/>
        <dsp:cNvSpPr/>
      </dsp:nvSpPr>
      <dsp:spPr>
        <a:xfrm>
          <a:off x="4045135" y="0"/>
          <a:ext cx="1771071" cy="983928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>
              <a:solidFill>
                <a:schemeClr val="bg1"/>
              </a:solidFill>
            </a:rPr>
            <a:t>Hátrányok</a:t>
          </a:r>
        </a:p>
      </dsp:txBody>
      <dsp:txXfrm>
        <a:off x="4073953" y="28818"/>
        <a:ext cx="1713435" cy="926292"/>
      </dsp:txXfrm>
    </dsp:sp>
    <dsp:sp modelId="{EE66F268-1243-495E-8D0A-AE08362F37A1}">
      <dsp:nvSpPr>
        <dsp:cNvPr id="0" name=""/>
        <dsp:cNvSpPr/>
      </dsp:nvSpPr>
      <dsp:spPr>
        <a:xfrm>
          <a:off x="3282591" y="4181696"/>
          <a:ext cx="737946" cy="73794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E546C-EE57-4DF0-9EC6-9233B08ED808}">
      <dsp:nvSpPr>
        <dsp:cNvPr id="0" name=""/>
        <dsp:cNvSpPr/>
      </dsp:nvSpPr>
      <dsp:spPr>
        <a:xfrm>
          <a:off x="1437725" y="3872742"/>
          <a:ext cx="4427678" cy="29911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A99D-27AA-4A97-9DA6-9DDDAAE7F441}">
      <dsp:nvSpPr>
        <dsp:cNvPr id="0" name=""/>
        <dsp:cNvSpPr/>
      </dsp:nvSpPr>
      <dsp:spPr>
        <a:xfrm>
          <a:off x="4045135" y="2577892"/>
          <a:ext cx="1771071" cy="125942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i="1" kern="1200" dirty="0">
              <a:solidFill>
                <a:schemeClr val="tx1"/>
              </a:solidFill>
            </a:rPr>
            <a:t>Ez az </a:t>
          </a:r>
          <a:r>
            <a:rPr lang="hu-HU" sz="1700" b="1" i="1" kern="1200" dirty="0">
              <a:solidFill>
                <a:schemeClr val="tx1"/>
              </a:solidFill>
            </a:rPr>
            <a:t>MNB ajánlás iránti érdeklődést </a:t>
          </a:r>
          <a:r>
            <a:rPr lang="hu-HU" sz="1700" i="1" kern="1200" dirty="0">
              <a:solidFill>
                <a:schemeClr val="tx1"/>
              </a:solidFill>
            </a:rPr>
            <a:t>is mérsékelheti</a:t>
          </a:r>
        </a:p>
      </dsp:txBody>
      <dsp:txXfrm>
        <a:off x="4106615" y="2639372"/>
        <a:ext cx="1648111" cy="1136468"/>
      </dsp:txXfrm>
    </dsp:sp>
    <dsp:sp modelId="{522806F5-6DBE-4775-8C23-F7E732B73AA9}">
      <dsp:nvSpPr>
        <dsp:cNvPr id="0" name=""/>
        <dsp:cNvSpPr/>
      </dsp:nvSpPr>
      <dsp:spPr>
        <a:xfrm>
          <a:off x="4045135" y="1259428"/>
          <a:ext cx="1771071" cy="1259428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i="1" kern="1200" dirty="0">
              <a:solidFill>
                <a:schemeClr val="tx1"/>
              </a:solidFill>
            </a:rPr>
            <a:t>Az adósok </a:t>
          </a:r>
          <a:r>
            <a:rPr lang="hu-HU" sz="1700" b="1" i="1" kern="1200" dirty="0">
              <a:solidFill>
                <a:schemeClr val="tx1"/>
              </a:solidFill>
            </a:rPr>
            <a:t>motivációja csökkenhet </a:t>
          </a:r>
          <a:r>
            <a:rPr lang="hu-HU" sz="1700" i="1" kern="1200" dirty="0">
              <a:solidFill>
                <a:schemeClr val="tx1"/>
              </a:solidFill>
            </a:rPr>
            <a:t>a kamatrögzítésre</a:t>
          </a:r>
        </a:p>
      </dsp:txBody>
      <dsp:txXfrm>
        <a:off x="4106615" y="1320908"/>
        <a:ext cx="1648111" cy="1136468"/>
      </dsp:txXfrm>
    </dsp:sp>
    <dsp:sp modelId="{4C9A9C64-C53E-45F3-B271-406448EBD00D}">
      <dsp:nvSpPr>
        <dsp:cNvPr id="0" name=""/>
        <dsp:cNvSpPr/>
      </dsp:nvSpPr>
      <dsp:spPr>
        <a:xfrm>
          <a:off x="1486921" y="2577892"/>
          <a:ext cx="1771071" cy="12594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1" i="1" kern="1200" dirty="0">
              <a:solidFill>
                <a:schemeClr val="tx1"/>
              </a:solidFill>
            </a:rPr>
            <a:t>Alacsonyabb kamatok</a:t>
          </a:r>
          <a:r>
            <a:rPr lang="hu-HU" sz="1700" i="1" kern="1200" dirty="0">
              <a:solidFill>
                <a:schemeClr val="tx1"/>
              </a:solidFill>
            </a:rPr>
            <a:t> mellett rögzíthető a kamatláb</a:t>
          </a:r>
        </a:p>
      </dsp:txBody>
      <dsp:txXfrm>
        <a:off x="1548401" y="2639372"/>
        <a:ext cx="1648111" cy="1136468"/>
      </dsp:txXfrm>
    </dsp:sp>
    <dsp:sp modelId="{33025CEC-DFF1-46FC-8C2F-E405FC53FD63}">
      <dsp:nvSpPr>
        <dsp:cNvPr id="0" name=""/>
        <dsp:cNvSpPr/>
      </dsp:nvSpPr>
      <dsp:spPr>
        <a:xfrm>
          <a:off x="1486921" y="1259428"/>
          <a:ext cx="1771071" cy="125942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i="1" kern="1200" dirty="0">
              <a:solidFill>
                <a:schemeClr val="tx1"/>
              </a:solidFill>
            </a:rPr>
            <a:t>Low(</a:t>
          </a:r>
          <a:r>
            <a:rPr lang="hu-HU" sz="1700" i="1" kern="1200" dirty="0" err="1">
              <a:solidFill>
                <a:schemeClr val="tx1"/>
              </a:solidFill>
            </a:rPr>
            <a:t>er</a:t>
          </a:r>
          <a:r>
            <a:rPr lang="hu-HU" sz="1700" i="1" kern="1200" dirty="0">
              <a:solidFill>
                <a:schemeClr val="tx1"/>
              </a:solidFill>
            </a:rPr>
            <a:t>) </a:t>
          </a:r>
          <a:r>
            <a:rPr lang="hu-HU" sz="1700" i="1" kern="1200" dirty="0" err="1">
              <a:solidFill>
                <a:schemeClr val="tx1"/>
              </a:solidFill>
            </a:rPr>
            <a:t>for</a:t>
          </a:r>
          <a:r>
            <a:rPr lang="hu-HU" sz="1700" i="1" kern="1200" dirty="0">
              <a:solidFill>
                <a:schemeClr val="tx1"/>
              </a:solidFill>
            </a:rPr>
            <a:t> </a:t>
          </a:r>
          <a:r>
            <a:rPr lang="hu-HU" sz="1700" i="1" kern="1200" dirty="0" err="1">
              <a:solidFill>
                <a:schemeClr val="tx1"/>
              </a:solidFill>
            </a:rPr>
            <a:t>long</a:t>
          </a:r>
          <a:r>
            <a:rPr lang="hu-HU" sz="1700" i="1" kern="1200" dirty="0">
              <a:solidFill>
                <a:schemeClr val="tx1"/>
              </a:solidFill>
            </a:rPr>
            <a:t>(</a:t>
          </a:r>
          <a:r>
            <a:rPr lang="hu-HU" sz="1700" i="1" kern="1200" dirty="0" err="1">
              <a:solidFill>
                <a:schemeClr val="tx1"/>
              </a:solidFill>
            </a:rPr>
            <a:t>er</a:t>
          </a:r>
          <a:r>
            <a:rPr lang="hu-HU" sz="1700" i="1" kern="1200" dirty="0">
              <a:solidFill>
                <a:schemeClr val="tx1"/>
              </a:solidFill>
            </a:rPr>
            <a:t>) = </a:t>
          </a:r>
          <a:r>
            <a:rPr lang="hu-HU" sz="1700" b="1" i="1" kern="1200" dirty="0">
              <a:solidFill>
                <a:schemeClr val="tx1"/>
              </a:solidFill>
            </a:rPr>
            <a:t>csökken a kamatkockázat</a:t>
          </a:r>
        </a:p>
      </dsp:txBody>
      <dsp:txXfrm>
        <a:off x="1548401" y="1320908"/>
        <a:ext cx="1648111" cy="1136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13134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516754" y="243676"/>
          <a:ext cx="8235404" cy="8863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globális külkereskedelmi és geopolitikai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feszültségek mélyültek, a gazdasági kilátások romlottak az előző jelentés óta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fejlett jegybankok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expanzív monetáris politikai fordulatra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kényszerültek az elmúlt hónapokban.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16754" y="243676"/>
        <a:ext cx="8235404" cy="886350"/>
      </dsp:txXfrm>
    </dsp:sp>
    <dsp:sp modelId="{17989FF0-9458-4918-9644-66FC8361081F}">
      <dsp:nvSpPr>
        <dsp:cNvPr id="0" name=""/>
        <dsp:cNvSpPr/>
      </dsp:nvSpPr>
      <dsp:spPr>
        <a:xfrm>
          <a:off x="82636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089" y="1295559"/>
          <a:ext cx="7743069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budapesti lakáspiacon továbbra is fennáll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túlértékeltség kockázata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Az árak növekedési ütemére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csillapítóan hathat a </a:t>
          </a:r>
          <a:r>
            <a:rPr lang="hu-HU" sz="18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MÁP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+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bevezetése. A bankrendszer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kockázatos kitettsége limitált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az ingatlanpiac irányába.</a:t>
          </a:r>
          <a:endParaRPr lang="en-US" sz="18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089" y="1295559"/>
        <a:ext cx="7743069" cy="843140"/>
      </dsp:txXfrm>
    </dsp:sp>
    <dsp:sp modelId="{22EBB5E2-1E7A-4E52-9DF7-8D503A7ECB4F}">
      <dsp:nvSpPr>
        <dsp:cNvPr id="0" name=""/>
        <dsp:cNvSpPr/>
      </dsp:nvSpPr>
      <dsp:spPr>
        <a:xfrm>
          <a:off x="579669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60197" y="2309028"/>
          <a:ext cx="7591961" cy="87675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hitelezés dinamikusan bővül, de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fundamentumok erősödése mentén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vállalati hitelezésben a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relatíve kevésbé ciklusérzékeny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ágazatok hitelei bővülnek. Az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üzletiingatlan-hitelek feltételein már szigorítanak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bankok.</a:t>
          </a:r>
        </a:p>
      </dsp:txBody>
      <dsp:txXfrm>
        <a:off x="1160197" y="2309028"/>
        <a:ext cx="7591961" cy="876758"/>
      </dsp:txXfrm>
    </dsp:sp>
    <dsp:sp modelId="{1A9AED78-025F-400B-A508-978FCBF3A8EB}">
      <dsp:nvSpPr>
        <dsp:cNvPr id="0" name=""/>
        <dsp:cNvSpPr/>
      </dsp:nvSpPr>
      <dsp:spPr>
        <a:xfrm>
          <a:off x="730777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9089" y="3301981"/>
          <a:ext cx="7743069" cy="951408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lakossági hitelezésben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babaváró hitelek </a:t>
          </a:r>
          <a:r>
            <a:rPr lang="hu-HU" sz="18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addicionalitása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jelentős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Az alacsony kamatok kitolódása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csökkenti a kamatkockázatot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és lehetőséget teremt arra, hogy az adósok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kedvező kamatszinten rögzítsék a kamatlábat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sp:txBody>
      <dsp:txXfrm>
        <a:off x="1009089" y="3301981"/>
        <a:ext cx="7743069" cy="951408"/>
      </dsp:txXfrm>
    </dsp:sp>
    <dsp:sp modelId="{EC4811AD-BE8E-4DD2-BF04-7DB52222E530}">
      <dsp:nvSpPr>
        <dsp:cNvPr id="0" name=""/>
        <dsp:cNvSpPr/>
      </dsp:nvSpPr>
      <dsp:spPr>
        <a:xfrm>
          <a:off x="579669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16754" y="4374672"/>
          <a:ext cx="8235404" cy="866583"/>
        </a:xfrm>
        <a:prstGeom prst="rect">
          <a:avLst/>
        </a:prstGeo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 jövedelmezősége mérséklődött az értékvesztés-visszaírások csökkenése mentén. </a:t>
          </a:r>
          <a:r>
            <a:rPr lang="hu-HU" sz="18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fenntartható jövedelmezőség biztosításához a hatékonyság növelésére van szükség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sp:txBody>
      <dsp:txXfrm>
        <a:off x="516754" y="4374672"/>
        <a:ext cx="8235404" cy="866583"/>
      </dsp:txXfrm>
    </dsp:sp>
    <dsp:sp modelId="{FCFF821D-A27E-4653-A725-D8468E738ECB}">
      <dsp:nvSpPr>
        <dsp:cNvPr id="0" name=""/>
        <dsp:cNvSpPr/>
      </dsp:nvSpPr>
      <dsp:spPr>
        <a:xfrm>
          <a:off x="87334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A06A8C-F5A3-4B7C-8F74-291B4DD7CA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9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nb.hu/kiadvanyok/jelentesek/penzugyi-stabilitasi-jelentes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83662-ED5A-450D-98F2-E1399742A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6477" y="316602"/>
            <a:ext cx="3533158" cy="610424"/>
          </a:xfrm>
        </p:spPr>
        <p:txBody>
          <a:bodyPr/>
          <a:lstStyle/>
          <a:p>
            <a:r>
              <a:rPr lang="hu-HU" dirty="0"/>
              <a:t>Sajtóprezentáció</a:t>
            </a:r>
          </a:p>
          <a:p>
            <a:r>
              <a:rPr lang="hu-HU" dirty="0"/>
              <a:t>2019. december 4.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494E-74E0-413E-A9ED-5D18E44F2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64" y="321732"/>
            <a:ext cx="3657679" cy="818173"/>
          </a:xfrm>
        </p:spPr>
        <p:txBody>
          <a:bodyPr/>
          <a:lstStyle/>
          <a:p>
            <a:r>
              <a:rPr lang="hu-HU" dirty="0"/>
              <a:t>Dancsik Bálint | Magyar Nemzeti Bank </a:t>
            </a:r>
          </a:p>
          <a:p>
            <a:r>
              <a:rPr lang="hu-HU" dirty="0"/>
              <a:t>vezető közgazdasági elemző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249AF-7234-4923-856C-E2AD0677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41070"/>
            <a:ext cx="8312727" cy="2098808"/>
          </a:xfrm>
        </p:spPr>
        <p:txBody>
          <a:bodyPr/>
          <a:lstStyle/>
          <a:p>
            <a:r>
              <a:rPr lang="hu-HU" dirty="0"/>
              <a:t>Pénzügyi Stabilitási jelentés – 2019. december</a:t>
            </a:r>
          </a:p>
        </p:txBody>
      </p:sp>
    </p:spTree>
    <p:extLst>
      <p:ext uri="{BB962C8B-B14F-4D97-AF65-F5344CB8AC3E}">
        <p14:creationId xmlns:p14="http://schemas.microsoft.com/office/powerpoint/2010/main" val="72916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fejlett országok jegybankjai expanzív fordulatra kényszerültek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9248" y="6479603"/>
            <a:ext cx="5722904" cy="369333"/>
          </a:xfrm>
        </p:spPr>
        <p:txBody>
          <a:bodyPr/>
          <a:lstStyle/>
          <a:p>
            <a:r>
              <a:rPr lang="hu-HU" dirty="0"/>
              <a:t>Forrás | Thomson Reuters </a:t>
            </a:r>
            <a:r>
              <a:rPr lang="hu-HU" dirty="0" err="1"/>
              <a:t>Datastream</a:t>
            </a:r>
            <a:r>
              <a:rPr lang="hu-HU" dirty="0"/>
              <a:t>, </a:t>
            </a:r>
            <a:r>
              <a:rPr lang="hu-HU" dirty="0" err="1"/>
              <a:t>SNL</a:t>
            </a:r>
            <a:r>
              <a:rPr lang="hu-HU" dirty="0"/>
              <a:t>, </a:t>
            </a:r>
            <a:r>
              <a:rPr lang="hu-HU" dirty="0" err="1"/>
              <a:t>Bloomberg</a:t>
            </a:r>
            <a:r>
              <a:rPr lang="hu-HU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415872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Hosszú hozamok és alapkamatok alakulása, illetve a negatív kamatozású kötvények volumene</a:t>
            </a:r>
            <a:endParaRPr lang="hu-HU" sz="1800" cap="al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9932E78-6E8F-440E-8E76-A550AD7FC526}"/>
              </a:ext>
            </a:extLst>
          </p:cNvPr>
          <p:cNvSpPr txBox="1">
            <a:spLocks/>
          </p:cNvSpPr>
          <p:nvPr/>
        </p:nvSpPr>
        <p:spPr>
          <a:xfrm>
            <a:off x="478174" y="6084411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Fed irányadó eszköz esetében az adatok az adott hónap első napjára, az </a:t>
            </a:r>
            <a:r>
              <a:rPr lang="hu-HU" dirty="0" err="1"/>
              <a:t>EKB</a:t>
            </a:r>
            <a:r>
              <a:rPr lang="hu-HU" dirty="0"/>
              <a:t> irányadó eszköze esetében az adott hónap utolsó napjára vonatkoznak. A negatív hozamú kötvényállomány és a kötvényhozamok havi átlagos értékeket jelölnek.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7AAE66-9197-4466-AA3A-8A5825FF92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4" y="1003075"/>
            <a:ext cx="6038661" cy="42607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168F76-F83F-4C9B-B0B9-96BC56055F40}"/>
              </a:ext>
            </a:extLst>
          </p:cNvPr>
          <p:cNvCxnSpPr>
            <a:cxnSpLocks/>
          </p:cNvCxnSpPr>
          <p:nvPr/>
        </p:nvCxnSpPr>
        <p:spPr>
          <a:xfrm flipH="1" flipV="1">
            <a:off x="5531667" y="1844856"/>
            <a:ext cx="1276539" cy="186765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EAFBE2-45A8-44A5-BBAB-0CD8D6E117A9}"/>
              </a:ext>
            </a:extLst>
          </p:cNvPr>
          <p:cNvCxnSpPr>
            <a:cxnSpLocks/>
          </p:cNvCxnSpPr>
          <p:nvPr/>
        </p:nvCxnSpPr>
        <p:spPr>
          <a:xfrm flipH="1">
            <a:off x="5656758" y="3038070"/>
            <a:ext cx="1151448" cy="52406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EF46931-0E3A-4F44-B841-6BE080718E95}"/>
              </a:ext>
            </a:extLst>
          </p:cNvPr>
          <p:cNvSpPr txBox="1"/>
          <p:nvPr/>
        </p:nvSpPr>
        <p:spPr>
          <a:xfrm>
            <a:off x="6808206" y="1743054"/>
            <a:ext cx="2272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Alacsony kamatok a korábban vártnál hosszabb ideig maradhatnak, hosszú hozamok jelentős mértékben csökkentek</a:t>
            </a:r>
          </a:p>
        </p:txBody>
      </p:sp>
    </p:spTree>
    <p:extLst>
      <p:ext uri="{BB962C8B-B14F-4D97-AF65-F5344CB8AC3E}">
        <p14:creationId xmlns:p14="http://schemas.microsoft.com/office/powerpoint/2010/main" val="68858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magyar gazdaság megerősödve várja a külső környezet romlását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59248" y="6479603"/>
            <a:ext cx="5722904" cy="369333"/>
          </a:xfrm>
        </p:spPr>
        <p:txBody>
          <a:bodyPr/>
          <a:lstStyle/>
          <a:p>
            <a:r>
              <a:rPr lang="hu-HU" dirty="0"/>
              <a:t>Forrás | Eurostat, KSH, MNB, ÁKK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680677" y="5493645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Magyarország egyes gazdasági mutatóinak alakulása</a:t>
            </a:r>
            <a:endParaRPr lang="hu-HU" sz="1800" cap="al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9932E78-6E8F-440E-8E76-A550AD7FC526}"/>
              </a:ext>
            </a:extLst>
          </p:cNvPr>
          <p:cNvSpPr txBox="1">
            <a:spLocks/>
          </p:cNvSpPr>
          <p:nvPr/>
        </p:nvSpPr>
        <p:spPr>
          <a:xfrm>
            <a:off x="478174" y="6021040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GDP növekedése esetében szezonálisan és naptári hatással kiigazított és kiegyensúlyozott adatok. Az államadósság esetében bruttó, konszolidált, névértéken számításba vett (maastrichti) adósság. *A 2019. szeptemberi Inflációs jelentésben szereplő, az év egészére vonatkozó előrejelzés.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C900DE-B4C3-43F8-BBD0-D101E40893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639" y="1104521"/>
            <a:ext cx="5504508" cy="429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34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Ingatlanpiacok</a:t>
            </a:r>
            <a:br>
              <a:rPr lang="hu-HU" dirty="0"/>
            </a:br>
            <a:r>
              <a:rPr lang="hu-HU" sz="2000" i="1" dirty="0"/>
              <a:t>a fővárosi lakásár-emelkedés nem társult a kockázatos hitelezés túlzott terjedésével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28687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túlértékeltség kockázatát a </a:t>
            </a:r>
            <a:r>
              <a:rPr lang="hu-HU" dirty="0" err="1"/>
              <a:t>MÁP</a:t>
            </a:r>
            <a:r>
              <a:rPr lang="hu-HU" dirty="0"/>
              <a:t>+ csillapíthatja a fővárosban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75008" y="6178219"/>
            <a:ext cx="7593002" cy="369333"/>
          </a:xfrm>
        </p:spPr>
        <p:txBody>
          <a:bodyPr/>
          <a:lstStyle/>
          <a:p>
            <a:r>
              <a:rPr lang="hu-HU" dirty="0"/>
              <a:t>Megjegyzés: Részletes módszertanért lásd: Magyar Nemzeti Bank, Lakáspiaci jelentés, 2018. november.</a:t>
            </a:r>
          </a:p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538119" y="5574369"/>
            <a:ext cx="8429891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lakásárak eltérése a fundamentumok által indokolt szinttől országosan és Budapesten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50D92-BB6C-4D70-853F-0FF760902086}"/>
              </a:ext>
            </a:extLst>
          </p:cNvPr>
          <p:cNvSpPr txBox="1"/>
          <p:nvPr/>
        </p:nvSpPr>
        <p:spPr>
          <a:xfrm>
            <a:off x="5561350" y="1194784"/>
            <a:ext cx="3420802" cy="203132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</a:rPr>
              <a:t>MÁP</a:t>
            </a:r>
            <a:r>
              <a:rPr lang="hu-HU" b="1" dirty="0">
                <a:solidFill>
                  <a:schemeClr val="bg1"/>
                </a:solidFill>
              </a:rPr>
              <a:t>+ potenciális hatásai:</a:t>
            </a:r>
            <a:endParaRPr lang="hu-HU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bg1"/>
                </a:solidFill>
              </a:rPr>
              <a:t>LITT</a:t>
            </a:r>
            <a:r>
              <a:rPr lang="hu-HU" dirty="0">
                <a:solidFill>
                  <a:schemeClr val="bg1"/>
                </a:solidFill>
              </a:rPr>
              <a:t> ülés: csökkent a kereslet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Tranzakciószám csökkent Q2-ben Budapesten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Q3-ban tovább mérséklődött a fővárosi lakásárak negyedéves növekedési üteme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7177E3-BD22-4A67-A8AC-9EE06E1DD7CC}"/>
              </a:ext>
            </a:extLst>
          </p:cNvPr>
          <p:cNvSpPr txBox="1"/>
          <p:nvPr/>
        </p:nvSpPr>
        <p:spPr>
          <a:xfrm>
            <a:off x="5561349" y="3297629"/>
            <a:ext cx="3420803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Nagyságrendek:</a:t>
            </a:r>
          </a:p>
          <a:p>
            <a:pPr algn="ctr"/>
            <a:r>
              <a:rPr lang="hu-HU" i="1" dirty="0" err="1"/>
              <a:t>MÁP</a:t>
            </a:r>
            <a:r>
              <a:rPr lang="hu-HU" i="1" dirty="0"/>
              <a:t>+ állomány </a:t>
            </a:r>
            <a:r>
              <a:rPr lang="hu-HU" dirty="0"/>
              <a:t>(Q3): 2124 Mrd Ft</a:t>
            </a:r>
          </a:p>
          <a:p>
            <a:pPr algn="ctr"/>
            <a:r>
              <a:rPr lang="hu-HU" i="1" dirty="0"/>
              <a:t>Lakástranzakciók értéke </a:t>
            </a:r>
            <a:r>
              <a:rPr lang="hu-HU" dirty="0"/>
              <a:t>(2018): </a:t>
            </a:r>
          </a:p>
          <a:p>
            <a:pPr algn="ctr"/>
            <a:r>
              <a:rPr lang="hu-HU" dirty="0"/>
              <a:t>Budapest: ~1100 Mrd Ft</a:t>
            </a:r>
          </a:p>
          <a:p>
            <a:pPr algn="ctr"/>
            <a:r>
              <a:rPr lang="hu-HU" dirty="0"/>
              <a:t>Országosan: ~2700 Mrd Ft</a:t>
            </a:r>
          </a:p>
          <a:p>
            <a:pPr algn="ctr"/>
            <a:r>
              <a:rPr lang="hu-HU" i="1" dirty="0"/>
              <a:t>Lakossági betétek: </a:t>
            </a:r>
            <a:r>
              <a:rPr lang="hu-HU" dirty="0"/>
              <a:t>8,7 ezer Mrd 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2D7CF-8673-4D68-B9F7-01BB7CA6F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3" y="1194784"/>
            <a:ext cx="5414864" cy="386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5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bankrendszer kockázatos kitettsége nem jelentős az ingatlanpiac irányába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23857" y="6372178"/>
            <a:ext cx="5958295" cy="369333"/>
          </a:xfrm>
        </p:spPr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69430" y="5650901"/>
            <a:ext cx="811272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bankrendszer ingatlanpiaci ciklusra érzékeny kitettségei a szavatoló tőke arányában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AD9AFA-F4E7-4BA5-968C-D2A9A9C44ED8}"/>
              </a:ext>
            </a:extLst>
          </p:cNvPr>
          <p:cNvSpPr txBox="1">
            <a:spLocks/>
          </p:cNvSpPr>
          <p:nvPr/>
        </p:nvSpPr>
        <p:spPr>
          <a:xfrm>
            <a:off x="478174" y="6111487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2019 első féléves új jelzáloghitel szerződések volumene évesített érték.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AF7E4-A8E3-4E6C-B50D-E6395D78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618" y="1052794"/>
            <a:ext cx="6058764" cy="45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72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Hitelezési folyamatok</a:t>
            </a:r>
            <a:br>
              <a:rPr lang="hu-HU" dirty="0"/>
            </a:br>
            <a:r>
              <a:rPr lang="hu-HU" sz="2000" i="1" dirty="0"/>
              <a:t>a hitelállomány bővülése a fundamentumok erősödése mentén zajlik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940943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Továbbra is dinamikus bővülés a vállalati szegmensben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65393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888476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teljes vállalati és a kkv-szektor hitelállományának növekedési üteme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52482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Tranzakció alapú, a kkv-szektor 2015. negyedik negyedév előtt bankrendszeri adatok alapján becsülve.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5572A-E904-448E-A65F-4400C6BE56EA}"/>
              </a:ext>
            </a:extLst>
          </p:cNvPr>
          <p:cNvSpPr txBox="1"/>
          <p:nvPr/>
        </p:nvSpPr>
        <p:spPr>
          <a:xfrm>
            <a:off x="6775554" y="1828800"/>
            <a:ext cx="2206598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Hitelintézetekkel szembeni hitelállomány év/év (2019. III. </a:t>
            </a:r>
            <a:r>
              <a:rPr lang="hu-HU" dirty="0" err="1">
                <a:solidFill>
                  <a:schemeClr val="tx2"/>
                </a:solidFill>
              </a:rPr>
              <a:t>n.év</a:t>
            </a:r>
            <a:r>
              <a:rPr lang="hu-HU" dirty="0">
                <a:solidFill>
                  <a:schemeClr val="tx2"/>
                </a:solidFill>
              </a:rPr>
              <a:t>, %)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Teljes vállalati: 15,4%</a:t>
            </a:r>
          </a:p>
          <a:p>
            <a:r>
              <a:rPr lang="hu-HU" dirty="0">
                <a:solidFill>
                  <a:schemeClr val="tx2"/>
                </a:solidFill>
              </a:rPr>
              <a:t>KKV (előzetes): 14,7%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3F17E-79D9-48B2-B5BF-39EFB1360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58" y="1377084"/>
            <a:ext cx="5930689" cy="427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3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CEB007E-7303-4B30-AECE-20A9F106B5C9}"/>
              </a:ext>
            </a:extLst>
          </p:cNvPr>
          <p:cNvSpPr/>
          <p:nvPr/>
        </p:nvSpPr>
        <p:spPr>
          <a:xfrm>
            <a:off x="3548954" y="5046486"/>
            <a:ext cx="5504510" cy="829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Nem nőtt érdemben a „jelentősen eladósodott” vállalatok aránya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 err="1">
                <a:solidFill>
                  <a:schemeClr val="tx1"/>
                </a:solidFill>
              </a:rPr>
              <a:t>Mikroszintű</a:t>
            </a:r>
            <a:r>
              <a:rPr lang="hu-HU" i="1" dirty="0">
                <a:solidFill>
                  <a:schemeClr val="tx1"/>
                </a:solidFill>
              </a:rPr>
              <a:t> adatok alapján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Kockázatos-e a dinamikus vállalatihitel-növekedés?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3639E-D7B4-4AD3-8D3F-6B408A300495}"/>
              </a:ext>
            </a:extLst>
          </p:cNvPr>
          <p:cNvSpPr/>
          <p:nvPr/>
        </p:nvSpPr>
        <p:spPr>
          <a:xfrm>
            <a:off x="478174" y="1149791"/>
            <a:ext cx="2980249" cy="51061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7200" dirty="0"/>
              <a:t>15,4%</a:t>
            </a:r>
          </a:p>
          <a:p>
            <a:pPr algn="ctr"/>
            <a:r>
              <a:rPr lang="hu-HU" sz="2400" dirty="0"/>
              <a:t>Teljes vállalati hitelállomány éves növekedési üteme </a:t>
            </a:r>
          </a:p>
          <a:p>
            <a:pPr algn="ctr"/>
            <a:r>
              <a:rPr lang="hu-HU" sz="2000" dirty="0"/>
              <a:t>(2019. III. </a:t>
            </a:r>
            <a:r>
              <a:rPr lang="hu-HU" sz="2000" dirty="0" err="1"/>
              <a:t>n.év</a:t>
            </a:r>
            <a:r>
              <a:rPr lang="hu-HU" sz="2000" dirty="0"/>
              <a:t>)</a:t>
            </a:r>
          </a:p>
          <a:p>
            <a:pPr algn="ctr"/>
            <a:r>
              <a:rPr lang="hu-HU" sz="7200" dirty="0"/>
              <a:t>14,7%</a:t>
            </a:r>
          </a:p>
          <a:p>
            <a:pPr algn="ctr"/>
            <a:r>
              <a:rPr lang="hu-HU" sz="2400" dirty="0"/>
              <a:t>Kkv-hitelek éves növekedési üteme</a:t>
            </a:r>
          </a:p>
          <a:p>
            <a:pPr algn="ctr"/>
            <a:r>
              <a:rPr lang="hu-HU" sz="2000" dirty="0"/>
              <a:t>(2019. III. </a:t>
            </a:r>
            <a:r>
              <a:rPr lang="hu-HU" sz="2000" dirty="0" err="1"/>
              <a:t>n.év</a:t>
            </a:r>
            <a:r>
              <a:rPr lang="hu-HU" sz="2000" dirty="0"/>
              <a:t>, előzetes)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3DAA2C-26DA-417C-A4CE-9E1089A8B115}"/>
              </a:ext>
            </a:extLst>
          </p:cNvPr>
          <p:cNvSpPr/>
          <p:nvPr/>
        </p:nvSpPr>
        <p:spPr>
          <a:xfrm>
            <a:off x="3548955" y="1173052"/>
            <a:ext cx="5504510" cy="1515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Kedvezőbb ágazati szerkezet, mint a válság előtt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/>
                </a:solidFill>
              </a:rPr>
              <a:t>A növekedésből nagyobb részt hasítanak ki a feldolgozóipar és a kereskedelem, vendéglátás ágazatok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/>
                </a:solidFill>
              </a:rPr>
              <a:t>Az ingatlanügyletek finanszírozása kevésbé releváns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0154E4-3A93-49FB-A175-8503B148B988}"/>
              </a:ext>
            </a:extLst>
          </p:cNvPr>
          <p:cNvSpPr/>
          <p:nvPr/>
        </p:nvSpPr>
        <p:spPr>
          <a:xfrm>
            <a:off x="3548954" y="3849863"/>
            <a:ext cx="5504510" cy="109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Nagyobb egyedi ügyletek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/>
                </a:solidFill>
              </a:rPr>
              <a:t>Nagy hitelfelvételek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/>
                </a:solidFill>
              </a:rPr>
              <a:t>Holdingcégek hitelfelvételei (összeolvadások, felvásárlások finanszírozása)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26C42E-D4AB-4E54-9D83-04191A0F6704}"/>
              </a:ext>
            </a:extLst>
          </p:cNvPr>
          <p:cNvSpPr/>
          <p:nvPr/>
        </p:nvSpPr>
        <p:spPr>
          <a:xfrm>
            <a:off x="3548954" y="2754463"/>
            <a:ext cx="5504510" cy="992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Az üzletiingatlan-hitelek feltételein már szigorítanak a bankok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i="1" dirty="0">
                <a:solidFill>
                  <a:schemeClr val="tx1"/>
                </a:solidFill>
              </a:rPr>
              <a:t>A hitelezési felmérés alapján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A8E4FF-22CE-49E1-9807-B5A95D637825}"/>
              </a:ext>
            </a:extLst>
          </p:cNvPr>
          <p:cNvSpPr/>
          <p:nvPr/>
        </p:nvSpPr>
        <p:spPr>
          <a:xfrm>
            <a:off x="3548954" y="5979481"/>
            <a:ext cx="5504510" cy="2764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Becsült hitelrések: negatív értéket vesznek fel</a:t>
            </a:r>
          </a:p>
        </p:txBody>
      </p:sp>
    </p:spTree>
    <p:extLst>
      <p:ext uri="{BB962C8B-B14F-4D97-AF65-F5344CB8AC3E}">
        <p14:creationId xmlns:p14="http://schemas.microsoft.com/office/powerpoint/2010/main" val="318652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Mit jelent ez a dinamika </a:t>
            </a:r>
            <a:r>
              <a:rPr lang="hu-HU" dirty="0" err="1"/>
              <a:t>mikroszinten</a:t>
            </a:r>
            <a:r>
              <a:rPr lang="hu-HU" dirty="0"/>
              <a:t>? (1)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65393"/>
            <a:ext cx="3600000" cy="369333"/>
          </a:xfrm>
        </p:spPr>
        <p:txBody>
          <a:bodyPr/>
          <a:lstStyle/>
          <a:p>
            <a:r>
              <a:rPr lang="hu-HU" dirty="0"/>
              <a:t>Forrás | MNB, </a:t>
            </a:r>
            <a:r>
              <a:rPr lang="hu-HU" dirty="0" err="1"/>
              <a:t>NAV</a:t>
            </a:r>
            <a:r>
              <a:rPr lang="hu-HU" dirty="0"/>
              <a:t>, </a:t>
            </a:r>
            <a:r>
              <a:rPr lang="hu-HU" dirty="0" err="1"/>
              <a:t>KHR</a:t>
            </a:r>
            <a:r>
              <a:rPr lang="hu-HU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539968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Jelentősen eladósodott vállalatok száma, aránya és hitelállományuk részaránya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52482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Jelentősen eladósodott vállalatok, ahol a hitelállomány meghaladja az </a:t>
            </a:r>
            <a:r>
              <a:rPr lang="hu-HU" dirty="0" err="1"/>
              <a:t>EBITDA</a:t>
            </a:r>
            <a:r>
              <a:rPr lang="hu-HU" dirty="0"/>
              <a:t> négyszeresét.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094B7-0799-45C9-B961-B43D35D7EB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1" y="994401"/>
            <a:ext cx="6138407" cy="43891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C6660-2E04-4D2D-8E9C-D7A08D1A4F7E}"/>
              </a:ext>
            </a:extLst>
          </p:cNvPr>
          <p:cNvSpPr txBox="1"/>
          <p:nvPr/>
        </p:nvSpPr>
        <p:spPr>
          <a:xfrm>
            <a:off x="6487324" y="2599418"/>
            <a:ext cx="2409637" cy="28623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2018-ban is csökkent a </a:t>
            </a:r>
            <a:r>
              <a:rPr lang="hu-HU" sz="2000" b="1" dirty="0"/>
              <a:t>„jelentősen eladósodott vállalatok” </a:t>
            </a:r>
            <a:r>
              <a:rPr lang="hu-HU" sz="2000" dirty="0"/>
              <a:t>száma, azonban a </a:t>
            </a:r>
            <a:r>
              <a:rPr lang="hu-HU" sz="2000" b="1" dirty="0"/>
              <a:t>részesedésük a teljes vállalati hitelállományból már emelkedett.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555DE-40FB-4A03-AC0F-F9E13518B77F}"/>
                  </a:ext>
                </a:extLst>
              </p:cNvPr>
              <p:cNvSpPr txBox="1"/>
              <p:nvPr/>
            </p:nvSpPr>
            <p:spPr>
              <a:xfrm>
                <a:off x="6487325" y="1173413"/>
                <a:ext cx="2409637" cy="1387239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hu-HU" sz="2000" dirty="0">
                    <a:solidFill>
                      <a:schemeClr val="bg1"/>
                    </a:solidFill>
                  </a:rPr>
                  <a:t>„Jelentősen” eladósodott vállalat: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𝑯𝒊𝒕𝒆𝒍</m:t>
                          </m:r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𝒍𝒍𝒐𝒎</m:t>
                          </m:r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𝒏𝒚</m:t>
                          </m:r>
                        </m:num>
                        <m:den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𝑬𝑩𝑰𝑻𝑫𝑨</m:t>
                          </m:r>
                        </m:den>
                      </m:f>
                      <m:r>
                        <a:rPr lang="hu-H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hu-HU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hu-H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555DE-40FB-4A03-AC0F-F9E13518B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325" y="1173413"/>
                <a:ext cx="2409637" cy="1387239"/>
              </a:xfrm>
              <a:prstGeom prst="rect">
                <a:avLst/>
              </a:prstGeom>
              <a:blipFill>
                <a:blip r:embed="rId3"/>
                <a:stretch>
                  <a:fillRect l="-506" t="-21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9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Mit jelent ez a dinamika </a:t>
            </a:r>
            <a:r>
              <a:rPr lang="hu-HU" dirty="0" err="1"/>
              <a:t>mikroszinten</a:t>
            </a:r>
            <a:r>
              <a:rPr lang="hu-HU" dirty="0"/>
              <a:t>? (2)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65393"/>
            <a:ext cx="3600000" cy="369333"/>
          </a:xfrm>
        </p:spPr>
        <p:txBody>
          <a:bodyPr/>
          <a:lstStyle/>
          <a:p>
            <a:r>
              <a:rPr lang="hu-HU" dirty="0"/>
              <a:t>Forrás | MNB, </a:t>
            </a:r>
            <a:r>
              <a:rPr lang="hu-HU" dirty="0" err="1"/>
              <a:t>NAV</a:t>
            </a:r>
            <a:r>
              <a:rPr lang="hu-HU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888476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Vállalati kamatkiadás </a:t>
            </a:r>
            <a:r>
              <a:rPr lang="hu-HU" sz="1800" cap="all" dirty="0" err="1"/>
              <a:t>EBITDA</a:t>
            </a:r>
            <a:r>
              <a:rPr lang="hu-HU" sz="1800" cap="all" dirty="0"/>
              <a:t> arányos KUMULÁLT eloszlása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52482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Az adott évben hitellel rendelkező vállalatok halmazát vizsgálva. Kumulált eloszlás.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0E402-030F-47A9-BE69-6416FBEEA2FA}"/>
              </a:ext>
            </a:extLst>
          </p:cNvPr>
          <p:cNvSpPr txBox="1"/>
          <p:nvPr/>
        </p:nvSpPr>
        <p:spPr>
          <a:xfrm>
            <a:off x="6487325" y="1955844"/>
            <a:ext cx="2409637" cy="286232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Flow alapú tőkeáttétel </a:t>
            </a:r>
          </a:p>
          <a:p>
            <a:pPr algn="ctr"/>
            <a:r>
              <a:rPr lang="hu-HU" sz="2000" dirty="0"/>
              <a:t>alapján nem volt elmozdulás az eloszlásban</a:t>
            </a:r>
          </a:p>
          <a:p>
            <a:pPr algn="ctr"/>
            <a:endParaRPr lang="hu-HU" sz="2000" dirty="0"/>
          </a:p>
          <a:p>
            <a:pPr algn="ctr"/>
            <a:r>
              <a:rPr lang="hu-HU" sz="2000" b="1" dirty="0" err="1">
                <a:solidFill>
                  <a:schemeClr val="accent6">
                    <a:lumMod val="50000"/>
                  </a:schemeClr>
                </a:solidFill>
              </a:rPr>
              <a:t>EBITDA</a:t>
            </a:r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 nőtt</a:t>
            </a:r>
          </a:p>
          <a:p>
            <a:pPr algn="ctr"/>
            <a:r>
              <a:rPr lang="hu-HU" sz="2000" b="1" dirty="0">
                <a:solidFill>
                  <a:schemeClr val="accent6">
                    <a:lumMod val="50000"/>
                  </a:schemeClr>
                </a:solidFill>
              </a:rPr>
              <a:t>Kamatkiadás alacsony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9A7593-5D75-4EC0-B352-CCDD3E9DC94D}"/>
                  </a:ext>
                </a:extLst>
              </p:cNvPr>
              <p:cNvSpPr txBox="1"/>
              <p:nvPr/>
            </p:nvSpPr>
            <p:spPr>
              <a:xfrm>
                <a:off x="6487325" y="1263943"/>
                <a:ext cx="2409637" cy="616644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𝑲𝒂𝒎𝒂𝒕𝒌𝒊𝒂𝒅</m:t>
                          </m:r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hu-HU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𝑬𝑩𝑰𝑻𝑫𝑨</m:t>
                          </m:r>
                        </m:den>
                      </m:f>
                    </m:oMath>
                  </m:oMathPara>
                </a14:m>
                <a:endParaRPr lang="hu-H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9A7593-5D75-4EC0-B352-CCDD3E9DC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7325" y="1263943"/>
                <a:ext cx="2409637" cy="616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B978BF8-9819-49BA-9D77-140861072B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6" y="1013149"/>
            <a:ext cx="5931679" cy="462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E7A974-26F3-4056-A767-DE59AAAA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rmAutofit/>
          </a:bodyPr>
          <a:lstStyle/>
          <a:p>
            <a:r>
              <a:rPr lang="hu-HU" dirty="0"/>
              <a:t>Fő üzeneteink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DAD6EE-3DA0-437B-842A-D2C6D138CAE3}"/>
              </a:ext>
            </a:extLst>
          </p:cNvPr>
          <p:cNvSpPr txBox="1"/>
          <p:nvPr/>
        </p:nvSpPr>
        <p:spPr>
          <a:xfrm>
            <a:off x="1113576" y="1670906"/>
            <a:ext cx="7930830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chemeClr val="tx2"/>
                </a:solidFill>
              </a:rPr>
              <a:t>A külső környezet </a:t>
            </a:r>
            <a:r>
              <a:rPr lang="hu-HU" sz="2400" b="1" i="1" dirty="0">
                <a:solidFill>
                  <a:schemeClr val="tx2"/>
                </a:solidFill>
              </a:rPr>
              <a:t>dinamikus változása</a:t>
            </a:r>
            <a:r>
              <a:rPr lang="hu-HU" sz="2400" i="1" dirty="0">
                <a:solidFill>
                  <a:schemeClr val="tx2"/>
                </a:solidFill>
              </a:rPr>
              <a:t>, valamint </a:t>
            </a:r>
            <a:r>
              <a:rPr lang="hu-HU" sz="2400" b="1" i="1" dirty="0">
                <a:solidFill>
                  <a:schemeClr val="tx2"/>
                </a:solidFill>
              </a:rPr>
              <a:t>a jelentős méretű</a:t>
            </a:r>
            <a:r>
              <a:rPr lang="hu-HU" sz="2400" i="1" dirty="0">
                <a:solidFill>
                  <a:schemeClr val="tx2"/>
                </a:solidFill>
              </a:rPr>
              <a:t> </a:t>
            </a:r>
            <a:r>
              <a:rPr lang="hu-HU" sz="2400" b="1" i="1" dirty="0">
                <a:solidFill>
                  <a:schemeClr val="tx2"/>
                </a:solidFill>
              </a:rPr>
              <a:t>kormányzati programok </a:t>
            </a:r>
            <a:r>
              <a:rPr lang="hu-HU" sz="2400" i="1" dirty="0">
                <a:solidFill>
                  <a:schemeClr val="tx2"/>
                </a:solidFill>
              </a:rPr>
              <a:t>érdemben </a:t>
            </a:r>
            <a:r>
              <a:rPr lang="hu-HU" sz="2400" b="1" i="1" dirty="0">
                <a:solidFill>
                  <a:schemeClr val="tx2"/>
                </a:solidFill>
              </a:rPr>
              <a:t>befolyásolják</a:t>
            </a:r>
            <a:r>
              <a:rPr lang="hu-HU" sz="2400" i="1" dirty="0">
                <a:solidFill>
                  <a:schemeClr val="tx2"/>
                </a:solidFill>
              </a:rPr>
              <a:t> a bankok működési környezetét és </a:t>
            </a:r>
            <a:r>
              <a:rPr lang="hu-HU" sz="2400" b="1" i="1" dirty="0">
                <a:solidFill>
                  <a:schemeClr val="tx2"/>
                </a:solidFill>
              </a:rPr>
              <a:t>a fennálló kockázatokat</a:t>
            </a:r>
            <a:r>
              <a:rPr lang="hu-HU" sz="2400" i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77214-627E-4558-AEEE-4BD8D44F197D}"/>
              </a:ext>
            </a:extLst>
          </p:cNvPr>
          <p:cNvSpPr txBox="1"/>
          <p:nvPr/>
        </p:nvSpPr>
        <p:spPr>
          <a:xfrm>
            <a:off x="1113573" y="3010729"/>
            <a:ext cx="793083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chemeClr val="tx2"/>
                </a:solidFill>
              </a:rPr>
              <a:t>A </a:t>
            </a:r>
            <a:r>
              <a:rPr lang="hu-HU" sz="2400" i="1" dirty="0">
                <a:solidFill>
                  <a:schemeClr val="accent6"/>
                </a:solidFill>
              </a:rPr>
              <a:t>kedvező hazai gazdasági környezet </a:t>
            </a:r>
            <a:r>
              <a:rPr lang="hu-HU" sz="2400" b="1" i="1" dirty="0">
                <a:solidFill>
                  <a:schemeClr val="accent6"/>
                </a:solidFill>
              </a:rPr>
              <a:t>egyedülálló</a:t>
            </a:r>
            <a:r>
              <a:rPr lang="hu-HU" sz="2400" b="1" i="1" dirty="0">
                <a:solidFill>
                  <a:schemeClr val="tx2"/>
                </a:solidFill>
              </a:rPr>
              <a:t> </a:t>
            </a:r>
            <a:r>
              <a:rPr lang="hu-HU" sz="2400" b="1" i="1" dirty="0">
                <a:solidFill>
                  <a:schemeClr val="accent6"/>
                </a:solidFill>
              </a:rPr>
              <a:t>lehetőséget biztosít</a:t>
            </a:r>
            <a:r>
              <a:rPr lang="hu-HU" sz="2400" i="1" dirty="0">
                <a:solidFill>
                  <a:schemeClr val="accent6"/>
                </a:solidFill>
              </a:rPr>
              <a:t> </a:t>
            </a:r>
            <a:r>
              <a:rPr lang="hu-HU" sz="2400" i="1" dirty="0">
                <a:solidFill>
                  <a:schemeClr val="tx2"/>
                </a:solidFill>
              </a:rPr>
              <a:t>a hazai pénzügyi intézmények számára a változó környezethez való </a:t>
            </a:r>
            <a:r>
              <a:rPr lang="hu-HU" sz="2400" i="1" dirty="0">
                <a:solidFill>
                  <a:schemeClr val="accent6"/>
                </a:solidFill>
              </a:rPr>
              <a:t>alkalmazkodásra</a:t>
            </a:r>
            <a:r>
              <a:rPr lang="hu-HU" sz="2400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419931-EBBA-4AA5-8191-DF66D349BB7A}"/>
              </a:ext>
            </a:extLst>
          </p:cNvPr>
          <p:cNvSpPr/>
          <p:nvPr/>
        </p:nvSpPr>
        <p:spPr>
          <a:xfrm>
            <a:off x="1113573" y="4350552"/>
            <a:ext cx="789858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Azon pénzügyi intézmények, </a:t>
            </a:r>
            <a:r>
              <a:rPr lang="hu-HU" sz="2400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amelyek </a:t>
            </a:r>
            <a:r>
              <a:rPr lang="hu-HU" sz="2400" b="1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halogatják az alkalmazkodást</a:t>
            </a:r>
            <a:r>
              <a:rPr lang="hu-HU" sz="24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nem lesznek képesek teljesíteni a tőlük elvárt jövedelmezőséget, </a:t>
            </a:r>
            <a:r>
              <a:rPr lang="hu-HU" sz="2400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</a:t>
            </a:r>
            <a:r>
              <a:rPr lang="hu-HU" sz="2400" b="1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középtávon</a:t>
            </a:r>
            <a:r>
              <a:rPr lang="hu-HU" sz="2400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b="1" i="1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kiszorulhatnak a piacról</a:t>
            </a:r>
            <a:r>
              <a:rPr lang="hu-HU" sz="2400" i="1" dirty="0">
                <a:solidFill>
                  <a:srgbClr val="0C214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sz="2400" dirty="0"/>
          </a:p>
        </p:txBody>
      </p:sp>
      <p:pic>
        <p:nvPicPr>
          <p:cNvPr id="1028" name="Picture 4" descr="KÃ©ptalÃ¡latok a kÃ¶vetkezÅre: time pictogram&quot;">
            <a:extLst>
              <a:ext uri="{FF2B5EF4-FFF2-40B4-BE49-F238E27FC236}">
                <a16:creationId xmlns:a16="http://schemas.microsoft.com/office/drawing/2014/main" id="{79F186C1-FC7B-45F4-81FA-E733CFA41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9"/>
          <a:stretch/>
        </p:blipFill>
        <p:spPr bwMode="auto">
          <a:xfrm>
            <a:off x="99594" y="1759060"/>
            <a:ext cx="845408" cy="86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Ã©ptalÃ¡latok a kÃ¶vetkezÅre: green exclamation mark pictograph">
            <a:extLst>
              <a:ext uri="{FF2B5EF4-FFF2-40B4-BE49-F238E27FC236}">
                <a16:creationId xmlns:a16="http://schemas.microsoft.com/office/drawing/2014/main" id="{9C84DAF3-FC40-41FE-953E-4DD9C3E6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1" y="3232416"/>
            <a:ext cx="756954" cy="75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Ã©ptalÃ¡latok a kÃ¶vetkezÅre: red exclamation mark question mark pictograph">
            <a:extLst>
              <a:ext uri="{FF2B5EF4-FFF2-40B4-BE49-F238E27FC236}">
                <a16:creationId xmlns:a16="http://schemas.microsoft.com/office/drawing/2014/main" id="{EABD1026-411B-4B72-8615-3F28C92D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95" y="4542814"/>
            <a:ext cx="815803" cy="8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5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babaváró hitelek </a:t>
            </a:r>
            <a:r>
              <a:rPr lang="hu-HU" dirty="0" err="1"/>
              <a:t>addicionalitása</a:t>
            </a:r>
            <a:r>
              <a:rPr lang="hu-HU" dirty="0"/>
              <a:t> egyelőre jelentős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15809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312735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Új háztartási hitelek a hitelintézeti szektorban</a:t>
            </a:r>
            <a:endParaRPr lang="hu-HU" sz="1800" cap="all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5900421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hitelkiváltás csak a végtörlesztéssel és a </a:t>
            </a:r>
            <a:r>
              <a:rPr lang="hu-HU" dirty="0" err="1"/>
              <a:t>forintosítással</a:t>
            </a:r>
            <a:r>
              <a:rPr lang="hu-HU" dirty="0"/>
              <a:t> összefüggő kiváltásokat jelöli. Az egyéb fogyasztási hitelek kategória a gépjármű-, áruvásárlási és más fogyasztási hiteleket tartalmazza, köztük a lombardhiteleket is. Az egyéni vállalkozóknak nyújtott </a:t>
            </a:r>
            <a:r>
              <a:rPr lang="hu-HU" dirty="0" err="1"/>
              <a:t>NHP</a:t>
            </a:r>
            <a:r>
              <a:rPr lang="hu-HU" dirty="0"/>
              <a:t>-hitelek az egyéb hitelek között kerültek feltüntetésre. A kibocsátás / jövedelem változó éves értékeket takar. A rendelkezésre álló jövedelem vonatkozásában a 2019. III. negyedévre is a 2018-as értéket használtuk.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890ACA-8AC4-4D9D-9377-43941A3BE40C}"/>
              </a:ext>
            </a:extLst>
          </p:cNvPr>
          <p:cNvSpPr txBox="1"/>
          <p:nvPr/>
        </p:nvSpPr>
        <p:spPr>
          <a:xfrm>
            <a:off x="6256189" y="1340213"/>
            <a:ext cx="2409637" cy="270843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</a:rPr>
              <a:t>Babaváró hitelek (2019 III. </a:t>
            </a:r>
            <a:r>
              <a:rPr lang="hu-HU" sz="2000" b="1" dirty="0" err="1">
                <a:solidFill>
                  <a:schemeClr val="tx2"/>
                </a:solidFill>
              </a:rPr>
              <a:t>n.év</a:t>
            </a:r>
            <a:r>
              <a:rPr lang="hu-HU" sz="2000" b="1" dirty="0">
                <a:solidFill>
                  <a:schemeClr val="tx2"/>
                </a:solidFill>
              </a:rPr>
              <a:t>)</a:t>
            </a:r>
          </a:p>
          <a:p>
            <a:pPr algn="ctr"/>
            <a:endParaRPr lang="hu-HU" sz="2000" b="1" dirty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29 ezer szerződéskötés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277 milliárd forint</a:t>
            </a:r>
          </a:p>
          <a:p>
            <a:pPr algn="ctr">
              <a:spcAft>
                <a:spcPts val="600"/>
              </a:spcAft>
            </a:pPr>
            <a:r>
              <a:rPr lang="hu-HU" sz="2000" dirty="0">
                <a:solidFill>
                  <a:schemeClr val="tx2"/>
                </a:solidFill>
              </a:rPr>
              <a:t>Átlagos hitelösszeg: 9,6 millió HUF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7E6FF-D336-4AAA-A91A-FD3307F4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74" y="997315"/>
            <a:ext cx="5589136" cy="42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52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éves dinamikát is jelentősen megemelték a babaváró hitelfolyósítások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15809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713743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háztartási hitelállomány negyedéves tranzakciói hitelcél szerint</a:t>
            </a:r>
            <a:endParaRPr lang="hu-HU" sz="1800" cap="all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46476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Szezonálisan nem igazított és árfolyamhatással gördítetten korrigált nettó hitelállomány-változás. A tranzakciók tartalmazzák az elszámolás hatását.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510C3-A073-47E1-9B6F-82339A17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8" y="1148448"/>
            <a:ext cx="5802376" cy="4339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D614CF-9D10-4026-AC1E-05572FF816E8}"/>
              </a:ext>
            </a:extLst>
          </p:cNvPr>
          <p:cNvSpPr txBox="1"/>
          <p:nvPr/>
        </p:nvSpPr>
        <p:spPr>
          <a:xfrm>
            <a:off x="6235908" y="1372952"/>
            <a:ext cx="2746244" cy="2523768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tx2"/>
                </a:solidFill>
              </a:rPr>
              <a:t>Hitelintézetekkel</a:t>
            </a:r>
            <a:r>
              <a:rPr lang="hu-HU" sz="2000" dirty="0">
                <a:solidFill>
                  <a:schemeClr val="tx2"/>
                </a:solidFill>
              </a:rPr>
              <a:t> szembeni hitelállomány év/év (2019. III. </a:t>
            </a:r>
            <a:r>
              <a:rPr lang="hu-HU" sz="2000" dirty="0" err="1">
                <a:solidFill>
                  <a:schemeClr val="tx2"/>
                </a:solidFill>
              </a:rPr>
              <a:t>n.év</a:t>
            </a:r>
            <a:r>
              <a:rPr lang="hu-HU" sz="2000" dirty="0">
                <a:solidFill>
                  <a:schemeClr val="tx2"/>
                </a:solidFill>
              </a:rPr>
              <a:t>, %)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  <a:p>
            <a:r>
              <a:rPr lang="hu-HU" sz="2000" b="1" dirty="0">
                <a:solidFill>
                  <a:schemeClr val="accent6"/>
                </a:solidFill>
              </a:rPr>
              <a:t>Teljes háztartási: 13,8%</a:t>
            </a:r>
          </a:p>
          <a:p>
            <a:r>
              <a:rPr lang="hu-HU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Lakáscélú: +9,4%</a:t>
            </a:r>
          </a:p>
          <a:p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Személyi h.: +32,2%</a:t>
            </a:r>
          </a:p>
          <a:p>
            <a:r>
              <a:rPr lang="hu-HU" sz="2000" b="1" dirty="0">
                <a:solidFill>
                  <a:srgbClr val="FF0000"/>
                </a:solidFill>
              </a:rPr>
              <a:t>Szab. </a:t>
            </a:r>
            <a:r>
              <a:rPr lang="hu-HU" sz="2000" b="1" dirty="0" err="1">
                <a:solidFill>
                  <a:srgbClr val="FF0000"/>
                </a:solidFill>
              </a:rPr>
              <a:t>Felh</a:t>
            </a:r>
            <a:r>
              <a:rPr lang="hu-HU" sz="2000" b="1" dirty="0">
                <a:solidFill>
                  <a:srgbClr val="FF0000"/>
                </a:solidFill>
              </a:rPr>
              <a:t>.:  -10,4%</a:t>
            </a:r>
          </a:p>
        </p:txBody>
      </p:sp>
    </p:spTree>
    <p:extLst>
      <p:ext uri="{BB962C8B-B14F-4D97-AF65-F5344CB8AC3E}">
        <p14:creationId xmlns:p14="http://schemas.microsoft.com/office/powerpoint/2010/main" val="52403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babaváró hitelfelvevők egyelőre a lakáshitel-adósokra hasonlítanak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15809"/>
            <a:ext cx="3600000" cy="369333"/>
          </a:xfrm>
        </p:spPr>
        <p:txBody>
          <a:bodyPr/>
          <a:lstStyle/>
          <a:p>
            <a:r>
              <a:rPr lang="hu-HU" dirty="0"/>
              <a:t>Forrás | KSH,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426193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Az új szerződések megoszlása jövedelmi kvintilisek szerint</a:t>
            </a:r>
            <a:endParaRPr lang="hu-HU" sz="1800" cap="all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025071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2019 első félévében (babaváró hitelek esetében 2019 harmadik negyedévében) hitelintézetek és pénzügyi vállalkozások által kibocsátott hitelek. A jövedelmi </a:t>
            </a:r>
            <a:r>
              <a:rPr lang="hu-HU" dirty="0" err="1"/>
              <a:t>kvintilisek</a:t>
            </a:r>
            <a:r>
              <a:rPr lang="hu-HU" dirty="0"/>
              <a:t> a teljes hazai népesség jövedelmei alapján kerültek kialakításra.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DA804-8A40-47C5-91EE-360473DF89CF}"/>
              </a:ext>
            </a:extLst>
          </p:cNvPr>
          <p:cNvSpPr txBox="1"/>
          <p:nvPr/>
        </p:nvSpPr>
        <p:spPr>
          <a:xfrm>
            <a:off x="5715489" y="1175400"/>
            <a:ext cx="2933323" cy="203132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A lakáshitelek 66 %-át</a:t>
            </a:r>
          </a:p>
          <a:p>
            <a:r>
              <a:rPr lang="hu-HU" b="1" dirty="0">
                <a:solidFill>
                  <a:schemeClr val="accent5"/>
                </a:solidFill>
              </a:rPr>
              <a:t>A babaváró hitelek 55 %-át</a:t>
            </a:r>
          </a:p>
          <a:p>
            <a:r>
              <a:rPr lang="hu-HU" b="1" dirty="0">
                <a:solidFill>
                  <a:schemeClr val="accent2"/>
                </a:solidFill>
              </a:rPr>
              <a:t>A személyi hitelek 37 %-át</a:t>
            </a:r>
          </a:p>
          <a:p>
            <a:endParaRPr lang="hu-HU" dirty="0"/>
          </a:p>
          <a:p>
            <a:r>
              <a:rPr lang="hu-HU" b="1" dirty="0"/>
              <a:t>olyan adósok vették fel, akik a jövedelem szerinti legfelső 20 százalékba tartoznak.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8C151-5BCE-4CE0-AA3B-0A2CBA77B62D}"/>
              </a:ext>
            </a:extLst>
          </p:cNvPr>
          <p:cNvSpPr txBox="1"/>
          <p:nvPr/>
        </p:nvSpPr>
        <p:spPr>
          <a:xfrm>
            <a:off x="5715488" y="3312732"/>
            <a:ext cx="2933323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A babaváró hitelekről és adósokról lásd a jelentés 2. keretes írását, a lakossági adósok további jellemzőiről pedig a 3. keretes írást.</a:t>
            </a:r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192DE6-B52B-4DE8-85FB-6F09DDB0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39" y="1090175"/>
            <a:ext cx="5129213" cy="38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babaváró hitelfelvevők 47 százalékának nincs egyéb jelentős hiteltartozása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15809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545163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babaváró hitelszerződések (25 550 db) kumulált eloszlása JTM alapján az adósok egyéb hiteltartozásai szerint megbontva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78219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2019. harmadik negyedéves folyósítások alapján, amely valamelyest eltér az ugyanezen időszak alatt megvalósult szerződéskötések számától.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6DA304-D7D0-4936-886C-438BD004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76" y="848707"/>
            <a:ext cx="6100482" cy="45276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5BC6F-A13A-4606-BC58-4242CDEAEA92}"/>
              </a:ext>
            </a:extLst>
          </p:cNvPr>
          <p:cNvSpPr txBox="1"/>
          <p:nvPr/>
        </p:nvSpPr>
        <p:spPr>
          <a:xfrm>
            <a:off x="6558126" y="1387146"/>
            <a:ext cx="2359998" cy="369331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Átlagos jövedelemarányos törlesztőrészlet mutató (</a:t>
            </a:r>
            <a:r>
              <a:rPr lang="hu-HU" dirty="0" err="1">
                <a:solidFill>
                  <a:schemeClr val="tx2"/>
                </a:solidFill>
              </a:rPr>
              <a:t>JTM</a:t>
            </a:r>
            <a:r>
              <a:rPr lang="hu-HU" dirty="0">
                <a:solidFill>
                  <a:schemeClr val="tx2"/>
                </a:solidFill>
              </a:rPr>
              <a:t>): 25%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  <a:p>
            <a:pPr algn="ctr"/>
            <a:r>
              <a:rPr lang="hu-HU" dirty="0">
                <a:solidFill>
                  <a:schemeClr val="tx2"/>
                </a:solidFill>
              </a:rPr>
              <a:t>Az ügyletek kétharmada esetén a </a:t>
            </a:r>
            <a:r>
              <a:rPr lang="hu-HU" dirty="0" err="1">
                <a:solidFill>
                  <a:schemeClr val="tx2"/>
                </a:solidFill>
              </a:rPr>
              <a:t>JTM</a:t>
            </a:r>
            <a:r>
              <a:rPr lang="hu-HU" dirty="0">
                <a:solidFill>
                  <a:schemeClr val="tx2"/>
                </a:solidFill>
              </a:rPr>
              <a:t> kisebb mint 30%</a:t>
            </a:r>
          </a:p>
          <a:p>
            <a:pPr algn="ctr"/>
            <a:endParaRPr lang="hu-HU" dirty="0">
              <a:solidFill>
                <a:schemeClr val="tx2"/>
              </a:solidFill>
            </a:endParaRPr>
          </a:p>
          <a:p>
            <a:pPr algn="ctr"/>
            <a:r>
              <a:rPr lang="hu-HU" dirty="0">
                <a:solidFill>
                  <a:schemeClr val="tx2"/>
                </a:solidFill>
              </a:rPr>
              <a:t>Mindössze az ügyletek 10 százaléka esetében nagyobb a </a:t>
            </a:r>
            <a:r>
              <a:rPr lang="hu-HU" dirty="0" err="1">
                <a:solidFill>
                  <a:schemeClr val="tx2"/>
                </a:solidFill>
              </a:rPr>
              <a:t>JTM</a:t>
            </a:r>
            <a:r>
              <a:rPr lang="hu-HU" dirty="0">
                <a:solidFill>
                  <a:schemeClr val="tx2"/>
                </a:solidFill>
              </a:rPr>
              <a:t> mint 40%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6624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GDP-arányosan jelentős tér áll még rendelkezésre a hitelbővülésre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15809"/>
            <a:ext cx="3600000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EKB</a:t>
            </a:r>
            <a:r>
              <a:rPr lang="hu-HU" dirty="0"/>
              <a:t>, Global </a:t>
            </a:r>
            <a:r>
              <a:rPr lang="hu-HU" dirty="0" err="1"/>
              <a:t>Findex</a:t>
            </a:r>
            <a:r>
              <a:rPr lang="hu-HU" dirty="0"/>
              <a:t> </a:t>
            </a:r>
            <a:r>
              <a:rPr lang="hu-HU" dirty="0" err="1"/>
              <a:t>Database</a:t>
            </a:r>
            <a:r>
              <a:rPr lang="hu-HU" dirty="0"/>
              <a:t>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744317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Lakossági Hitelpenetráció európai összehasonlításban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78219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hitel/GDP értékek 2019. második negyedév végére, a lakáshitellel rendelkező háztartások aránya 2017-re vonatkozik.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92762-080B-42AE-8CEC-6E8A64285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322" y="1113683"/>
            <a:ext cx="5923355" cy="4431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B0A58-34EC-44E8-99DB-C6C4A06EEEE7}"/>
              </a:ext>
            </a:extLst>
          </p:cNvPr>
          <p:cNvSpPr/>
          <p:nvPr/>
        </p:nvSpPr>
        <p:spPr>
          <a:xfrm>
            <a:off x="6772275" y="1428750"/>
            <a:ext cx="190500" cy="3228975"/>
          </a:xfrm>
          <a:prstGeom prst="rect">
            <a:avLst/>
          </a:prstGeom>
          <a:noFill/>
          <a:ln w="254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5995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Új hitelek Kamatozása: egyre több a hosszabb távra fixált kamatozású hitel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35161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kibocsátott lakáshitelek a kamatrögzítés hossza szerint és az MFL termékek aránya</a:t>
            </a:r>
            <a:endParaRPr lang="hu-HU" sz="1800" cap="all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5947310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Minősített Fogyasztóbarát Lakáshitel termékek részesedése a lakás-takarékpénztári folyósításoktól szűrt, legalább 3 évre (2018. IV. negyedévtől legalább 5 évre) kamatfixált új kibocsátáshoz viszonyítva.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76CA66-2B5C-4A01-839F-B9216CD6A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99" y="1000765"/>
            <a:ext cx="5619328" cy="42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13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Fennálló állomány: az alacsony kamatok kitolódása alakít a kockázatokon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C8521-D4A0-4CC2-9841-E1BC1D65E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AD2019-B1BA-4F68-B294-3A245F475BC0}"/>
              </a:ext>
            </a:extLst>
          </p:cNvPr>
          <p:cNvGraphicFramePr/>
          <p:nvPr>
            <p:extLst/>
          </p:nvPr>
        </p:nvGraphicFramePr>
        <p:xfrm>
          <a:off x="-893277" y="1469428"/>
          <a:ext cx="7303129" cy="4919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2B5B6F2-8A36-4774-ACCE-CAE63CD238F2}"/>
              </a:ext>
            </a:extLst>
          </p:cNvPr>
          <p:cNvSpPr txBox="1"/>
          <p:nvPr/>
        </p:nvSpPr>
        <p:spPr>
          <a:xfrm>
            <a:off x="5382152" y="1498864"/>
            <a:ext cx="350835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3600" u="sng" dirty="0">
                <a:solidFill>
                  <a:schemeClr val="tx2"/>
                </a:solidFill>
              </a:rPr>
              <a:t>Fő üzenetünk: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tx2"/>
                </a:solidFill>
              </a:rPr>
              <a:t>stabilitási szempontból az idő nekünk dolgozik</a:t>
            </a:r>
            <a:r>
              <a:rPr lang="hu-HU" sz="2200" dirty="0">
                <a:solidFill>
                  <a:schemeClr val="tx2"/>
                </a:solidFill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2"/>
                </a:solidFill>
              </a:rPr>
              <a:t>az alacsony hozamok </a:t>
            </a:r>
            <a:r>
              <a:rPr lang="hu-HU" sz="2200" b="1" dirty="0">
                <a:solidFill>
                  <a:schemeClr val="tx2"/>
                </a:solidFill>
              </a:rPr>
              <a:t>egyedülálló lehetőséget biztosítanak</a:t>
            </a:r>
            <a:r>
              <a:rPr lang="hu-HU" sz="2200" dirty="0">
                <a:solidFill>
                  <a:schemeClr val="tx2"/>
                </a:solidFill>
              </a:rPr>
              <a:t> a kamatok rögzítésére és a </a:t>
            </a:r>
            <a:r>
              <a:rPr lang="hu-HU" sz="2200" b="1" dirty="0">
                <a:solidFill>
                  <a:schemeClr val="tx2"/>
                </a:solidFill>
              </a:rPr>
              <a:t>nem várt kockázatok</a:t>
            </a:r>
            <a:r>
              <a:rPr lang="hu-HU" sz="2200" dirty="0">
                <a:solidFill>
                  <a:schemeClr val="tx2"/>
                </a:solidFill>
              </a:rPr>
              <a:t> elleni védekezésre.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b="1" dirty="0">
                <a:solidFill>
                  <a:schemeClr val="tx2"/>
                </a:solidFill>
              </a:rPr>
              <a:t>kamatrögzítés = biztosítás</a:t>
            </a:r>
          </a:p>
        </p:txBody>
      </p:sp>
    </p:spTree>
    <p:extLst>
      <p:ext uri="{BB962C8B-B14F-4D97-AF65-F5344CB8AC3E}">
        <p14:creationId xmlns:p14="http://schemas.microsoft.com/office/powerpoint/2010/main" val="2742015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574178"/>
            <a:ext cx="6633906" cy="1649682"/>
          </a:xfrm>
        </p:spPr>
        <p:txBody>
          <a:bodyPr/>
          <a:lstStyle/>
          <a:p>
            <a:r>
              <a:rPr lang="hu-HU" dirty="0"/>
              <a:t>Portfólióminőség</a:t>
            </a:r>
            <a:br>
              <a:rPr lang="hu-HU" dirty="0"/>
            </a:br>
            <a:r>
              <a:rPr lang="hu-HU" sz="2000" i="1" dirty="0"/>
              <a:t>alacsony a késedelembe esők aránya, de a ciklusérzékeny kitettségek fokozott figyelmet igényelnek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964805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Öt százalék alá csökkent a nemteljesítő vállalati hitelek aránya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75175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399845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nemteljesítő vállalati hitelállomány aránya a hitelintézeti szektorban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D49CD5-5D89-4276-8798-6B26C0BA7A55}"/>
              </a:ext>
            </a:extLst>
          </p:cNvPr>
          <p:cNvSpPr txBox="1">
            <a:spLocks/>
          </p:cNvSpPr>
          <p:nvPr/>
        </p:nvSpPr>
        <p:spPr>
          <a:xfrm>
            <a:off x="253497" y="5974739"/>
            <a:ext cx="8728655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2015-től a nemteljesítő hitelek definíciója megváltozott, innentől a 90 napon túl késedelmes hitelek mellett az olyan 90 napon belül késedelmes hitelek is nemteljesítőnek minősülnek, amelyeknél nemfizetés valószínűsíthető. 2010-ig </a:t>
            </a:r>
            <a:r>
              <a:rPr lang="hu-HU" dirty="0" err="1"/>
              <a:t>ügyfelenként</a:t>
            </a:r>
            <a:r>
              <a:rPr lang="hu-HU" dirty="0"/>
              <a:t>, 2010-től </a:t>
            </a:r>
            <a:r>
              <a:rPr lang="hu-HU" dirty="0" err="1"/>
              <a:t>szerződésenként</a:t>
            </a:r>
            <a:r>
              <a:rPr lang="hu-HU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3B5A4-2A56-4D89-A9E9-6519A2FC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80" y="1053551"/>
            <a:ext cx="5561972" cy="41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03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késedelembe eső háztartási hitelek aránya rendkívül alacsony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KHR</a:t>
            </a:r>
            <a:r>
              <a:rPr lang="hu-HU" dirty="0"/>
              <a:t>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793971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2010-2018 között kötött jelzáloghitel szerződések késedelmes aránya az eltelt idő függvényében a szerződéskötés éve szerint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BA3D6-1DC8-4478-BDF0-E64F2CB4C7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6" y="1088055"/>
            <a:ext cx="6437368" cy="4567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092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6C8117-0E81-40B7-8198-A88B1A162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2800" dirty="0"/>
              <a:t>A hazai bankrendszert számos oldalról érik kihívások</a:t>
            </a:r>
          </a:p>
        </p:txBody>
      </p:sp>
      <p:pic>
        <p:nvPicPr>
          <p:cNvPr id="1026" name="Picture 2" descr="KÃ©ptalÃ¡latok a kÃ¶vetkezÅre: magyar cÃ­mer">
            <a:extLst>
              <a:ext uri="{FF2B5EF4-FFF2-40B4-BE49-F238E27FC236}">
                <a16:creationId xmlns:a16="http://schemas.microsoft.com/office/drawing/2014/main" id="{87C71E3E-55A9-4280-B10C-D45C0A3F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68" y="1178258"/>
            <a:ext cx="711200" cy="151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ok a kÃ¶vetkezÅre: magyar nemzeti bank">
            <a:extLst>
              <a:ext uri="{FF2B5EF4-FFF2-40B4-BE49-F238E27FC236}">
                <a16:creationId xmlns:a16="http://schemas.microsoft.com/office/drawing/2014/main" id="{C96AB404-6E42-435B-AACD-588ACD8B0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620" y="1426812"/>
            <a:ext cx="1148837" cy="11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4.iconfinder.com/data/icons/fintech-2/48/bitcoin-bank-cryptocurrency-fintech-bank_2-256.png">
            <a:extLst>
              <a:ext uri="{FF2B5EF4-FFF2-40B4-BE49-F238E27FC236}">
                <a16:creationId xmlns:a16="http://schemas.microsoft.com/office/drawing/2014/main" id="{8455A427-7A11-4352-9BBD-BDD52C2B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558" y="3206274"/>
            <a:ext cx="1076582" cy="10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siness, buy, combine, company, merge, merger icon">
            <a:extLst>
              <a:ext uri="{FF2B5EF4-FFF2-40B4-BE49-F238E27FC236}">
                <a16:creationId xmlns:a16="http://schemas.microsoft.com/office/drawing/2014/main" id="{A7CE5302-9149-49C7-900A-5ED9491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144" y="5084112"/>
            <a:ext cx="1151818" cy="115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uble Bracket 4">
            <a:extLst>
              <a:ext uri="{FF2B5EF4-FFF2-40B4-BE49-F238E27FC236}">
                <a16:creationId xmlns:a16="http://schemas.microsoft.com/office/drawing/2014/main" id="{F5DC011E-E605-4D02-869A-01D22EEE5EC9}"/>
              </a:ext>
            </a:extLst>
          </p:cNvPr>
          <p:cNvSpPr/>
          <p:nvPr/>
        </p:nvSpPr>
        <p:spPr>
          <a:xfrm>
            <a:off x="78683" y="1426813"/>
            <a:ext cx="1358900" cy="1221072"/>
          </a:xfrm>
          <a:prstGeom prst="bracketPair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Babaváró hitel</a:t>
            </a:r>
          </a:p>
          <a:p>
            <a:pPr algn="ctr">
              <a:spcAft>
                <a:spcPts val="600"/>
              </a:spcAft>
            </a:pPr>
            <a:r>
              <a:rPr lang="hu-HU" sz="1400" dirty="0" err="1"/>
              <a:t>CSOK</a:t>
            </a:r>
            <a:endParaRPr lang="hu-HU" sz="1400" dirty="0"/>
          </a:p>
          <a:p>
            <a:pPr algn="ctr"/>
            <a:r>
              <a:rPr lang="hu-HU" sz="1400" dirty="0" err="1"/>
              <a:t>MÁP</a:t>
            </a:r>
            <a:r>
              <a:rPr lang="hu-HU" sz="1400" dirty="0"/>
              <a:t> Plusz</a:t>
            </a:r>
          </a:p>
        </p:txBody>
      </p:sp>
      <p:sp>
        <p:nvSpPr>
          <p:cNvPr id="55" name="Double Bracket 54">
            <a:extLst>
              <a:ext uri="{FF2B5EF4-FFF2-40B4-BE49-F238E27FC236}">
                <a16:creationId xmlns:a16="http://schemas.microsoft.com/office/drawing/2014/main" id="{0228D2DD-EDB1-4F46-B424-C936F99B439A}"/>
              </a:ext>
            </a:extLst>
          </p:cNvPr>
          <p:cNvSpPr/>
          <p:nvPr/>
        </p:nvSpPr>
        <p:spPr>
          <a:xfrm>
            <a:off x="7866493" y="1552985"/>
            <a:ext cx="1168400" cy="1436609"/>
          </a:xfrm>
          <a:prstGeom prst="bracketPair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300"/>
              </a:spcAft>
            </a:pPr>
            <a:r>
              <a:rPr lang="hu-HU" sz="1400" dirty="0" err="1"/>
              <a:t>NHP</a:t>
            </a:r>
            <a:r>
              <a:rPr lang="hu-HU" sz="1400" dirty="0"/>
              <a:t> </a:t>
            </a:r>
            <a:r>
              <a:rPr lang="hu-HU" sz="1400" i="1" dirty="0"/>
              <a:t>fix</a:t>
            </a:r>
          </a:p>
          <a:p>
            <a:pPr algn="ctr">
              <a:spcAft>
                <a:spcPts val="300"/>
              </a:spcAft>
            </a:pPr>
            <a:r>
              <a:rPr lang="hu-HU" sz="1400" dirty="0" err="1"/>
              <a:t>NKP</a:t>
            </a:r>
            <a:endParaRPr lang="hu-HU" sz="1400" dirty="0"/>
          </a:p>
          <a:p>
            <a:pPr algn="ctr">
              <a:spcAft>
                <a:spcPts val="300"/>
              </a:spcAft>
            </a:pPr>
            <a:r>
              <a:rPr lang="hu-HU" sz="1400" dirty="0" err="1"/>
              <a:t>AFR</a:t>
            </a:r>
            <a:endParaRPr lang="hu-HU" sz="1400" dirty="0"/>
          </a:p>
          <a:p>
            <a:pPr algn="ctr">
              <a:spcAft>
                <a:spcPts val="300"/>
              </a:spcAft>
            </a:pPr>
            <a:r>
              <a:rPr lang="hu-HU" sz="1400" dirty="0" err="1"/>
              <a:t>MFL</a:t>
            </a:r>
            <a:endParaRPr lang="hu-HU" sz="1400" dirty="0"/>
          </a:p>
          <a:p>
            <a:pPr algn="ctr">
              <a:spcAft>
                <a:spcPts val="300"/>
              </a:spcAft>
            </a:pPr>
            <a:r>
              <a:rPr lang="hu-HU" sz="1400" dirty="0"/>
              <a:t>Jelzáloglevél-</a:t>
            </a:r>
            <a:br>
              <a:rPr lang="hu-HU" sz="1400" dirty="0"/>
            </a:br>
            <a:r>
              <a:rPr lang="hu-HU" sz="1400" dirty="0"/>
              <a:t>vásárlás</a:t>
            </a:r>
          </a:p>
        </p:txBody>
      </p:sp>
      <p:sp>
        <p:nvSpPr>
          <p:cNvPr id="56" name="Double Bracket 55">
            <a:extLst>
              <a:ext uri="{FF2B5EF4-FFF2-40B4-BE49-F238E27FC236}">
                <a16:creationId xmlns:a16="http://schemas.microsoft.com/office/drawing/2014/main" id="{B6FA421C-A6D6-4ADE-8784-B50D861ED46D}"/>
              </a:ext>
            </a:extLst>
          </p:cNvPr>
          <p:cNvSpPr/>
          <p:nvPr/>
        </p:nvSpPr>
        <p:spPr>
          <a:xfrm>
            <a:off x="159963" y="3194267"/>
            <a:ext cx="1198937" cy="1221072"/>
          </a:xfrm>
          <a:prstGeom prst="bracketPair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Átutalások</a:t>
            </a:r>
          </a:p>
          <a:p>
            <a:pPr algn="ctr">
              <a:spcAft>
                <a:spcPts val="600"/>
              </a:spcAft>
            </a:pPr>
            <a:r>
              <a:rPr lang="hu-HU" sz="1400" dirty="0"/>
              <a:t>Pénzváltás</a:t>
            </a:r>
          </a:p>
          <a:p>
            <a:pPr algn="ctr"/>
            <a:r>
              <a:rPr lang="hu-HU" sz="1400" dirty="0"/>
              <a:t>Hitelezés</a:t>
            </a:r>
          </a:p>
        </p:txBody>
      </p:sp>
      <p:pic>
        <p:nvPicPr>
          <p:cNvPr id="1036" name="Picture 12" descr="association, connection, network, organization, society icon">
            <a:extLst>
              <a:ext uri="{FF2B5EF4-FFF2-40B4-BE49-F238E27FC236}">
                <a16:creationId xmlns:a16="http://schemas.microsoft.com/office/drawing/2014/main" id="{A875C9E7-DEC0-4188-8B35-E4238F41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06" y="3043832"/>
            <a:ext cx="1381760" cy="13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Ã©ptalÃ¡latok a kÃ¶vetkezÅre: low interest rates icon">
            <a:extLst>
              <a:ext uri="{FF2B5EF4-FFF2-40B4-BE49-F238E27FC236}">
                <a16:creationId xmlns:a16="http://schemas.microsoft.com/office/drawing/2014/main" id="{4870E0E1-0F08-4B2C-A6C3-7AE020946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91" y="5102371"/>
            <a:ext cx="1076582" cy="107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Double Bracket 59">
            <a:extLst>
              <a:ext uri="{FF2B5EF4-FFF2-40B4-BE49-F238E27FC236}">
                <a16:creationId xmlns:a16="http://schemas.microsoft.com/office/drawing/2014/main" id="{6BE07C5F-FA8A-4F14-B790-391AC009318F}"/>
              </a:ext>
            </a:extLst>
          </p:cNvPr>
          <p:cNvSpPr/>
          <p:nvPr/>
        </p:nvSpPr>
        <p:spPr>
          <a:xfrm>
            <a:off x="105036" y="5136778"/>
            <a:ext cx="1198937" cy="1221072"/>
          </a:xfrm>
          <a:prstGeom prst="bracketPair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Szűk </a:t>
            </a:r>
            <a:r>
              <a:rPr lang="hu-HU" sz="1400" dirty="0" err="1"/>
              <a:t>marzsok</a:t>
            </a:r>
            <a:endParaRPr lang="hu-HU" sz="1400" dirty="0"/>
          </a:p>
          <a:p>
            <a:pPr algn="ctr"/>
            <a:r>
              <a:rPr lang="hu-HU" sz="1400" dirty="0"/>
              <a:t>Előnytelen befektetői lehetőségek</a:t>
            </a:r>
          </a:p>
        </p:txBody>
      </p:sp>
      <p:sp>
        <p:nvSpPr>
          <p:cNvPr id="62" name="Double Bracket 61">
            <a:extLst>
              <a:ext uri="{FF2B5EF4-FFF2-40B4-BE49-F238E27FC236}">
                <a16:creationId xmlns:a16="http://schemas.microsoft.com/office/drawing/2014/main" id="{EBAAADC3-EE01-4562-B45C-DD3FEC7F3C87}"/>
              </a:ext>
            </a:extLst>
          </p:cNvPr>
          <p:cNvSpPr/>
          <p:nvPr/>
        </p:nvSpPr>
        <p:spPr>
          <a:xfrm>
            <a:off x="7835957" y="5163939"/>
            <a:ext cx="1198937" cy="1221072"/>
          </a:xfrm>
          <a:prstGeom prst="bracketPair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Kevesebb nagybank</a:t>
            </a:r>
          </a:p>
          <a:p>
            <a:pPr algn="ctr"/>
            <a:r>
              <a:rPr lang="hu-HU" sz="1400" dirty="0"/>
              <a:t>Hatékonyság</a:t>
            </a:r>
          </a:p>
          <a:p>
            <a:pPr algn="ctr"/>
            <a:r>
              <a:rPr lang="hu-HU" sz="1400" dirty="0"/>
              <a:t>Verseny</a:t>
            </a:r>
          </a:p>
        </p:txBody>
      </p:sp>
      <p:sp>
        <p:nvSpPr>
          <p:cNvPr id="63" name="Double Bracket 62">
            <a:extLst>
              <a:ext uri="{FF2B5EF4-FFF2-40B4-BE49-F238E27FC236}">
                <a16:creationId xmlns:a16="http://schemas.microsoft.com/office/drawing/2014/main" id="{A2F2764E-DE7A-4EBC-BFED-87D75E01C3C2}"/>
              </a:ext>
            </a:extLst>
          </p:cNvPr>
          <p:cNvSpPr/>
          <p:nvPr/>
        </p:nvSpPr>
        <p:spPr>
          <a:xfrm>
            <a:off x="7862187" y="3435228"/>
            <a:ext cx="1198937" cy="1221072"/>
          </a:xfrm>
          <a:prstGeom prst="bracketPair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hu-HU" sz="1400" dirty="0"/>
              <a:t>Gyorsaság</a:t>
            </a:r>
          </a:p>
          <a:p>
            <a:pPr algn="ctr">
              <a:spcAft>
                <a:spcPts val="600"/>
              </a:spcAft>
            </a:pPr>
            <a:r>
              <a:rPr lang="hu-HU" sz="1400" dirty="0"/>
              <a:t>Kedvező árazás</a:t>
            </a:r>
          </a:p>
          <a:p>
            <a:pPr algn="ctr"/>
            <a:r>
              <a:rPr lang="hu-HU" sz="1400" dirty="0"/>
              <a:t>Kényelem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7D990-3E89-4452-A7E7-D60CCB0556E9}"/>
              </a:ext>
            </a:extLst>
          </p:cNvPr>
          <p:cNvSpPr/>
          <p:nvPr/>
        </p:nvSpPr>
        <p:spPr>
          <a:xfrm>
            <a:off x="275533" y="1115059"/>
            <a:ext cx="965200" cy="4203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1. Állam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3E97770-4FE0-4DC5-AF7E-1F0A39BA137D}"/>
              </a:ext>
            </a:extLst>
          </p:cNvPr>
          <p:cNvSpPr/>
          <p:nvPr/>
        </p:nvSpPr>
        <p:spPr>
          <a:xfrm>
            <a:off x="276831" y="2866829"/>
            <a:ext cx="965200" cy="4203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3. </a:t>
            </a:r>
            <a:r>
              <a:rPr lang="hu-HU" sz="1400" b="1" dirty="0" err="1"/>
              <a:t>FinTech</a:t>
            </a:r>
            <a:r>
              <a:rPr lang="hu-HU" sz="1400" b="1" dirty="0"/>
              <a:t> cégek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BBD9A12-4574-4E02-AC42-8F1BB96AE07A}"/>
              </a:ext>
            </a:extLst>
          </p:cNvPr>
          <p:cNvSpPr/>
          <p:nvPr/>
        </p:nvSpPr>
        <p:spPr>
          <a:xfrm>
            <a:off x="101347" y="4796172"/>
            <a:ext cx="1198937" cy="4203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5. Alacsony hozamkörny.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748E3E8-D610-47DC-9F36-DD39EFB00EE7}"/>
              </a:ext>
            </a:extLst>
          </p:cNvPr>
          <p:cNvSpPr/>
          <p:nvPr/>
        </p:nvSpPr>
        <p:spPr>
          <a:xfrm>
            <a:off x="7873019" y="3088107"/>
            <a:ext cx="1161874" cy="4203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4. Társadalmi elvárások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F73C6F1-30A9-4F2D-A210-B8C8321FF77E}"/>
              </a:ext>
            </a:extLst>
          </p:cNvPr>
          <p:cNvSpPr/>
          <p:nvPr/>
        </p:nvSpPr>
        <p:spPr>
          <a:xfrm>
            <a:off x="7862188" y="1110530"/>
            <a:ext cx="1100774" cy="42030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2. Jegybank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CD5CDA9-0884-4986-8D4E-85A282AE89C9}"/>
              </a:ext>
            </a:extLst>
          </p:cNvPr>
          <p:cNvSpPr/>
          <p:nvPr/>
        </p:nvSpPr>
        <p:spPr>
          <a:xfrm>
            <a:off x="7836012" y="4824584"/>
            <a:ext cx="1207209" cy="404689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b="1" dirty="0"/>
              <a:t>6. Össze-olvadások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755B3D4-696B-4CF5-BBF2-6096CAF59182}"/>
              </a:ext>
            </a:extLst>
          </p:cNvPr>
          <p:cNvSpPr/>
          <p:nvPr/>
        </p:nvSpPr>
        <p:spPr>
          <a:xfrm rot="1586626">
            <a:off x="2482542" y="2011950"/>
            <a:ext cx="1087994" cy="43176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Arrow: Right 98">
            <a:extLst>
              <a:ext uri="{FF2B5EF4-FFF2-40B4-BE49-F238E27FC236}">
                <a16:creationId xmlns:a16="http://schemas.microsoft.com/office/drawing/2014/main" id="{8A97703D-C6A1-4CF3-89BA-5F547FA5F5C5}"/>
              </a:ext>
            </a:extLst>
          </p:cNvPr>
          <p:cNvSpPr/>
          <p:nvPr/>
        </p:nvSpPr>
        <p:spPr>
          <a:xfrm rot="9662068">
            <a:off x="5384393" y="2011948"/>
            <a:ext cx="1157577" cy="43176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Arrow: Right 99">
            <a:extLst>
              <a:ext uri="{FF2B5EF4-FFF2-40B4-BE49-F238E27FC236}">
                <a16:creationId xmlns:a16="http://schemas.microsoft.com/office/drawing/2014/main" id="{035C76A6-55A5-4AE3-82A0-529B9B22DED9}"/>
              </a:ext>
            </a:extLst>
          </p:cNvPr>
          <p:cNvSpPr/>
          <p:nvPr/>
        </p:nvSpPr>
        <p:spPr>
          <a:xfrm rot="12785931">
            <a:off x="5775598" y="4701346"/>
            <a:ext cx="772880" cy="415494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9008CFD8-C73C-4077-849A-D3A919D92CCF}"/>
              </a:ext>
            </a:extLst>
          </p:cNvPr>
          <p:cNvSpPr/>
          <p:nvPr/>
        </p:nvSpPr>
        <p:spPr>
          <a:xfrm rot="19558144">
            <a:off x="2456709" y="4701936"/>
            <a:ext cx="972984" cy="43176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308C3CA2-8935-4FB3-83E1-9212D6CD9055}"/>
              </a:ext>
            </a:extLst>
          </p:cNvPr>
          <p:cNvSpPr/>
          <p:nvPr/>
        </p:nvSpPr>
        <p:spPr>
          <a:xfrm>
            <a:off x="2531230" y="3454318"/>
            <a:ext cx="863292" cy="43176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4A159FEB-B6A0-42C8-A15D-8055791B3A7C}"/>
              </a:ext>
            </a:extLst>
          </p:cNvPr>
          <p:cNvSpPr/>
          <p:nvPr/>
        </p:nvSpPr>
        <p:spPr>
          <a:xfrm rot="10800000">
            <a:off x="5715733" y="3501130"/>
            <a:ext cx="733685" cy="431761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58B130-336D-4C51-A5FF-005D31C9B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522" y="2323126"/>
            <a:ext cx="2234990" cy="237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12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294871"/>
            <a:ext cx="6633906" cy="2208297"/>
          </a:xfrm>
        </p:spPr>
        <p:txBody>
          <a:bodyPr/>
          <a:lstStyle/>
          <a:p>
            <a:r>
              <a:rPr lang="hu-HU" dirty="0"/>
              <a:t>Jövedelmezőség, hatékonyság</a:t>
            </a:r>
            <a:br>
              <a:rPr lang="hu-HU" dirty="0"/>
            </a:br>
            <a:r>
              <a:rPr lang="hu-HU" sz="2000" i="1" dirty="0"/>
              <a:t>a hazai bankrendszer kiemelkedő jövedelmezősége a hatékonyság növelésével tartható fenn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556044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C8D311-D7B9-412F-BB70-FC5360CFE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85" y="1591791"/>
            <a:ext cx="6733431" cy="367441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Kiemelkedő jövedelmezőség, nem megfelelő struktúrában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41F2744-D8EF-43BD-B64F-8AD9F48F2857}"/>
              </a:ext>
            </a:extLst>
          </p:cNvPr>
          <p:cNvSpPr txBox="1">
            <a:spLocks/>
          </p:cNvSpPr>
          <p:nvPr/>
        </p:nvSpPr>
        <p:spPr>
          <a:xfrm>
            <a:off x="394111" y="6048953"/>
            <a:ext cx="858804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12 havi gördülő eszközarányos eredménytételek és változásaik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00DEB-F107-460E-A23F-1CCB6E9439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62885"/>
            <a:ext cx="3600000" cy="369333"/>
          </a:xfrm>
        </p:spPr>
        <p:txBody>
          <a:bodyPr/>
          <a:lstStyle/>
          <a:p>
            <a:r>
              <a:rPr lang="hu-HU" dirty="0"/>
              <a:t>Forrás | MNB.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B8ED67-5F9A-4F88-9362-FFEE962E7A2F}"/>
              </a:ext>
            </a:extLst>
          </p:cNvPr>
          <p:cNvSpPr/>
          <p:nvPr/>
        </p:nvSpPr>
        <p:spPr>
          <a:xfrm>
            <a:off x="1340510" y="3365344"/>
            <a:ext cx="2181288" cy="798968"/>
          </a:xfrm>
          <a:prstGeom prst="ellipse">
            <a:avLst/>
          </a:prstGeom>
          <a:noFill/>
          <a:ln w="34925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0B507B-B8D3-43FC-AFA8-6CCB0DDBD41A}"/>
              </a:ext>
            </a:extLst>
          </p:cNvPr>
          <p:cNvSpPr/>
          <p:nvPr/>
        </p:nvSpPr>
        <p:spPr>
          <a:xfrm>
            <a:off x="1340510" y="4892051"/>
            <a:ext cx="2181288" cy="429538"/>
          </a:xfrm>
          <a:prstGeom prst="ellipse">
            <a:avLst/>
          </a:prstGeom>
          <a:noFill/>
          <a:ln w="34925">
            <a:solidFill>
              <a:schemeClr val="tx2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2032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Jelentős </a:t>
            </a:r>
            <a:r>
              <a:rPr lang="hu-HU" dirty="0" err="1"/>
              <a:t>előrelépésre</a:t>
            </a:r>
            <a:r>
              <a:rPr lang="hu-HU" dirty="0"/>
              <a:t> van szükség a hatékonyságban (de európai szinten is!)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8432" y="6425258"/>
            <a:ext cx="7596978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SNL</a:t>
            </a:r>
            <a:r>
              <a:rPr lang="hu-HU" dirty="0"/>
              <a:t>, Eurostat, </a:t>
            </a:r>
            <a:r>
              <a:rPr lang="hu-HU" dirty="0" err="1"/>
              <a:t>WB</a:t>
            </a:r>
            <a:r>
              <a:rPr lang="hu-HU" dirty="0"/>
              <a:t> – </a:t>
            </a:r>
            <a:r>
              <a:rPr lang="hu-HU" dirty="0" err="1"/>
              <a:t>GFD</a:t>
            </a:r>
            <a:r>
              <a:rPr lang="hu-HU" dirty="0"/>
              <a:t>, </a:t>
            </a:r>
            <a:r>
              <a:rPr lang="hu-HU" dirty="0" err="1"/>
              <a:t>WB</a:t>
            </a:r>
            <a:r>
              <a:rPr lang="hu-HU" dirty="0"/>
              <a:t> – FII, </a:t>
            </a:r>
            <a:r>
              <a:rPr lang="hu-HU" dirty="0" err="1"/>
              <a:t>Deloitte</a:t>
            </a:r>
            <a:r>
              <a:rPr lang="hu-HU" dirty="0"/>
              <a:t>, </a:t>
            </a:r>
            <a:r>
              <a:rPr lang="hu-HU" dirty="0" err="1"/>
              <a:t>EBA</a:t>
            </a:r>
            <a:r>
              <a:rPr lang="hu-HU" dirty="0"/>
              <a:t>, </a:t>
            </a:r>
            <a:r>
              <a:rPr lang="hu-HU" dirty="0" err="1"/>
              <a:t>ESMA</a:t>
            </a:r>
            <a:r>
              <a:rPr lang="hu-HU" dirty="0"/>
              <a:t>, </a:t>
            </a:r>
            <a:r>
              <a:rPr lang="hu-HU" dirty="0" err="1"/>
              <a:t>EIOPA</a:t>
            </a:r>
            <a:r>
              <a:rPr lang="hu-HU" dirty="0"/>
              <a:t>, nemzeti bankok honlapjai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5199508" y="4675584"/>
            <a:ext cx="37300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Európai hitelintézetek hatékonysági mutatói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DEB7E8F-0577-40DF-BA83-F630ED6D5132}"/>
              </a:ext>
            </a:extLst>
          </p:cNvPr>
          <p:cNvSpPr txBox="1">
            <a:spLocks/>
          </p:cNvSpPr>
          <p:nvPr/>
        </p:nvSpPr>
        <p:spPr>
          <a:xfrm>
            <a:off x="207672" y="5522425"/>
            <a:ext cx="8728655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 (bal oldali ábra): Az egyes mutatókat 0-100-as skálán standardizáltuk (100 a legjobb), a pillér értékeit pedig egyszerű számtani átlagolással számoltuk. A dobozok a mutatókban elért helyezést mutatják.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DDC6F1-C600-4D64-B9A1-EF1E71F9D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4878"/>
            <a:ext cx="4672466" cy="3500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2FB9A8-4B92-457D-A385-E2340D5EE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590" y="1131522"/>
            <a:ext cx="4558410" cy="3443624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C1451BA-FDE5-4D6E-AFCB-F8E3B0E96CD8}"/>
              </a:ext>
            </a:extLst>
          </p:cNvPr>
          <p:cNvSpPr txBox="1">
            <a:spLocks/>
          </p:cNvSpPr>
          <p:nvPr/>
        </p:nvSpPr>
        <p:spPr>
          <a:xfrm>
            <a:off x="553461" y="4618940"/>
            <a:ext cx="37300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600" cap="all" dirty="0"/>
              <a:t>Az MNB </a:t>
            </a:r>
            <a:r>
              <a:rPr lang="hu-HU" sz="1600" cap="all" dirty="0" err="1"/>
              <a:t>BVI</a:t>
            </a:r>
            <a:r>
              <a:rPr lang="hu-HU" sz="1600" cap="all" dirty="0"/>
              <a:t> Technológia és hatékonyság pillérének rangsora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2D8239C-0E12-41B6-88B0-2E380E97C9FD}"/>
              </a:ext>
            </a:extLst>
          </p:cNvPr>
          <p:cNvSpPr txBox="1">
            <a:spLocks/>
          </p:cNvSpPr>
          <p:nvPr/>
        </p:nvSpPr>
        <p:spPr>
          <a:xfrm>
            <a:off x="207672" y="6009212"/>
            <a:ext cx="8728655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 (jobb oldali ábra): Sárgával a mintában szereplő magyar bankokat jelöljük, a működési költségükből pedig kiszűrtük a bankadó és a tranzakciós illeték hatását.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8BA91D-C65B-42CC-841B-D109484BA026}"/>
              </a:ext>
            </a:extLst>
          </p:cNvPr>
          <p:cNvSpPr txBox="1"/>
          <p:nvPr/>
        </p:nvSpPr>
        <p:spPr>
          <a:xfrm>
            <a:off x="796705" y="5110669"/>
            <a:ext cx="3259247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tx2"/>
                </a:solidFill>
              </a:rPr>
              <a:t>Részletek: a jelentés 5. keretes írásában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189951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bankrendszer jelentős része hosszú távon is 10 százalék feletti </a:t>
            </a:r>
            <a:r>
              <a:rPr lang="hu-HU" dirty="0" err="1"/>
              <a:t>ROE-ra</a:t>
            </a:r>
            <a:r>
              <a:rPr lang="hu-HU" dirty="0"/>
              <a:t> számít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6002109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bankok jövedelmezőségi és tőkeköltség-várakozása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269B6B-6D07-4305-966D-8C02CA86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8" y="983733"/>
            <a:ext cx="6132045" cy="471965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4AE3A73-E90B-4913-BEA5-92962A2D48AB}"/>
              </a:ext>
            </a:extLst>
          </p:cNvPr>
          <p:cNvSpPr txBox="1">
            <a:spLocks/>
          </p:cNvSpPr>
          <p:nvPr/>
        </p:nvSpPr>
        <p:spPr>
          <a:xfrm>
            <a:off x="478174" y="6325849"/>
            <a:ext cx="8503978" cy="406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Mérlegfőösszeggel súlyozott diffúziós index.</a:t>
            </a:r>
          </a:p>
          <a:p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E0E19CD-C965-4CD4-AB49-48897032D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15809"/>
            <a:ext cx="3600000" cy="369333"/>
          </a:xfrm>
        </p:spPr>
        <p:txBody>
          <a:bodyPr/>
          <a:lstStyle/>
          <a:p>
            <a:r>
              <a:rPr lang="hu-HU" dirty="0"/>
              <a:t>Forrás | MNB Banki konjunktúrafelmérés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E48F4-62A3-4CD9-8CCC-D43687B37737}"/>
              </a:ext>
            </a:extLst>
          </p:cNvPr>
          <p:cNvSpPr txBox="1"/>
          <p:nvPr/>
        </p:nvSpPr>
        <p:spPr>
          <a:xfrm>
            <a:off x="6667579" y="1787297"/>
            <a:ext cx="2146637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piac 8 százalékát teszik ki azon bankok</a:t>
            </a:r>
            <a:r>
              <a:rPr lang="hu-HU" dirty="0">
                <a:solidFill>
                  <a:schemeClr val="tx2"/>
                </a:solidFill>
              </a:rPr>
              <a:t>, akik arra számítanak, hogy a </a:t>
            </a:r>
            <a:r>
              <a:rPr lang="hu-HU" b="1" dirty="0" err="1">
                <a:solidFill>
                  <a:schemeClr val="tx2"/>
                </a:solidFill>
              </a:rPr>
              <a:t>ROE</a:t>
            </a:r>
            <a:r>
              <a:rPr lang="hu-HU" b="1" dirty="0">
                <a:solidFill>
                  <a:schemeClr val="tx2"/>
                </a:solidFill>
              </a:rPr>
              <a:t> hosszú távon nem éri el a tőkeköltséget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6DD5E-318D-4A69-A34B-4891868CF554}"/>
              </a:ext>
            </a:extLst>
          </p:cNvPr>
          <p:cNvSpPr txBox="1"/>
          <p:nvPr/>
        </p:nvSpPr>
        <p:spPr>
          <a:xfrm>
            <a:off x="6667579" y="3940869"/>
            <a:ext cx="214663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Részletek: a jelentés 4. keretes írásában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3649967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Összefoglalás: A decemberi jelentés Kiemelt üzenetei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782929"/>
              </p:ext>
            </p:extLst>
          </p:nvPr>
        </p:nvGraphicFramePr>
        <p:xfrm>
          <a:off x="160147" y="1052736"/>
          <a:ext cx="8829944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519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C78AB2-7C15-4ACA-8BEF-32FD5838FD88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49262" y="2185784"/>
            <a:ext cx="8245475" cy="341831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hu-HU" sz="5400" dirty="0"/>
              <a:t>Köszönjük a figyelmet!</a:t>
            </a:r>
          </a:p>
          <a:p>
            <a:endParaRPr lang="hu-HU" sz="5400" dirty="0"/>
          </a:p>
          <a:p>
            <a:pPr algn="ctr"/>
            <a:r>
              <a:rPr lang="hu-HU" sz="2400" dirty="0">
                <a:hlinkClick r:id="rId2"/>
              </a:rPr>
              <a:t>https://www.mnb.hu/kiadvanyok/jelentesek/penzugyi-stabilitasi-jelentes</a:t>
            </a:r>
            <a:r>
              <a:rPr lang="hu-H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Stresszteszt eredmények</a:t>
            </a:r>
            <a:br>
              <a:rPr lang="hu-HU" dirty="0"/>
            </a:br>
            <a:r>
              <a:rPr lang="hu-HU" sz="2000" i="1" dirty="0"/>
              <a:t>továbbra is erős a bankok stressztűrő-képessége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08170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Stresszteszt feltételezések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3717561" y="5902936"/>
            <a:ext cx="52645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likviditási stresszteszt fő paraméterei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C53520-1A06-4748-97F6-44578423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190" y="1618384"/>
            <a:ext cx="7169784" cy="358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1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 erőteljes negatív sokk esetén is limitált maradna az </a:t>
            </a:r>
            <a:r>
              <a:rPr lang="hu-HU" dirty="0" err="1"/>
              <a:t>lcr</a:t>
            </a:r>
            <a:r>
              <a:rPr lang="hu-HU" dirty="0"/>
              <a:t> szerinti likviditás hiány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240973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likviditási stressz index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A58F26E-57D8-462B-95EF-15B903E2116E}"/>
              </a:ext>
            </a:extLst>
          </p:cNvPr>
          <p:cNvSpPr txBox="1">
            <a:spLocks/>
          </p:cNvSpPr>
          <p:nvPr/>
        </p:nvSpPr>
        <p:spPr>
          <a:xfrm>
            <a:off x="161848" y="5785081"/>
            <a:ext cx="8766596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mutató az </a:t>
            </a:r>
            <a:r>
              <a:rPr lang="hu-HU" dirty="0" err="1"/>
              <a:t>LCR</a:t>
            </a:r>
            <a:r>
              <a:rPr lang="hu-HU" dirty="0"/>
              <a:t> 100 százalékos szabályozói limitjéhez viszonyított százalékpontos likviditási hiányok (de legfeljebb 100 százalékpont) mérlegfőösszeggel súlyozott összege a stresszpálya mentén. Minél magasabb a mutató értéke, annál nagyobb a likviditási kockázat. Azon időszakokat, amelyekre a stresszteszt bővített intézményi körön készül, kék sávval jelöltük.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E70A0B-D5FF-492B-A3E0-F5C28D9ED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" y="1162399"/>
            <a:ext cx="5543962" cy="416045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F634AB-C60E-4ECC-9F0F-0FDF757D5C35}"/>
              </a:ext>
            </a:extLst>
          </p:cNvPr>
          <p:cNvCxnSpPr>
            <a:cxnSpLocks/>
          </p:cNvCxnSpPr>
          <p:nvPr/>
        </p:nvCxnSpPr>
        <p:spPr>
          <a:xfrm flipH="1" flipV="1">
            <a:off x="5578662" y="1590488"/>
            <a:ext cx="950613" cy="588474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7045C7B-8A1B-4159-8981-4D13AA008F1C}"/>
              </a:ext>
            </a:extLst>
          </p:cNvPr>
          <p:cNvCxnSpPr>
            <a:cxnSpLocks/>
          </p:cNvCxnSpPr>
          <p:nvPr/>
        </p:nvCxnSpPr>
        <p:spPr>
          <a:xfrm flipH="1">
            <a:off x="5678250" y="2545981"/>
            <a:ext cx="950614" cy="550304"/>
          </a:xfrm>
          <a:prstGeom prst="straightConnector1">
            <a:avLst/>
          </a:prstGeom>
          <a:ln>
            <a:solidFill>
              <a:schemeClr val="tx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A2191B-DDDC-431F-A371-2F63F5B5D2F9}"/>
              </a:ext>
            </a:extLst>
          </p:cNvPr>
          <p:cNvSpPr txBox="1"/>
          <p:nvPr/>
        </p:nvSpPr>
        <p:spPr>
          <a:xfrm>
            <a:off x="6656024" y="2027976"/>
            <a:ext cx="2272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>
                <a:solidFill>
                  <a:schemeClr val="tx2"/>
                </a:solidFill>
              </a:rPr>
              <a:t>A likviditási stressz mértéke historikusan alacsony szinten áll</a:t>
            </a:r>
          </a:p>
        </p:txBody>
      </p:sp>
    </p:spTree>
    <p:extLst>
      <p:ext uri="{BB962C8B-B14F-4D97-AF65-F5344CB8AC3E}">
        <p14:creationId xmlns:p14="http://schemas.microsoft.com/office/powerpoint/2010/main" val="326367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bankrendszerben nem merülne fel tőkehiány stressz esetén sem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249" y="5934137"/>
            <a:ext cx="4678026" cy="369333"/>
          </a:xfrm>
        </p:spPr>
        <p:txBody>
          <a:bodyPr/>
          <a:lstStyle/>
          <a:p>
            <a:pPr algn="ctr"/>
            <a:r>
              <a:rPr lang="hu-HU" dirty="0"/>
              <a:t>Megjegyzés: Függőleges vonal: 10–90 százalékos tartomány, téglalap: 25–75 százalékos tartomány. 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161847" y="5177220"/>
            <a:ext cx="490283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800" cap="all" dirty="0"/>
              <a:t>A tőkemegfelelési mutató darabszám alapú eloszlása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E84BF-7907-4891-B286-616CBBF54E7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1" y="1146667"/>
            <a:ext cx="4902829" cy="3806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DCFE4B-F81D-445C-8D3C-2901DDA68E8C}"/>
              </a:ext>
            </a:extLst>
          </p:cNvPr>
          <p:cNvSpPr/>
          <p:nvPr/>
        </p:nvSpPr>
        <p:spPr>
          <a:xfrm>
            <a:off x="5258115" y="1295400"/>
            <a:ext cx="3724038" cy="500806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u-HU" altLang="hu-HU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Stresszpálya feltételezések: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lassuló globális konjunktúra,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alacsonyabb beruházási aktivitás,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pénzpiaci turbulenciák,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globális kereskedelmi feszültségek elhúzódása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6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Következmények: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hazai export iránti kereslet csökken,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ami mérsékli a beruházási aktivitást,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így csökken a gazdasági növekedés üteme.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600" dirty="0">
              <a:solidFill>
                <a:schemeClr val="tx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stresszpályán két év alatt kumuláltan </a:t>
            </a:r>
            <a:r>
              <a:rPr lang="hu-HU" altLang="hu-HU" sz="1600" b="1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közel 4 százalékponttal marad el a gazdaság növekedése az alappályától</a:t>
            </a:r>
            <a:r>
              <a:rPr lang="hu-HU" altLang="hu-HU" sz="1600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amit magasabb kamatszint és gyengébb árfolyam kísér.</a:t>
            </a:r>
            <a:r>
              <a:rPr lang="hu-HU" altLang="hu-HU" sz="1200" dirty="0">
                <a:solidFill>
                  <a:schemeClr val="tx2"/>
                </a:solidFill>
                <a:latin typeface="+mj-lt"/>
              </a:rPr>
              <a:t> </a:t>
            </a:r>
            <a:endParaRPr lang="hu-HU" altLang="hu-HU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121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Nemzetközi környezet</a:t>
            </a:r>
            <a:br>
              <a:rPr lang="hu-HU" dirty="0"/>
            </a:br>
            <a:r>
              <a:rPr lang="hu-HU" sz="2000" i="1" dirty="0"/>
              <a:t>a lassuló növekedés és a tartósan alacsony kamatok is kihívást jelentenek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87678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2800" dirty="0"/>
              <a:t>Romlott a nemzetközi hangulat az elmúlt fél évben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063" y="6110156"/>
            <a:ext cx="8294089" cy="369333"/>
          </a:xfrm>
        </p:spPr>
        <p:txBody>
          <a:bodyPr/>
          <a:lstStyle/>
          <a:p>
            <a:r>
              <a:rPr lang="hu-HU" dirty="0"/>
              <a:t>Megjegyzés: A gazdasági hangulatindexek esetében szezonálisan igazított, naptárhatással nem korrigált adatok. A </a:t>
            </a:r>
            <a:r>
              <a:rPr lang="hu-HU" dirty="0" err="1"/>
              <a:t>VSTOXX</a:t>
            </a:r>
            <a:r>
              <a:rPr lang="hu-HU" dirty="0"/>
              <a:t> értékét az európai opciós tőzsdén számítják, s a piac következő harminc napra vonatkozó várakozását mutatja a volatilitásra nézve. A </a:t>
            </a:r>
            <a:r>
              <a:rPr lang="hu-HU" dirty="0" err="1"/>
              <a:t>GEPU</a:t>
            </a:r>
            <a:r>
              <a:rPr lang="hu-HU" dirty="0"/>
              <a:t> a globális gazdaságpolitikai bizonytalansági indexet jelöli.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648017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Kompozit gazdasági hangulatindexek és volatilitási indexek alakulása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CE2614-5840-48D8-97B4-409E1E33D41D}"/>
              </a:ext>
            </a:extLst>
          </p:cNvPr>
          <p:cNvSpPr txBox="1">
            <a:spLocks/>
          </p:cNvSpPr>
          <p:nvPr/>
        </p:nvSpPr>
        <p:spPr>
          <a:xfrm>
            <a:off x="688063" y="6558307"/>
            <a:ext cx="8294089" cy="283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Forrás: </a:t>
            </a:r>
            <a:r>
              <a:rPr lang="en-US" dirty="0" err="1"/>
              <a:t>Datastream</a:t>
            </a:r>
            <a:r>
              <a:rPr lang="en-US" dirty="0"/>
              <a:t>, Eurostat, Economic Policy Uncertainty</a:t>
            </a:r>
            <a:r>
              <a:rPr lang="hu-HU" dirty="0"/>
              <a:t>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EEF5C3-CE81-4432-A603-432851C031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11" y="1149790"/>
            <a:ext cx="6002448" cy="42238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23663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D16BD3-3425-4CFA-A181-A36517A52D3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4470</TotalTime>
  <Words>1987</Words>
  <Application>Microsoft Office PowerPoint</Application>
  <PresentationFormat>On-screen Show (4:3)</PresentationFormat>
  <Paragraphs>228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Cambria Math</vt:lpstr>
      <vt:lpstr>blank</vt:lpstr>
      <vt:lpstr>MNB téma 4_3 nyomtatásra</vt:lpstr>
      <vt:lpstr>Pénzügyi Stabilitási jelentés – 2019. december</vt:lpstr>
      <vt:lpstr>Fő üzeneteink</vt:lpstr>
      <vt:lpstr>A hazai bankrendszert számos oldalról érik kihívások</vt:lpstr>
      <vt:lpstr>Stresszteszt eredmények továbbra is erős a bankok stressztűrő-képessége</vt:lpstr>
      <vt:lpstr>Stresszteszt feltételezések</vt:lpstr>
      <vt:lpstr>Egy erőteljes negatív sokk esetén is limitált maradna az lcr szerinti likviditás hiány</vt:lpstr>
      <vt:lpstr>A bankrendszerben nem merülne fel tőkehiány stressz esetén sem</vt:lpstr>
      <vt:lpstr>Nemzetközi környezet a lassuló növekedés és a tartósan alacsony kamatok is kihívást jelentenek</vt:lpstr>
      <vt:lpstr>Romlott a nemzetközi hangulat az elmúlt fél évben</vt:lpstr>
      <vt:lpstr>A fejlett országok jegybankjai expanzív fordulatra kényszerültek</vt:lpstr>
      <vt:lpstr>A magyar gazdaság megerősödve várja a külső környezet romlását</vt:lpstr>
      <vt:lpstr>Ingatlanpiacok a fővárosi lakásár-emelkedés nem társult a kockázatos hitelezés túlzott terjedésével</vt:lpstr>
      <vt:lpstr>A túlértékeltség kockázatát a MÁP+ csillapíthatja a fővárosban</vt:lpstr>
      <vt:lpstr>A bankrendszer kockázatos kitettsége nem jelentős az ingatlanpiac irányába</vt:lpstr>
      <vt:lpstr>Hitelezési folyamatok a hitelállomány bővülése a fundamentumok erősödése mentén zajlik</vt:lpstr>
      <vt:lpstr>Továbbra is dinamikus bővülés a vállalati szegmensben</vt:lpstr>
      <vt:lpstr>Kockázatos-e a dinamikus vállalatihitel-növekedés?</vt:lpstr>
      <vt:lpstr>Mit jelent ez a dinamika mikroszinten? (1)</vt:lpstr>
      <vt:lpstr>Mit jelent ez a dinamika mikroszinten? (2)</vt:lpstr>
      <vt:lpstr>A babaváró hitelek addicionalitása egyelőre jelentős</vt:lpstr>
      <vt:lpstr>Az éves dinamikát is jelentősen megemelték a babaváró hitelfolyósítások</vt:lpstr>
      <vt:lpstr>A babaváró hitelfelvevők egyelőre a lakáshitel-adósokra hasonlítanak</vt:lpstr>
      <vt:lpstr>A babaváró hitelfelvevők 47 százalékának nincs egyéb jelentős hiteltartozása</vt:lpstr>
      <vt:lpstr>GDP-arányosan jelentős tér áll még rendelkezésre a hitelbővülésre</vt:lpstr>
      <vt:lpstr>Új hitelek Kamatozása: egyre több a hosszabb távra fixált kamatozású hitel</vt:lpstr>
      <vt:lpstr>Fennálló állomány: az alacsony kamatok kitolódása alakít a kockázatokon</vt:lpstr>
      <vt:lpstr>Portfólióminőség alacsony a késedelembe esők aránya, de a ciklusérzékeny kitettségek fokozott figyelmet igényelnek</vt:lpstr>
      <vt:lpstr>Öt százalék alá csökkent a nemteljesítő vállalati hitelek aránya</vt:lpstr>
      <vt:lpstr>A késedelembe eső háztartási hitelek aránya rendkívül alacsony</vt:lpstr>
      <vt:lpstr>Jövedelmezőség, hatékonyság a hazai bankrendszer kiemelkedő jövedelmezősége a hatékonyság növelésével tartható fenn</vt:lpstr>
      <vt:lpstr>Kiemelkedő jövedelmezőség, nem megfelelő struktúrában</vt:lpstr>
      <vt:lpstr>Jelentős előrelépésre van szükség a hatékonyságban (de európai szinten is!)</vt:lpstr>
      <vt:lpstr>A bankrendszer jelentős része hosszú távon is 10 százalék feletti ROE-ra számít</vt:lpstr>
      <vt:lpstr>Összefoglalás: A decemberi jelentés Kiemelt üzenetei</vt:lpstr>
      <vt:lpstr>PowerPoint Presentation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Dancsik Bálint</cp:lastModifiedBy>
  <cp:revision>534</cp:revision>
  <cp:lastPrinted>2019-10-21T08:27:49Z</cp:lastPrinted>
  <dcterms:created xsi:type="dcterms:W3CDTF">2018-01-30T08:05:49Z</dcterms:created>
  <dcterms:modified xsi:type="dcterms:W3CDTF">2019-12-03T17:04:26Z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  <property fmtid="{D5CDD505-2E9C-101B-9397-08002B2CF9AE}" pid="3" name="MSIP_Label_b0d11092-50c9-4e74-84b5-b1af078dc3d0_Enabled">
    <vt:lpwstr>True</vt:lpwstr>
  </property>
  <property fmtid="{D5CDD505-2E9C-101B-9397-08002B2CF9AE}" pid="4" name="MSIP_Label_b0d11092-50c9-4e74-84b5-b1af078dc3d0_SiteId">
    <vt:lpwstr>97c01ef8-0264-4eef-9c08-fb4a9ba1c0db</vt:lpwstr>
  </property>
  <property fmtid="{D5CDD505-2E9C-101B-9397-08002B2CF9AE}" pid="5" name="MSIP_Label_b0d11092-50c9-4e74-84b5-b1af078dc3d0_Ref">
    <vt:lpwstr>https://api.informationprotection.azure.com/api/97c01ef8-0264-4eef-9c08-fb4a9ba1c0db</vt:lpwstr>
  </property>
  <property fmtid="{D5CDD505-2E9C-101B-9397-08002B2CF9AE}" pid="6" name="MSIP_Label_b0d11092-50c9-4e74-84b5-b1af078dc3d0_Owner">
    <vt:lpwstr>dancsikb@mnb.hu</vt:lpwstr>
  </property>
  <property fmtid="{D5CDD505-2E9C-101B-9397-08002B2CF9AE}" pid="7" name="MSIP_Label_b0d11092-50c9-4e74-84b5-b1af078dc3d0_SetDate">
    <vt:lpwstr>2018-10-11T23:27:59.0573604+02:00</vt:lpwstr>
  </property>
  <property fmtid="{D5CDD505-2E9C-101B-9397-08002B2CF9AE}" pid="8" name="MSIP_Label_b0d11092-50c9-4e74-84b5-b1af078dc3d0_Name">
    <vt:lpwstr>Protected</vt:lpwstr>
  </property>
  <property fmtid="{D5CDD505-2E9C-101B-9397-08002B2CF9AE}" pid="9" name="MSIP_Label_b0d11092-50c9-4e74-84b5-b1af078dc3d0_Application">
    <vt:lpwstr>Microsoft Azure Information Protection</vt:lpwstr>
  </property>
  <property fmtid="{D5CDD505-2E9C-101B-9397-08002B2CF9AE}" pid="10" name="MSIP_Label_b0d11092-50c9-4e74-84b5-b1af078dc3d0_Extended_MSFT_Method">
    <vt:lpwstr>Automatic</vt:lpwstr>
  </property>
  <property fmtid="{D5CDD505-2E9C-101B-9397-08002B2CF9AE}" pid="11" name="Sensitivity">
    <vt:lpwstr>Protected</vt:lpwstr>
  </property>
</Properties>
</file>