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4"/>
  </p:notesMasterIdLst>
  <p:handoutMasterIdLst>
    <p:handoutMasterId r:id="rId35"/>
  </p:handoutMasterIdLst>
  <p:sldIdLst>
    <p:sldId id="270" r:id="rId2"/>
    <p:sldId id="397" r:id="rId3"/>
    <p:sldId id="339" r:id="rId4"/>
    <p:sldId id="398" r:id="rId5"/>
    <p:sldId id="358" r:id="rId6"/>
    <p:sldId id="340" r:id="rId7"/>
    <p:sldId id="342" r:id="rId8"/>
    <p:sldId id="343" r:id="rId9"/>
    <p:sldId id="344" r:id="rId10"/>
    <p:sldId id="347" r:id="rId11"/>
    <p:sldId id="399" r:id="rId12"/>
    <p:sldId id="400" r:id="rId13"/>
    <p:sldId id="410" r:id="rId14"/>
    <p:sldId id="411" r:id="rId15"/>
    <p:sldId id="401" r:id="rId16"/>
    <p:sldId id="408" r:id="rId17"/>
    <p:sldId id="366" r:id="rId18"/>
    <p:sldId id="371" r:id="rId19"/>
    <p:sldId id="349" r:id="rId20"/>
    <p:sldId id="387" r:id="rId21"/>
    <p:sldId id="388" r:id="rId22"/>
    <p:sldId id="348" r:id="rId23"/>
    <p:sldId id="364" r:id="rId24"/>
    <p:sldId id="395" r:id="rId25"/>
    <p:sldId id="351" r:id="rId26"/>
    <p:sldId id="396" r:id="rId27"/>
    <p:sldId id="361" r:id="rId28"/>
    <p:sldId id="409" r:id="rId29"/>
    <p:sldId id="359" r:id="rId30"/>
    <p:sldId id="360" r:id="rId31"/>
    <p:sldId id="384" r:id="rId32"/>
    <p:sldId id="403" r:id="rId3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  <p:cmAuthor id="1" name="Németh Viktória" initials="NV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505" autoAdjust="0"/>
  </p:normalViewPr>
  <p:slideViewPr>
    <p:cSldViewPr>
      <p:cViewPr varScale="1">
        <p:scale>
          <a:sx n="100" d="100"/>
          <a:sy n="100" d="100"/>
        </p:scale>
        <p:origin x="-258" y="-96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2014.05.21.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3221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2014.05.21.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007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2221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196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6736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5989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712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9205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003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accent5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92" y="6241792"/>
            <a:ext cx="1855897" cy="454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85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0883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1657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8"/>
            <a:ext cx="7886700" cy="44644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0"/>
            <a:ext cx="7886700" cy="5256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584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6557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8289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1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8" r:id="rId3"/>
    <p:sldLayoutId id="2147483806" r:id="rId4"/>
    <p:sldLayoutId id="2147483807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67" r:id="rId16"/>
    <p:sldLayoutId id="2147483809" r:id="rId17"/>
    <p:sldLayoutId id="2147483810" r:id="rId18"/>
    <p:sldLayoutId id="2147483811" r:id="rId19"/>
    <p:sldLayoutId id="2147483812" r:id="rId20"/>
    <p:sldLayoutId id="2147483813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365126"/>
            <a:ext cx="7128793" cy="75961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alibri" pitchFamily="34" charset="0"/>
              </a:rPr>
              <a:t>Pénzügyi stabilitási jelentés – 2014 május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72008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Calibri" pitchFamily="34" charset="0"/>
              </a:rPr>
              <a:t>Vonnák Balázs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979712" y="2348880"/>
            <a:ext cx="223224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600" dirty="0" smtClean="0">
                <a:latin typeface="Calibri" pitchFamily="34" charset="0"/>
              </a:rPr>
              <a:t>2014. május 22.</a:t>
            </a:r>
            <a:endParaRPr lang="hu-HU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9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600" dirty="0">
                <a:latin typeface="Calibri" pitchFamily="34" charset="0"/>
              </a:rPr>
              <a:t>Bár az átlagos tőkeellátottság megfelelő, az aggregált mutató jelentős heterogenitást </a:t>
            </a:r>
            <a:r>
              <a:rPr lang="hu-HU" sz="2600" dirty="0" smtClean="0">
                <a:latin typeface="Calibri" pitchFamily="34" charset="0"/>
              </a:rPr>
              <a:t>takar </a:t>
            </a:r>
            <a:endParaRPr lang="hu-HU" sz="26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tőkemegfelelési mutató darabszám alapú eloszlása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9735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453689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hu-HU" sz="3200" i="1" dirty="0" smtClean="0">
                <a:latin typeface="Calibri" pitchFamily="34" charset="0"/>
              </a:rPr>
              <a:t>A hitelezés még nem támogatja kellőképpen a gazdasági növekedést</a:t>
            </a:r>
            <a:endParaRPr lang="hu-HU" sz="3200" i="1" dirty="0">
              <a:latin typeface="Calibri" pitchFamily="34" charset="0"/>
            </a:endParaRPr>
          </a:p>
        </p:txBody>
      </p:sp>
      <p:sp>
        <p:nvSpPr>
          <p:cNvPr id="9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Calibri" pitchFamily="34" charset="0"/>
              </a:rPr>
              <a:t>Pozitív </a:t>
            </a:r>
            <a:r>
              <a:rPr lang="hu-HU" sz="2400" dirty="0">
                <a:latin typeface="Calibri" pitchFamily="34" charset="0"/>
              </a:rPr>
              <a:t>fordulat </a:t>
            </a:r>
            <a:r>
              <a:rPr lang="hu-HU" sz="2400" dirty="0" smtClean="0">
                <a:latin typeface="Calibri" pitchFamily="34" charset="0"/>
              </a:rPr>
              <a:t>a </a:t>
            </a:r>
            <a:r>
              <a:rPr lang="hu-HU" sz="2400" dirty="0">
                <a:latin typeface="Calibri" pitchFamily="34" charset="0"/>
              </a:rPr>
              <a:t>vállalati </a:t>
            </a:r>
            <a:r>
              <a:rPr lang="hu-HU" sz="2400" dirty="0" smtClean="0">
                <a:latin typeface="Calibri" pitchFamily="34" charset="0"/>
              </a:rPr>
              <a:t>hitelezésben 2013 második felében, elsősorban az </a:t>
            </a:r>
            <a:r>
              <a:rPr lang="hu-HU" sz="2400" dirty="0" err="1" smtClean="0">
                <a:latin typeface="Calibri" pitchFamily="34" charset="0"/>
              </a:rPr>
              <a:t>NHP-nak</a:t>
            </a:r>
            <a:r>
              <a:rPr lang="hu-HU" sz="2400" dirty="0" smtClean="0">
                <a:latin typeface="Calibri" pitchFamily="34" charset="0"/>
              </a:rPr>
              <a:t> köszönhetően</a:t>
            </a:r>
            <a:endParaRPr lang="hu-HU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Vállalati hitelezés előrejelzése (tranzakciós alapú, év/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999118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Calibri" pitchFamily="34" charset="0"/>
              </a:rPr>
              <a:t>Időarányosan nagyobb a második szakasz kihasználtsága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5589240"/>
            <a:ext cx="7571431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jobb oldali ábra a keretösszeg százalékában értendő 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(első szakasz: 750 Mrd Ft; második szakasz: 500 Mrd Ft)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09" y="1700808"/>
            <a:ext cx="904619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Calibri" pitchFamily="34" charset="0"/>
              </a:rPr>
              <a:t>Az új beruházási hitelek felfutása még látványosabb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5445224"/>
            <a:ext cx="3384376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hitelek időarányos lefutása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44008" y="5445224"/>
            <a:ext cx="3888432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beruházási hitelek időarányos lefutása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7"/>
            <a:ext cx="8784976" cy="342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91" y="240324"/>
            <a:ext cx="7881074" cy="759189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Calibri" pitchFamily="34" charset="0"/>
              </a:rPr>
              <a:t>De ez önmagában még mindig kevés a fenntartható növekedést támogató hitelezéshez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9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9001" y="5317657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egyes tényezők hozzájárulása a bankok hitelezési kondícióinak változásához a vállalati szegmensben</a:t>
            </a: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MNB, a bankok válaszai alapján.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2480" y="5759050"/>
            <a:ext cx="8086535" cy="5677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Megjegyzés: </a:t>
            </a:r>
            <a:r>
              <a:rPr lang="hu-H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szigorítók és enyhítők különbsége piaci részesedéssel súlyozva. Adott tényezők hozzájárulása a bekövetkezett szigorításhoz/enyhítéshez a szigorítás/enyhítés arányában </a:t>
            </a:r>
            <a:r>
              <a:rPr lang="hu-H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normálva</a:t>
            </a:r>
            <a:r>
              <a:rPr lang="hu-H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268760"/>
            <a:ext cx="527767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599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r>
              <a:rPr lang="hu-HU" sz="2600" dirty="0" smtClean="0">
                <a:latin typeface="Calibri" pitchFamily="34" charset="0"/>
              </a:rPr>
              <a:t>Élénkülő háztartási hitelezés, melynek </a:t>
            </a:r>
            <a:r>
              <a:rPr lang="hu-HU" sz="2600" dirty="0" err="1" smtClean="0">
                <a:latin typeface="Calibri" pitchFamily="34" charset="0"/>
              </a:rPr>
              <a:t>prudens</a:t>
            </a:r>
            <a:r>
              <a:rPr lang="hu-HU" sz="2600" dirty="0" smtClean="0">
                <a:latin typeface="Calibri" pitchFamily="34" charset="0"/>
              </a:rPr>
              <a:t> szerkezetét az </a:t>
            </a:r>
            <a:r>
              <a:rPr lang="hu-HU" sz="2600" dirty="0" err="1" smtClean="0">
                <a:latin typeface="Calibri" pitchFamily="34" charset="0"/>
              </a:rPr>
              <a:t>LTV</a:t>
            </a:r>
            <a:r>
              <a:rPr lang="hu-HU" sz="2600" dirty="0" smtClean="0">
                <a:latin typeface="Calibri" pitchFamily="34" charset="0"/>
              </a:rPr>
              <a:t>, </a:t>
            </a:r>
            <a:r>
              <a:rPr lang="hu-HU" sz="2600" dirty="0" err="1" smtClean="0">
                <a:latin typeface="Calibri" pitchFamily="34" charset="0"/>
              </a:rPr>
              <a:t>PTI</a:t>
            </a:r>
            <a:r>
              <a:rPr lang="hu-HU" sz="2600" dirty="0" smtClean="0">
                <a:latin typeface="Calibri" pitchFamily="34" charset="0"/>
              </a:rPr>
              <a:t> szabályozás biztosíthatja</a:t>
            </a:r>
            <a:endParaRPr lang="hu-HU" sz="2600" dirty="0">
              <a:latin typeface="Calibri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Calibri" pitchFamily="34" charset="0"/>
              </a:rPr>
              <a:pPr>
                <a:defRPr/>
              </a:pPr>
              <a:t>16</a:t>
            </a:fld>
            <a:endParaRPr lang="hu-HU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MNB.</a:t>
            </a:r>
            <a:endParaRPr lang="hu-HU" sz="1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79912" y="5805264"/>
            <a:ext cx="461910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Háztartási új kihelyezések</a:t>
            </a:r>
            <a:endParaRPr lang="hu-HU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300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109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308424" cy="759189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Calibri" pitchFamily="34" charset="0"/>
              </a:rPr>
              <a:t>Az MNB a bankrendszer eszközoldalának egy egészséges irányba történő átalakítását célozza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168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Bankrendszer mérlege és a kapcsolódó kockázat mérséklő lépések 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80498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259632" y="4149080"/>
            <a:ext cx="741682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453689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hu-HU" sz="3200" i="1" dirty="0" smtClean="0">
                <a:latin typeface="Calibri" pitchFamily="34" charset="0"/>
              </a:rPr>
              <a:t>A </a:t>
            </a:r>
            <a:r>
              <a:rPr lang="hu-HU" sz="3200" i="1" dirty="0" err="1" smtClean="0">
                <a:latin typeface="Calibri" pitchFamily="34" charset="0"/>
              </a:rPr>
              <a:t>nemteljesítő</a:t>
            </a:r>
            <a:r>
              <a:rPr lang="hu-HU" sz="3200" i="1" dirty="0" smtClean="0">
                <a:latin typeface="Calibri" pitchFamily="34" charset="0"/>
              </a:rPr>
              <a:t> vállalati hitelportfólió lassú tisztítása kiemelt makroprudenciális kockázat</a:t>
            </a:r>
            <a:endParaRPr lang="hu-HU" sz="3200" i="1" dirty="0">
              <a:latin typeface="Calibri" pitchFamily="34" charset="0"/>
            </a:endParaRPr>
          </a:p>
        </p:txBody>
      </p:sp>
      <p:sp>
        <p:nvSpPr>
          <p:cNvPr id="9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600" dirty="0" smtClean="0">
                <a:latin typeface="Calibri" pitchFamily="34" charset="0"/>
              </a:rPr>
              <a:t>A vállalati hiteleknél a portfoliójavulás és tisztítás összességében javította az </a:t>
            </a:r>
            <a:r>
              <a:rPr lang="hu-HU" sz="2600" dirty="0" err="1" smtClean="0">
                <a:latin typeface="Calibri" pitchFamily="34" charset="0"/>
              </a:rPr>
              <a:t>NPL-arányt</a:t>
            </a:r>
            <a:r>
              <a:rPr lang="hu-HU" sz="2600" dirty="0" smtClean="0">
                <a:latin typeface="Calibri" pitchFamily="34" charset="0"/>
              </a:rPr>
              <a:t> 2013 végére</a:t>
            </a:r>
            <a:endParaRPr lang="hu-HU" sz="26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nem-teljesítő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vállalati hitelek arányának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alakulása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472608" cy="410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Sokkellenálló képessége javult, de a fenntartható növekedést még nem támogatja eléggé a bankrendszer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680521"/>
          </a:xfrm>
        </p:spPr>
        <p:txBody>
          <a:bodyPr>
            <a:normAutofit/>
          </a:bodyPr>
          <a:lstStyle/>
          <a:p>
            <a:pPr marL="1588" indent="7938">
              <a:buNone/>
            </a:pPr>
            <a:endParaRPr lang="hu-HU" sz="2400" b="1" dirty="0" smtClean="0">
              <a:latin typeface="Calibri" pitchFamily="34" charset="0"/>
            </a:endParaRPr>
          </a:p>
          <a:p>
            <a:pPr marL="1588" indent="7938">
              <a:buNone/>
            </a:pPr>
            <a:r>
              <a:rPr lang="hu-HU" sz="2400" b="1" dirty="0" smtClean="0">
                <a:latin typeface="Calibri" pitchFamily="34" charset="0"/>
              </a:rPr>
              <a:t>Sokkellenálló képesség: </a:t>
            </a:r>
            <a:r>
              <a:rPr lang="hu-HU" sz="2400" dirty="0" smtClean="0">
                <a:latin typeface="Calibri" pitchFamily="34" charset="0"/>
              </a:rPr>
              <a:t>A 2014-ben bejelentett tőkeemelések végül javították a tőkehelyzetet, a likviditás is kielégítő</a:t>
            </a:r>
          </a:p>
          <a:p>
            <a:endParaRPr lang="hu-HU" sz="2400" dirty="0" smtClean="0">
              <a:latin typeface="Calibri" pitchFamily="34" charset="0"/>
            </a:endParaRPr>
          </a:p>
          <a:p>
            <a:pPr marL="1588" indent="79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b="1" dirty="0" smtClean="0">
                <a:latin typeface="Calibri" pitchFamily="34" charset="0"/>
              </a:rPr>
              <a:t>Prociklikusság</a:t>
            </a:r>
            <a:r>
              <a:rPr lang="hu-HU" sz="2400" dirty="0" smtClean="0">
                <a:latin typeface="Calibri" pitchFamily="34" charset="0"/>
              </a:rPr>
              <a:t>: Az NHP számottevően élénkítette a bankok hitelezési aktivitását, amit az alapkamat csökkentések is támogattak. A piaci alapú hitelezés azonban még mindig visszafogott.</a:t>
            </a:r>
          </a:p>
          <a:p>
            <a:pPr marL="36195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sz="2600" dirty="0">
              <a:latin typeface="Calibri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Calibri" pitchFamily="34" charset="0"/>
              </a:rPr>
              <a:t>Magyar Nemzeti Bank</a:t>
            </a:r>
            <a:endParaRPr lang="hu-HU" dirty="0" smtClean="0">
              <a:latin typeface="Calibri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Calibri" pitchFamily="34" charset="0"/>
              </a:rPr>
              <a:pPr>
                <a:defRPr/>
              </a:pPr>
              <a:t>2</a:t>
            </a:fld>
            <a:endParaRPr lang="hu-H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600" dirty="0" smtClean="0">
                <a:latin typeface="Calibri" pitchFamily="34" charset="0"/>
              </a:rPr>
              <a:t>A tisztítási komponensben jelentős egyszeri hatások lehettek</a:t>
            </a:r>
            <a:endParaRPr lang="hu-HU" sz="26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nem-teljesítő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vállalati hitelek arányának alakulásában szerepet játszó tényezők a bankrendszerben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600044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308424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Nem várható további érdemi romlás a vállalati portfólió minőségében, de javulás sem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5877272"/>
            <a:ext cx="74168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nemteljesítő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hitelek aránya és az értékvesztés eredményt rontó hatása a vállalati szegmensben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99735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308424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A rossz portfólióban jelentős a régóta bedőlt hitelek aránya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168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vállalati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NPL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állomány megoszlása 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nemteljesítővé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válástól eltelt idő szerint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KHR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99735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Calibri" pitchFamily="34" charset="0"/>
              </a:rPr>
              <a:t>…amiben meghatározó a projekthitelek részesedése</a:t>
            </a:r>
            <a:endParaRPr lang="hu-HU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616530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Portfólióminőség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vállalati szegmensben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528" y="629026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75868"/>
            <a:ext cx="6341517" cy="47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90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600" dirty="0"/>
              <a:t>Európai összehasonlításban magas a hazai irodapiac </a:t>
            </a:r>
            <a:r>
              <a:rPr lang="hu-HU" sz="2600" dirty="0" smtClean="0"/>
              <a:t>kihasználatlansága </a:t>
            </a:r>
            <a:endParaRPr lang="hu-HU" sz="2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Az irodapiac kihasználatlansága és az ingatlanár nemzetközi összehasonlításban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Jones Lang </a:t>
            </a:r>
            <a:r>
              <a:rPr lang="hu-H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LaSalle</a:t>
            </a: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hu-HU" sz="1100" dirty="0">
              <a:solidFill>
                <a:schemeClr val="accent5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999118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/>
          <p:cNvCxnSpPr>
            <a:stCxn id="25" idx="1"/>
            <a:endCxn id="761" idx="3"/>
          </p:cNvCxnSpPr>
          <p:nvPr/>
        </p:nvCxnSpPr>
        <p:spPr>
          <a:xfrm flipH="1">
            <a:off x="4989254" y="3129885"/>
            <a:ext cx="267935" cy="416788"/>
          </a:xfrm>
          <a:prstGeom prst="straightConnector1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00A44A"/>
              </a:gs>
            </a:gsLst>
            <a:lin ang="0" scaled="1"/>
            <a:tileRect/>
          </a:gradFill>
          <a:ln w="15875" cap="flat">
            <a:solidFill>
              <a:schemeClr val="bg2">
                <a:lumMod val="60000"/>
                <a:lumOff val="40000"/>
              </a:schemeClr>
            </a:solidFill>
            <a:round/>
            <a:headEnd type="none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7" name="Elbow Connector 136"/>
          <p:cNvCxnSpPr>
            <a:stCxn id="134" idx="2"/>
            <a:endCxn id="761" idx="0"/>
          </p:cNvCxnSpPr>
          <p:nvPr/>
        </p:nvCxnSpPr>
        <p:spPr>
          <a:xfrm flipH="1">
            <a:off x="4305178" y="2662319"/>
            <a:ext cx="1" cy="435512"/>
          </a:xfrm>
          <a:prstGeom prst="straightConnector1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00A44A"/>
              </a:gs>
            </a:gsLst>
            <a:lin ang="0" scaled="1"/>
            <a:tileRect/>
          </a:gradFill>
          <a:ln w="15875" cap="flat">
            <a:solidFill>
              <a:schemeClr val="bg2">
                <a:lumMod val="60000"/>
                <a:lumOff val="40000"/>
              </a:schemeClr>
            </a:solidFill>
            <a:round/>
            <a:headEnd type="none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grpSp>
        <p:nvGrpSpPr>
          <p:cNvPr id="2" name="Group 32"/>
          <p:cNvGrpSpPr/>
          <p:nvPr/>
        </p:nvGrpSpPr>
        <p:grpSpPr>
          <a:xfrm>
            <a:off x="1045388" y="1564007"/>
            <a:ext cx="7216040" cy="4529289"/>
            <a:chOff x="1045388" y="1564007"/>
            <a:chExt cx="7216040" cy="4529289"/>
          </a:xfrm>
        </p:grpSpPr>
        <p:cxnSp>
          <p:nvCxnSpPr>
            <p:cNvPr id="31" name="Elbow Connector 31"/>
            <p:cNvCxnSpPr/>
            <p:nvPr/>
          </p:nvCxnSpPr>
          <p:spPr>
            <a:xfrm flipV="1">
              <a:off x="1475656" y="3456631"/>
              <a:ext cx="796964" cy="407015"/>
            </a:xfrm>
            <a:prstGeom prst="straightConnector1">
              <a:avLst/>
            </a:prstGeom>
            <a:ln w="31750" cap="flat">
              <a:solidFill>
                <a:schemeClr val="bg2">
                  <a:lumMod val="75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1" name="Elbow Connector 40"/>
            <p:cNvCxnSpPr>
              <a:stCxn id="94" idx="2"/>
              <a:endCxn id="23" idx="0"/>
            </p:cNvCxnSpPr>
            <p:nvPr/>
          </p:nvCxnSpPr>
          <p:spPr>
            <a:xfrm>
              <a:off x="2305109" y="2213479"/>
              <a:ext cx="427483" cy="571718"/>
            </a:xfrm>
            <a:prstGeom prst="straightConnector1">
              <a:avLst/>
            </a:prstGeom>
            <a:ln w="31750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7" name="Elbow Connector 31"/>
            <p:cNvCxnSpPr/>
            <p:nvPr/>
          </p:nvCxnSpPr>
          <p:spPr>
            <a:xfrm flipV="1">
              <a:off x="1475656" y="2376511"/>
              <a:ext cx="2016224" cy="1459986"/>
            </a:xfrm>
            <a:prstGeom prst="curvedConnector3">
              <a:avLst>
                <a:gd name="adj1" fmla="val -391"/>
              </a:avLst>
            </a:prstGeom>
            <a:ln w="31750" cap="flat">
              <a:solidFill>
                <a:schemeClr val="bg2">
                  <a:lumMod val="75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65" name="Oval 764"/>
            <p:cNvSpPr/>
            <p:nvPr/>
          </p:nvSpPr>
          <p:spPr>
            <a:xfrm>
              <a:off x="3161652" y="2817509"/>
              <a:ext cx="2252165" cy="2736304"/>
            </a:xfrm>
            <a:prstGeom prst="ellipse">
              <a:avLst/>
            </a:prstGeom>
            <a:noFill/>
            <a:ln w="38100">
              <a:solidFill>
                <a:srgbClr val="82C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146" name="Elbow Connector 145"/>
            <p:cNvCxnSpPr>
              <a:stCxn id="70" idx="1"/>
              <a:endCxn id="761" idx="3"/>
            </p:cNvCxnSpPr>
            <p:nvPr/>
          </p:nvCxnSpPr>
          <p:spPr>
            <a:xfrm flipH="1" flipV="1">
              <a:off x="4989254" y="3546673"/>
              <a:ext cx="1077517" cy="537194"/>
            </a:xfrm>
            <a:prstGeom prst="straightConnector1">
              <a:avLst/>
            </a:prstGeom>
            <a:ln w="31750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5364283" y="4840958"/>
              <a:ext cx="1368152" cy="62526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Felszabaduló tőke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949245" y="2785197"/>
              <a:ext cx="1566694" cy="625268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 cap="flat">
              <a:solidFill>
                <a:schemeClr val="bg2">
                  <a:lumMod val="60000"/>
                  <a:lumOff val="4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Csökkenő forrásköltségek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45388" y="4923198"/>
              <a:ext cx="2126354" cy="117009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5875" cap="flat">
              <a:solidFill>
                <a:schemeClr val="bg2">
                  <a:lumMod val="75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Calibri" pitchFamily="34" charset="0"/>
                </a:rPr>
                <a:t>Nagyobb értékvesztés-elszámolás lehetősége a fennmaradó állományon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257189" y="2817251"/>
              <a:ext cx="1368152" cy="625268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 cap="flat">
              <a:solidFill>
                <a:schemeClr val="bg2">
                  <a:lumMod val="60000"/>
                  <a:lumOff val="4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  <a:latin typeface="Calibri" pitchFamily="34" charset="0"/>
                </a:rPr>
                <a:t>Javuló likviditás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45388" y="3817480"/>
              <a:ext cx="1780480" cy="89768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5875" cap="flat">
              <a:solidFill>
                <a:schemeClr val="bg2">
                  <a:lumMod val="75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Calibri" pitchFamily="34" charset="0"/>
                </a:rPr>
                <a:t>A </a:t>
              </a:r>
              <a:r>
                <a:rPr lang="hu-HU" sz="1600" dirty="0">
                  <a:solidFill>
                    <a:schemeClr val="bg1"/>
                  </a:solidFill>
                  <a:latin typeface="Calibri" pitchFamily="34" charset="0"/>
                </a:rPr>
                <a:t>jövőbeni </a:t>
              </a:r>
              <a:r>
                <a:rPr lang="hu-HU" sz="1600" dirty="0" smtClean="0">
                  <a:solidFill>
                    <a:schemeClr val="bg1"/>
                  </a:solidFill>
                  <a:latin typeface="Calibri" pitchFamily="34" charset="0"/>
                </a:rPr>
                <a:t>veszteségek csökkenő </a:t>
              </a:r>
              <a:r>
                <a:rPr lang="hu-HU" sz="1600" dirty="0">
                  <a:solidFill>
                    <a:schemeClr val="bg1"/>
                  </a:solidFill>
                  <a:latin typeface="Calibri" pitchFamily="34" charset="0"/>
                </a:rPr>
                <a:t>kockázata</a:t>
              </a:r>
              <a:endParaRPr lang="hu-HU" sz="160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32" name="Elbow Connector 31"/>
            <p:cNvCxnSpPr>
              <a:stCxn id="766" idx="2"/>
              <a:endCxn id="24" idx="3"/>
            </p:cNvCxnSpPr>
            <p:nvPr/>
          </p:nvCxnSpPr>
          <p:spPr>
            <a:xfrm rot="5400000">
              <a:off x="3552413" y="4772922"/>
              <a:ext cx="354655" cy="1115995"/>
            </a:xfrm>
            <a:prstGeom prst="curvedConnector2">
              <a:avLst/>
            </a:prstGeom>
            <a:ln w="31750" cap="flat">
              <a:solidFill>
                <a:srgbClr val="82C270"/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6066771" y="3635025"/>
              <a:ext cx="1444093" cy="8976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  <a:latin typeface="Calibri" pitchFamily="34" charset="0"/>
                </a:rPr>
                <a:t>Felszabaduló humán erőforrások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528012" y="1564007"/>
              <a:ext cx="1150105" cy="8976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Javuló lejárati összhang</a:t>
              </a:r>
            </a:p>
          </p:txBody>
        </p:sp>
        <p:cxnSp>
          <p:nvCxnSpPr>
            <p:cNvPr id="85" name="Elbow Connector 84"/>
            <p:cNvCxnSpPr>
              <a:stCxn id="77" idx="1"/>
              <a:endCxn id="134" idx="3"/>
            </p:cNvCxnSpPr>
            <p:nvPr/>
          </p:nvCxnSpPr>
          <p:spPr>
            <a:xfrm flipH="1">
              <a:off x="5094418" y="2012849"/>
              <a:ext cx="433594" cy="200630"/>
            </a:xfrm>
            <a:prstGeom prst="straightConnector1">
              <a:avLst/>
            </a:prstGeom>
            <a:ln w="31750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94" name="Rounded Rectangle 93"/>
            <p:cNvSpPr/>
            <p:nvPr/>
          </p:nvSpPr>
          <p:spPr>
            <a:xfrm>
              <a:off x="1627000" y="1588211"/>
              <a:ext cx="1356218" cy="62526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Javuló hitelportfólió</a:t>
              </a:r>
            </a:p>
          </p:txBody>
        </p:sp>
        <p:cxnSp>
          <p:nvCxnSpPr>
            <p:cNvPr id="132" name="Elbow Connector 131"/>
            <p:cNvCxnSpPr>
              <a:stCxn id="94" idx="3"/>
              <a:endCxn id="134" idx="1"/>
            </p:cNvCxnSpPr>
            <p:nvPr/>
          </p:nvCxnSpPr>
          <p:spPr>
            <a:xfrm>
              <a:off x="2983218" y="1900845"/>
              <a:ext cx="532721" cy="312634"/>
            </a:xfrm>
            <a:prstGeom prst="straightConnector1">
              <a:avLst/>
            </a:prstGeom>
            <a:ln w="31750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3515939" y="1764638"/>
              <a:ext cx="1578479" cy="897681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5875" cap="flat">
              <a:solidFill>
                <a:schemeClr val="bg2">
                  <a:lumMod val="60000"/>
                  <a:lumOff val="4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Növekvő kockázatvállalási hajlandóság</a:t>
              </a:r>
              <a:endParaRPr lang="hu-HU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893276" y="2605361"/>
              <a:ext cx="1368152" cy="62526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Felszabaduló források</a:t>
              </a:r>
            </a:p>
          </p:txBody>
        </p:sp>
        <p:cxnSp>
          <p:nvCxnSpPr>
            <p:cNvPr id="87" name="Elbow Connector 86"/>
            <p:cNvCxnSpPr>
              <a:stCxn id="10" idx="0"/>
              <a:endCxn id="761" idx="3"/>
            </p:cNvCxnSpPr>
            <p:nvPr/>
          </p:nvCxnSpPr>
          <p:spPr>
            <a:xfrm flipH="1" flipV="1">
              <a:off x="4989254" y="3546673"/>
              <a:ext cx="1059105" cy="1294285"/>
            </a:xfrm>
            <a:prstGeom prst="straightConnector1">
              <a:avLst/>
            </a:prstGeom>
            <a:ln w="31750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61" name="Rounded Rectangle 760"/>
            <p:cNvSpPr/>
            <p:nvPr/>
          </p:nvSpPr>
          <p:spPr>
            <a:xfrm>
              <a:off x="3621102" y="3097831"/>
              <a:ext cx="1368152" cy="897683"/>
            </a:xfrm>
            <a:prstGeom prst="roundRect">
              <a:avLst/>
            </a:prstGeom>
            <a:solidFill>
              <a:srgbClr val="82C270"/>
            </a:solidFill>
            <a:ln w="15875" cap="flat">
              <a:solidFill>
                <a:srgbClr val="82C270"/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Növekvő hitelezési aktivitás</a:t>
              </a:r>
            </a:p>
          </p:txBody>
        </p:sp>
        <p:sp>
          <p:nvSpPr>
            <p:cNvPr id="766" name="Rounded Rectangle 765"/>
            <p:cNvSpPr/>
            <p:nvPr/>
          </p:nvSpPr>
          <p:spPr>
            <a:xfrm>
              <a:off x="3500906" y="4528324"/>
              <a:ext cx="1573661" cy="625268"/>
            </a:xfrm>
            <a:prstGeom prst="roundRect">
              <a:avLst/>
            </a:prstGeom>
            <a:solidFill>
              <a:srgbClr val="82C270"/>
            </a:solidFill>
            <a:ln w="15875" cap="flat">
              <a:solidFill>
                <a:srgbClr val="82C270"/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1"/>
                  </a:solidFill>
                  <a:latin typeface="Calibri" pitchFamily="34" charset="0"/>
                </a:rPr>
                <a:t>Javuló jövedelmezőség</a:t>
              </a:r>
            </a:p>
          </p:txBody>
        </p:sp>
        <p:cxnSp>
          <p:nvCxnSpPr>
            <p:cNvPr id="799" name="Elbow Connector 31"/>
            <p:cNvCxnSpPr>
              <a:stCxn id="24" idx="0"/>
              <a:endCxn id="26" idx="2"/>
            </p:cNvCxnSpPr>
            <p:nvPr/>
          </p:nvCxnSpPr>
          <p:spPr>
            <a:xfrm flipH="1" flipV="1">
              <a:off x="1935628" y="4715163"/>
              <a:ext cx="172937" cy="208035"/>
            </a:xfrm>
            <a:prstGeom prst="straightConnector1">
              <a:avLst/>
            </a:prstGeom>
            <a:ln w="31750" cap="flat">
              <a:solidFill>
                <a:schemeClr val="bg2">
                  <a:lumMod val="75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6" name="Elbow Connector 40"/>
            <p:cNvCxnSpPr>
              <a:stCxn id="34" idx="1"/>
              <a:endCxn id="25" idx="3"/>
            </p:cNvCxnSpPr>
            <p:nvPr/>
          </p:nvCxnSpPr>
          <p:spPr>
            <a:xfrm flipH="1">
              <a:off x="6625341" y="2917995"/>
              <a:ext cx="267935" cy="211890"/>
            </a:xfrm>
            <a:prstGeom prst="straightConnector1">
              <a:avLst/>
            </a:prstGeom>
            <a:ln w="31750" cap="flat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" name="Curved Right Arrow 4"/>
            <p:cNvSpPr/>
            <p:nvPr/>
          </p:nvSpPr>
          <p:spPr>
            <a:xfrm>
              <a:off x="3779912" y="4032112"/>
              <a:ext cx="309375" cy="496699"/>
            </a:xfrm>
            <a:prstGeom prst="curvedRightArrow">
              <a:avLst>
                <a:gd name="adj1" fmla="val 17457"/>
                <a:gd name="adj2" fmla="val 47588"/>
                <a:gd name="adj3" fmla="val 36847"/>
              </a:avLst>
            </a:prstGeom>
            <a:solidFill>
              <a:srgbClr val="82C270"/>
            </a:solidFill>
            <a:ln>
              <a:solidFill>
                <a:srgbClr val="82C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63" name="Elbow Connector 62"/>
            <p:cNvCxnSpPr>
              <a:stCxn id="23" idx="2"/>
              <a:endCxn id="766" idx="1"/>
            </p:cNvCxnSpPr>
            <p:nvPr/>
          </p:nvCxnSpPr>
          <p:spPr>
            <a:xfrm>
              <a:off x="2732592" y="3410465"/>
              <a:ext cx="768314" cy="1430493"/>
            </a:xfrm>
            <a:prstGeom prst="straightConnector1">
              <a:avLst/>
            </a:prstGeom>
            <a:ln w="31750" cap="flat">
              <a:solidFill>
                <a:schemeClr val="bg2">
                  <a:lumMod val="60000"/>
                  <a:lumOff val="40000"/>
                </a:schemeClr>
              </a:solidFill>
              <a:round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8" name="Curved Right Arrow 47"/>
            <p:cNvSpPr/>
            <p:nvPr/>
          </p:nvSpPr>
          <p:spPr>
            <a:xfrm rot="10800000">
              <a:off x="4523988" y="3985791"/>
              <a:ext cx="322256" cy="531358"/>
            </a:xfrm>
            <a:prstGeom prst="curvedRightArrow">
              <a:avLst>
                <a:gd name="adj1" fmla="val 12305"/>
                <a:gd name="adj2" fmla="val 45184"/>
                <a:gd name="adj3" fmla="val 42947"/>
              </a:avLst>
            </a:prstGeom>
            <a:solidFill>
              <a:srgbClr val="82C270"/>
            </a:solidFill>
            <a:ln>
              <a:solidFill>
                <a:srgbClr val="82C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907704" y="288214"/>
            <a:ext cx="35594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dirty="0" smtClean="0">
              <a:latin typeface="Calibri" pitchFamily="34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53689" cy="543165"/>
          </a:xfrm>
        </p:spPr>
        <p:txBody>
          <a:bodyPr>
            <a:noAutofit/>
          </a:bodyPr>
          <a:lstStyle/>
          <a:p>
            <a:r>
              <a:rPr lang="hu-HU" sz="2400" dirty="0" err="1" smtClean="0">
                <a:latin typeface="Calibri" pitchFamily="34" charset="0"/>
              </a:rPr>
              <a:t>NPL-tisztítás</a:t>
            </a:r>
            <a:r>
              <a:rPr lang="hu-HU" sz="2400" dirty="0" smtClean="0">
                <a:latin typeface="Calibri" pitchFamily="34" charset="0"/>
              </a:rPr>
              <a:t>: a közép távú előnyök ellensúlyozhatják a rövid távú költségeket</a:t>
            </a:r>
            <a:endParaRPr lang="hu-HU" sz="2400" dirty="0">
              <a:latin typeface="Calibri" pitchFamily="34" charset="0"/>
            </a:endParaRPr>
          </a:p>
        </p:txBody>
      </p:sp>
      <p:sp>
        <p:nvSpPr>
          <p:cNvPr id="38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496944" cy="759189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hu-HU" sz="3200" i="1" dirty="0" smtClean="0">
                <a:latin typeface="Calibri" pitchFamily="34" charset="0"/>
              </a:rPr>
              <a:t>A bankrendszer alacsony jövedelmezősége konszolidációhoz vezet</a:t>
            </a:r>
            <a:endParaRPr lang="hu-HU" sz="3200" i="1" dirty="0">
              <a:latin typeface="Calibri" pitchFamily="34" charset="0"/>
            </a:endParaRPr>
          </a:p>
        </p:txBody>
      </p:sp>
      <p:sp>
        <p:nvSpPr>
          <p:cNvPr id="9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Calibri" pitchFamily="34" charset="0"/>
              </a:rPr>
              <a:t>Továbbra </a:t>
            </a:r>
            <a:r>
              <a:rPr lang="hu-HU" sz="2800" dirty="0">
                <a:latin typeface="Calibri" pitchFamily="34" charset="0"/>
              </a:rPr>
              <a:t>is gyenge jövedelmezőség jellemzi a hazai bankrendszert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adózás utáni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ROE-mutató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nemzetközi összehasonlításban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hu-HU" sz="1000" dirty="0" err="1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EKB</a:t>
            </a:r>
            <a:r>
              <a:rPr lang="hu-HU" sz="10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000" dirty="0" err="1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CBD</a:t>
            </a:r>
            <a:r>
              <a:rPr lang="hu-HU" sz="10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hu-HU" sz="1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84" y="1305264"/>
            <a:ext cx="6000438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90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759189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Calibri" pitchFamily="34" charset="0"/>
              </a:rPr>
              <a:t>A tartósan alacsony jövedelmezőség gátja lehet a fenntartható növekedést támogató bankrendszernek </a:t>
            </a:r>
            <a:endParaRPr lang="hu-HU" sz="2400" dirty="0"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>
                <a:latin typeface="Calibri" pitchFamily="34" charset="0"/>
              </a:rPr>
              <a:t>A rossz eszközszerkezetnek a gyenge jövedelmezőség oka és okozata is egyben.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Calibri" pitchFamily="34" charset="0"/>
              </a:rPr>
              <a:t>Magyar Nemzeti Bank</a:t>
            </a:r>
            <a:endParaRPr lang="hu-HU" dirty="0" smtClean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Calibri" pitchFamily="34" charset="0"/>
              </a:rPr>
              <a:pPr>
                <a:defRPr/>
              </a:pPr>
              <a:t>28</a:t>
            </a:fld>
            <a:endParaRPr lang="hu-HU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63888" y="3573016"/>
            <a:ext cx="180020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Calibri" pitchFamily="34" charset="0"/>
              </a:rPr>
              <a:t>Alacsony </a:t>
            </a:r>
            <a:r>
              <a:rPr lang="hu-HU" sz="2000" dirty="0" err="1" smtClean="0">
                <a:latin typeface="Calibri" pitchFamily="34" charset="0"/>
              </a:rPr>
              <a:t>jövedel-mezőség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8" name="Circular Arrow 7"/>
          <p:cNvSpPr/>
          <p:nvPr/>
        </p:nvSpPr>
        <p:spPr>
          <a:xfrm rot="14656145">
            <a:off x="3768924" y="2553915"/>
            <a:ext cx="1224136" cy="1224136"/>
          </a:xfrm>
          <a:prstGeom prst="circularArrow">
            <a:avLst>
              <a:gd name="adj1" fmla="val 3618"/>
              <a:gd name="adj2" fmla="val 1138026"/>
              <a:gd name="adj3" fmla="val 20591423"/>
              <a:gd name="adj4" fmla="val 14614207"/>
              <a:gd name="adj5" fmla="val 905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ircular Arrow 8"/>
          <p:cNvSpPr/>
          <p:nvPr/>
        </p:nvSpPr>
        <p:spPr>
          <a:xfrm rot="3796649">
            <a:off x="3917761" y="2486728"/>
            <a:ext cx="1224136" cy="1224136"/>
          </a:xfrm>
          <a:prstGeom prst="circularArrow">
            <a:avLst>
              <a:gd name="adj1" fmla="val 3618"/>
              <a:gd name="adj2" fmla="val 1138026"/>
              <a:gd name="adj3" fmla="val 20591423"/>
              <a:gd name="adj4" fmla="val 14614207"/>
              <a:gd name="adj5" fmla="val 905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2060848"/>
            <a:ext cx="1728192" cy="57606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Calibri" pitchFamily="34" charset="0"/>
              </a:rPr>
              <a:t>Visszafogott hitelezés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8184" y="4869160"/>
            <a:ext cx="1800200" cy="57606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Calibri" pitchFamily="34" charset="0"/>
              </a:rPr>
              <a:t>Rossz portfólió-minőség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12" name="Circular Arrow 11"/>
          <p:cNvSpPr/>
          <p:nvPr/>
        </p:nvSpPr>
        <p:spPr>
          <a:xfrm rot="10608684">
            <a:off x="5181161" y="3966154"/>
            <a:ext cx="1224136" cy="1224136"/>
          </a:xfrm>
          <a:prstGeom prst="circularArrow">
            <a:avLst>
              <a:gd name="adj1" fmla="val 3618"/>
              <a:gd name="adj2" fmla="val 1138026"/>
              <a:gd name="adj3" fmla="val 20591423"/>
              <a:gd name="adj4" fmla="val 14614207"/>
              <a:gd name="adj5" fmla="val 905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Circular Arrow 12"/>
          <p:cNvSpPr/>
          <p:nvPr/>
        </p:nvSpPr>
        <p:spPr>
          <a:xfrm rot="21441463">
            <a:off x="5175629" y="4104638"/>
            <a:ext cx="1224136" cy="1224136"/>
          </a:xfrm>
          <a:prstGeom prst="circularArrow">
            <a:avLst>
              <a:gd name="adj1" fmla="val 3618"/>
              <a:gd name="adj2" fmla="val 1138026"/>
              <a:gd name="adj3" fmla="val 20591423"/>
              <a:gd name="adj4" fmla="val 14614207"/>
              <a:gd name="adj5" fmla="val 905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78092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latin typeface="Calibri" pitchFamily="34" charset="0"/>
              </a:rPr>
              <a:t>Gyenge tőke- és forrásvonzó képesség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056" y="285293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alibri" pitchFamily="34" charset="0"/>
              </a:rPr>
              <a:t>Bevételek csökkenése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37890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alibri" pitchFamily="34" charset="0"/>
              </a:rPr>
              <a:t>Alacsony hajlandóság a veszteségek realizálására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1840" y="465313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latin typeface="Calibri" pitchFamily="34" charset="0"/>
              </a:rPr>
              <a:t>Magas forrásköltségek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1600" y="4869160"/>
            <a:ext cx="1800200" cy="57606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Calibri" pitchFamily="34" charset="0"/>
              </a:rPr>
              <a:t>Külső sérülékenység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508518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latin typeface="Calibri" pitchFamily="34" charset="0"/>
              </a:rPr>
              <a:t>Folyamatos értékvesztés-képzés</a:t>
            </a:r>
          </a:p>
        </p:txBody>
      </p:sp>
      <p:sp>
        <p:nvSpPr>
          <p:cNvPr id="21" name="Right Arrow 20"/>
          <p:cNvSpPr/>
          <p:nvPr/>
        </p:nvSpPr>
        <p:spPr>
          <a:xfrm rot="19666676">
            <a:off x="2814763" y="4598822"/>
            <a:ext cx="922122" cy="1574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600" dirty="0">
                <a:latin typeface="Calibri" pitchFamily="34" charset="0"/>
              </a:rPr>
              <a:t>A </a:t>
            </a:r>
            <a:r>
              <a:rPr lang="hu-HU" sz="2600" dirty="0" smtClean="0">
                <a:latin typeface="Calibri" pitchFamily="34" charset="0"/>
              </a:rPr>
              <a:t>bankszektor gyenge jövedelmezősége </a:t>
            </a:r>
            <a:r>
              <a:rPr lang="hu-HU" sz="2600" dirty="0">
                <a:latin typeface="Calibri" pitchFamily="34" charset="0"/>
              </a:rPr>
              <a:t>növekedési kockázatokat </a:t>
            </a:r>
            <a:r>
              <a:rPr lang="hu-HU" sz="2600" dirty="0" smtClean="0">
                <a:latin typeface="Calibri" pitchFamily="34" charset="0"/>
              </a:rPr>
              <a:t>hordoz</a:t>
            </a:r>
            <a:endParaRPr lang="hu-HU" sz="26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Sajáttőke-arányos jövedelmezőség (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2010-2013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és a vállalati hitelállomány visszaesése (2013) bankonként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999119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308424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A mérséklődő kockázatokban kiemelt szerepe van az anyabanki elkötelezettségnek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168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pénzügyi stabilitási kockázatok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hőábrája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50222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400" dirty="0">
                <a:latin typeface="Calibri" pitchFamily="34" charset="0"/>
              </a:rPr>
              <a:t>A válság kitörése óta a bankrendszer jelentős része tartósan </a:t>
            </a:r>
            <a:r>
              <a:rPr lang="hu-HU" sz="2400" dirty="0" smtClean="0">
                <a:latin typeface="Calibri" pitchFamily="34" charset="0"/>
              </a:rPr>
              <a:t>veszteséges, </a:t>
            </a:r>
            <a:r>
              <a:rPr lang="hu-HU" sz="2400" dirty="0">
                <a:latin typeface="Calibri" pitchFamily="34" charset="0"/>
              </a:rPr>
              <a:t>ami </a:t>
            </a:r>
            <a:r>
              <a:rPr lang="hu-HU" sz="2400" dirty="0" smtClean="0">
                <a:latin typeface="Calibri" pitchFamily="34" charset="0"/>
              </a:rPr>
              <a:t>konszolidációhoz vezethet</a:t>
            </a:r>
            <a:endParaRPr lang="hu-HU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veszteséges és nyereséges bankok valamint a bankrendszer 2008 óta kumulált eredménye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9735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90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600" dirty="0">
                <a:latin typeface="Calibri" pitchFamily="34" charset="0"/>
              </a:rPr>
              <a:t>Az </a:t>
            </a:r>
            <a:r>
              <a:rPr lang="hu-HU" sz="2600" dirty="0" smtClean="0">
                <a:latin typeface="Calibri" pitchFamily="34" charset="0"/>
              </a:rPr>
              <a:t>háztartási hitelek piacán </a:t>
            </a:r>
            <a:r>
              <a:rPr lang="hu-HU" sz="2600" dirty="0">
                <a:latin typeface="Calibri" pitchFamily="34" charset="0"/>
              </a:rPr>
              <a:t>a válság </a:t>
            </a:r>
            <a:r>
              <a:rPr lang="hu-HU" sz="2600" dirty="0" smtClean="0">
                <a:latin typeface="Calibri" pitchFamily="34" charset="0"/>
              </a:rPr>
              <a:t>kitörése óta nő a koncentráció</a:t>
            </a:r>
            <a:endParaRPr lang="hu-HU" sz="26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Herfindahl-Hirschmann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Index alakulása az új kibocsátás alapján egyes részpiacokon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51" y="1196752"/>
            <a:ext cx="6002206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496944" cy="759189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hu-HU" sz="3200" dirty="0" smtClean="0">
                <a:latin typeface="Calibri" pitchFamily="34" charset="0"/>
              </a:rPr>
              <a:t>Köszönöm a </a:t>
            </a:r>
            <a:r>
              <a:rPr lang="hu-HU" sz="3200" dirty="0" smtClean="0">
                <a:latin typeface="Calibri" pitchFamily="34" charset="0"/>
              </a:rPr>
              <a:t>figyelmet!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9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453689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hu-HU" sz="3200" i="1" dirty="0" smtClean="0">
                <a:latin typeface="Calibri" pitchFamily="34" charset="0"/>
              </a:rPr>
              <a:t>A bankrendszer sokkellenálló-képessége erős</a:t>
            </a:r>
            <a:endParaRPr lang="hu-HU" sz="3200" i="1" dirty="0">
              <a:latin typeface="Calibri" pitchFamily="34" charset="0"/>
            </a:endParaRPr>
          </a:p>
        </p:txBody>
      </p:sp>
      <p:sp>
        <p:nvSpPr>
          <p:cNvPr id="9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308424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A hazai pénzügyi piacok stressz-szintje változatlanul alacsony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168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Rendszerszintű Pénzügyi Stressz Index (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REPSI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99736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Változatlanul kielégítő a bankszektor likviditási helyzete egy sokk bekövetkezte esetén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Likviditási Stressz Index, a bankok szabályozói limit feletti likviditási többlete, illetve hiánya a stressz pályán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0088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Mérséklődő sérülékenység, de számottevő a kockázata egy nagymértékű forráskivonásnak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5877272"/>
            <a:ext cx="74168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bankrendszer külföldi forrásainak és a hitel/betét mutatónak az alakulása az előrejelzési horizonton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9735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04" y="188640"/>
            <a:ext cx="8064000" cy="759189"/>
          </a:xfrm>
        </p:spPr>
        <p:txBody>
          <a:bodyPr>
            <a:noAutofit/>
          </a:bodyPr>
          <a:lstStyle/>
          <a:p>
            <a:r>
              <a:rPr lang="hu-HU" sz="2400" dirty="0">
                <a:latin typeface="Calibri" pitchFamily="34" charset="0"/>
              </a:rPr>
              <a:t>A</a:t>
            </a:r>
            <a:r>
              <a:rPr lang="hu-HU" sz="2400" dirty="0" smtClean="0">
                <a:latin typeface="Calibri" pitchFamily="34" charset="0"/>
              </a:rPr>
              <a:t> </a:t>
            </a:r>
            <a:r>
              <a:rPr lang="hu-HU" sz="2400" dirty="0">
                <a:latin typeface="Calibri" pitchFamily="34" charset="0"/>
              </a:rPr>
              <a:t>jelentős veszteségek ellenére stresszhelyzetben minimális a bankrendszer </a:t>
            </a:r>
            <a:r>
              <a:rPr lang="hu-HU" sz="2400" dirty="0" smtClean="0">
                <a:latin typeface="Calibri" pitchFamily="34" charset="0"/>
              </a:rPr>
              <a:t>tőkeigénye…</a:t>
            </a:r>
            <a:endParaRPr lang="hu-HU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Tőke Stressz Index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00438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2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Calibri" pitchFamily="34" charset="0"/>
              </a:rPr>
              <a:t>…amiben a megvalósult tőkeemeléseknek is jelentős szerepe van</a:t>
            </a:r>
            <a:endParaRPr lang="hu-HU" sz="25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5877272"/>
            <a:ext cx="74168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Tőkeemelések a hazai bankrendszerben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MNB.</a:t>
            </a: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lang="hu-HU" sz="1100" dirty="0">
              <a:solidFill>
                <a:schemeClr val="accent5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9735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gyéni 10. séma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002060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06" id="{168355EE-4B73-4475-A78F-BF756B593878}" vid="{115C75F3-62DC-4241-B6B2-77F24A2D0B7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4680</TotalTime>
  <Words>785</Words>
  <Application>Microsoft Office PowerPoint</Application>
  <PresentationFormat>On-screen Show (4:3)</PresentationFormat>
  <Paragraphs>148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</vt:lpstr>
      <vt:lpstr>Pénzügyi stabilitási jelentés – 2014 május</vt:lpstr>
      <vt:lpstr>Sokkellenálló képessége javult, de a fenntartható növekedést még nem támogatja eléggé a bankrendszer</vt:lpstr>
      <vt:lpstr>A mérséklődő kockázatokban kiemelt szerepe van az anyabanki elkötelezettségnek</vt:lpstr>
      <vt:lpstr>A bankrendszer sokkellenálló-képessége erős</vt:lpstr>
      <vt:lpstr>A hazai pénzügyi piacok stressz-szintje változatlanul alacsony</vt:lpstr>
      <vt:lpstr>Változatlanul kielégítő a bankszektor likviditási helyzete egy sokk bekövetkezte esetén</vt:lpstr>
      <vt:lpstr>Mérséklődő sérülékenység, de számottevő a kockázata egy nagymértékű forráskivonásnak</vt:lpstr>
      <vt:lpstr>A jelentős veszteségek ellenére stresszhelyzetben minimális a bankrendszer tőkeigénye…</vt:lpstr>
      <vt:lpstr>…amiben a megvalósult tőkeemeléseknek is jelentős szerepe van</vt:lpstr>
      <vt:lpstr>Bár az átlagos tőkeellátottság megfelelő, az aggregált mutató jelentős heterogenitást takar </vt:lpstr>
      <vt:lpstr>A hitelezés még nem támogatja kellőképpen a gazdasági növekedést</vt:lpstr>
      <vt:lpstr>Pozitív fordulat a vállalati hitelezésben 2013 második felében, elsősorban az NHP-nak köszönhetően</vt:lpstr>
      <vt:lpstr>Időarányosan nagyobb a második szakasz kihasználtsága</vt:lpstr>
      <vt:lpstr>Az új beruházási hitelek felfutása még látványosabb</vt:lpstr>
      <vt:lpstr>De ez önmagában még mindig kevés a fenntartható növekedést támogató hitelezéshez</vt:lpstr>
      <vt:lpstr>Élénkülő háztartási hitelezés, melynek prudens szerkezetét az LTV, PTI szabályozás biztosíthatja</vt:lpstr>
      <vt:lpstr>Az MNB a bankrendszer eszközoldalának egy egészséges irányba történő átalakítását célozza</vt:lpstr>
      <vt:lpstr>A nemteljesítő vállalati hitelportfólió lassú tisztítása kiemelt makroprudenciális kockázat</vt:lpstr>
      <vt:lpstr>A vállalati hiteleknél a portfoliójavulás és tisztítás összességében javította az NPL-arányt 2013 végére</vt:lpstr>
      <vt:lpstr>A tisztítási komponensben jelentős egyszeri hatások lehettek</vt:lpstr>
      <vt:lpstr>Nem várható további érdemi romlás a vállalati portfólió minőségében, de javulás sem</vt:lpstr>
      <vt:lpstr>A rossz portfólióban jelentős a régóta bedőlt hitelek aránya</vt:lpstr>
      <vt:lpstr>…amiben meghatározó a projekthitelek részesedése</vt:lpstr>
      <vt:lpstr>Európai összehasonlításban magas a hazai irodapiac kihasználatlansága </vt:lpstr>
      <vt:lpstr>NPL-tisztítás: a közép távú előnyök ellensúlyozhatják a rövid távú költségeket</vt:lpstr>
      <vt:lpstr>A bankrendszer alacsony jövedelmezősége konszolidációhoz vezet</vt:lpstr>
      <vt:lpstr>Továbbra is gyenge jövedelmezőség jellemzi a hazai bankrendszert</vt:lpstr>
      <vt:lpstr>A tartósan alacsony jövedelmezőség gátja lehet a fenntartható növekedést támogató bankrendszernek </vt:lpstr>
      <vt:lpstr>A bankszektor gyenge jövedelmezősége növekedési kockázatokat hordoz</vt:lpstr>
      <vt:lpstr>A válság kitörése óta a bankrendszer jelentős része tartósan veszteséges, ami konszolidációhoz vezethet</vt:lpstr>
      <vt:lpstr>Az háztartási hitelek piacán a válság kitörése óta nő a koncentráció</vt:lpstr>
      <vt:lpstr>Köszönöm a figyelmet!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csavascs</dc:creator>
  <cp:lastModifiedBy>olahzs</cp:lastModifiedBy>
  <cp:revision>511</cp:revision>
  <cp:lastPrinted>2014-04-30T09:18:53Z</cp:lastPrinted>
  <dcterms:created xsi:type="dcterms:W3CDTF">2013-09-04T07:43:06Z</dcterms:created>
  <dcterms:modified xsi:type="dcterms:W3CDTF">2014-05-21T16:00:19Z</dcterms:modified>
</cp:coreProperties>
</file>