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808" r:id="rId2"/>
  </p:sldMasterIdLst>
  <p:notesMasterIdLst>
    <p:notesMasterId r:id="rId47"/>
  </p:notesMasterIdLst>
  <p:sldIdLst>
    <p:sldId id="462" r:id="rId3"/>
    <p:sldId id="2379" r:id="rId4"/>
    <p:sldId id="2372" r:id="rId5"/>
    <p:sldId id="2374" r:id="rId6"/>
    <p:sldId id="2383" r:id="rId7"/>
    <p:sldId id="2373" r:id="rId8"/>
    <p:sldId id="2375" r:id="rId9"/>
    <p:sldId id="2376" r:id="rId10"/>
    <p:sldId id="2378" r:id="rId11"/>
    <p:sldId id="2377" r:id="rId12"/>
    <p:sldId id="2380" r:id="rId13"/>
    <p:sldId id="2381" r:id="rId14"/>
    <p:sldId id="2413" r:id="rId15"/>
    <p:sldId id="2382" r:id="rId16"/>
    <p:sldId id="2384" r:id="rId17"/>
    <p:sldId id="2385" r:id="rId18"/>
    <p:sldId id="2386" r:id="rId19"/>
    <p:sldId id="2387" r:id="rId20"/>
    <p:sldId id="2412" r:id="rId21"/>
    <p:sldId id="2388" r:id="rId22"/>
    <p:sldId id="2389" r:id="rId23"/>
    <p:sldId id="2390" r:id="rId24"/>
    <p:sldId id="2391" r:id="rId25"/>
    <p:sldId id="2392" r:id="rId26"/>
    <p:sldId id="2393" r:id="rId27"/>
    <p:sldId id="2411" r:id="rId28"/>
    <p:sldId id="2394" r:id="rId29"/>
    <p:sldId id="2396" r:id="rId30"/>
    <p:sldId id="2395" r:id="rId31"/>
    <p:sldId id="2397" r:id="rId32"/>
    <p:sldId id="2409" r:id="rId33"/>
    <p:sldId id="2398" r:id="rId34"/>
    <p:sldId id="2400" r:id="rId35"/>
    <p:sldId id="2399" r:id="rId36"/>
    <p:sldId id="2401" r:id="rId37"/>
    <p:sldId id="2402" r:id="rId38"/>
    <p:sldId id="2403" r:id="rId39"/>
    <p:sldId id="2404" r:id="rId40"/>
    <p:sldId id="2405" r:id="rId41"/>
    <p:sldId id="2406" r:id="rId42"/>
    <p:sldId id="2407" r:id="rId43"/>
    <p:sldId id="2408" r:id="rId44"/>
    <p:sldId id="310" r:id="rId45"/>
    <p:sldId id="286" r:id="rId46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s. Tóth Gabriella Dr." initials="CTGD" lastIdx="2" clrIdx="0">
    <p:extLst>
      <p:ext uri="{19B8F6BF-5375-455C-9EA6-DF929625EA0E}">
        <p15:presenceInfo xmlns:p15="http://schemas.microsoft.com/office/powerpoint/2012/main" userId="S-1-5-21-1939357022-314196924-328618392-34111" providerId="AD"/>
      </p:ext>
    </p:extLst>
  </p:cmAuthor>
  <p:cmAuthor id="2" name="Cs. Tóth Gabriella Dr." initials="CTGD [2]" lastIdx="10" clrIdx="1">
    <p:extLst>
      <p:ext uri="{19B8F6BF-5375-455C-9EA6-DF929625EA0E}">
        <p15:presenceInfo xmlns:p15="http://schemas.microsoft.com/office/powerpoint/2012/main" userId="S::cstothg@mnb.hu::6e125d93-70af-4b0e-a6f4-e76b7b7704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234D"/>
    <a:srgbClr val="ECF0F1"/>
    <a:srgbClr val="0076A8"/>
    <a:srgbClr val="FF8A8A"/>
    <a:srgbClr val="FFE3C7"/>
    <a:srgbClr val="E2F0D9"/>
    <a:srgbClr val="8DDDFF"/>
    <a:srgbClr val="E57200"/>
    <a:srgbClr val="70AD47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3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50" y="90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71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5F5DF0-266F-462F-AA7E-77C96FC814B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1049BC1-B07C-45CF-8D22-73576439AF0B}">
      <dgm:prSet phldrT="[Text]" custT="1"/>
      <dgm:spPr>
        <a:solidFill>
          <a:srgbClr val="002060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A koronavírus-sokk hatásai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4333DC11-4BEA-4A4A-B104-A761BDF590BD}" type="parTrans" cxnId="{72F8E287-A5DA-4DE5-BF85-4E346DD18F15}">
      <dgm:prSet/>
      <dgm:spPr/>
      <dgm:t>
        <a:bodyPr/>
        <a:lstStyle/>
        <a:p>
          <a:endParaRPr lang="en-US"/>
        </a:p>
      </dgm:t>
    </dgm:pt>
    <dgm:pt modelId="{EC4CF853-AFA2-452B-AD91-63E7B5FF0042}" type="sibTrans" cxnId="{72F8E287-A5DA-4DE5-BF85-4E346DD18F15}">
      <dgm:prSet/>
      <dgm:spPr/>
      <dgm:t>
        <a:bodyPr/>
        <a:lstStyle/>
        <a:p>
          <a:endParaRPr lang="en-US"/>
        </a:p>
      </dgm:t>
    </dgm:pt>
    <dgm:pt modelId="{59CC0A99-8510-4484-AAAC-4BDA17B4EBDA}">
      <dgm:prSet phldrT="[Text]" custT="1"/>
      <dgm:spPr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Kockázatok, sérülékeny adósok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3727B7A2-DD14-48AB-BF47-C4BD0B4FB03C}" type="parTrans" cxnId="{6CCB77ED-9B18-42C6-BA1F-4BAB6E29D6B2}">
      <dgm:prSet/>
      <dgm:spPr/>
      <dgm:t>
        <a:bodyPr/>
        <a:lstStyle/>
        <a:p>
          <a:endParaRPr lang="en-US"/>
        </a:p>
      </dgm:t>
    </dgm:pt>
    <dgm:pt modelId="{2DE3D471-3B8A-42E2-A6A4-89E69711C2F2}" type="sibTrans" cxnId="{6CCB77ED-9B18-42C6-BA1F-4BAB6E29D6B2}">
      <dgm:prSet/>
      <dgm:spPr/>
      <dgm:t>
        <a:bodyPr/>
        <a:lstStyle/>
        <a:p>
          <a:endParaRPr lang="en-US"/>
        </a:p>
      </dgm:t>
    </dgm:pt>
    <dgm:pt modelId="{CFF158EE-4FC0-405F-AA31-22298302E2E8}">
      <dgm:prSet phldrT="[Text]" custT="1"/>
      <dgm:spPr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Stresszteszt eredmények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8BA40589-4CAD-47B4-BA19-73764B901239}" type="parTrans" cxnId="{10EFE2A1-FD59-4E7F-8548-B2AB2778BE66}">
      <dgm:prSet/>
      <dgm:spPr/>
      <dgm:t>
        <a:bodyPr/>
        <a:lstStyle/>
        <a:p>
          <a:endParaRPr lang="en-US"/>
        </a:p>
      </dgm:t>
    </dgm:pt>
    <dgm:pt modelId="{DE51565E-EB21-4335-A906-CCCC9D52B0E3}" type="sibTrans" cxnId="{10EFE2A1-FD59-4E7F-8548-B2AB2778BE66}">
      <dgm:prSet/>
      <dgm:spPr/>
      <dgm:t>
        <a:bodyPr/>
        <a:lstStyle/>
        <a:p>
          <a:endParaRPr lang="en-US"/>
        </a:p>
      </dgm:t>
    </dgm:pt>
    <dgm:pt modelId="{94A950AB-3518-4BA6-B0DF-F02989087600}">
      <dgm:prSet phldrT="[Text]" custT="1"/>
      <dgm:spPr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A bankok helyzete a sokk tükrében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F9E2FEA7-CAC7-45C8-8E5B-E3A33B62A57C}" type="parTrans" cxnId="{4D1490D1-ED2B-4E5B-990F-EABA6FE966C8}">
      <dgm:prSet/>
      <dgm:spPr/>
      <dgm:t>
        <a:bodyPr/>
        <a:lstStyle/>
        <a:p>
          <a:endParaRPr lang="en-US"/>
        </a:p>
      </dgm:t>
    </dgm:pt>
    <dgm:pt modelId="{FAECC185-8C3A-43A9-B827-15A993582BB5}" type="sibTrans" cxnId="{4D1490D1-ED2B-4E5B-990F-EABA6FE966C8}">
      <dgm:prSet/>
      <dgm:spPr/>
      <dgm:t>
        <a:bodyPr/>
        <a:lstStyle/>
        <a:p>
          <a:endParaRPr lang="en-US"/>
        </a:p>
      </dgm:t>
    </dgm:pt>
    <dgm:pt modelId="{651D4345-81F6-439A-8D18-11BEAB6A0E1F}">
      <dgm:prSet phldrT="[Text]" custT="1"/>
      <dgm:spPr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Előrejelzés, legfrissebb adatok</a:t>
          </a:r>
        </a:p>
      </dgm:t>
    </dgm:pt>
    <dgm:pt modelId="{700564BA-7AE4-4E9B-A236-95ED33679DB4}" type="parTrans" cxnId="{15E59D76-C762-4DE3-8B36-7C3B43CC8C49}">
      <dgm:prSet/>
      <dgm:spPr/>
      <dgm:t>
        <a:bodyPr/>
        <a:lstStyle/>
        <a:p>
          <a:endParaRPr lang="en-US"/>
        </a:p>
      </dgm:t>
    </dgm:pt>
    <dgm:pt modelId="{22DD6843-1B6B-42BB-BDB0-5A3D50978ED5}" type="sibTrans" cxnId="{15E59D76-C762-4DE3-8B36-7C3B43CC8C49}">
      <dgm:prSet/>
      <dgm:spPr/>
      <dgm:t>
        <a:bodyPr/>
        <a:lstStyle/>
        <a:p>
          <a:endParaRPr lang="en-US"/>
        </a:p>
      </dgm:t>
    </dgm:pt>
    <dgm:pt modelId="{23A40960-721D-4260-8312-37AFA50EB7BA}" type="pres">
      <dgm:prSet presAssocID="{725F5DF0-266F-462F-AA7E-77C96FC814B0}" presName="linear" presStyleCnt="0">
        <dgm:presLayoutVars>
          <dgm:dir/>
          <dgm:animLvl val="lvl"/>
          <dgm:resizeHandles val="exact"/>
        </dgm:presLayoutVars>
      </dgm:prSet>
      <dgm:spPr/>
    </dgm:pt>
    <dgm:pt modelId="{01C7C8A8-EBF0-4B9F-9387-0CBCF075375D}" type="pres">
      <dgm:prSet presAssocID="{11049BC1-B07C-45CF-8D22-73576439AF0B}" presName="parentLin" presStyleCnt="0"/>
      <dgm:spPr/>
    </dgm:pt>
    <dgm:pt modelId="{2EE82A3A-6F36-4495-9D28-5C8ECBF8BB00}" type="pres">
      <dgm:prSet presAssocID="{11049BC1-B07C-45CF-8D22-73576439AF0B}" presName="parentLeftMargin" presStyleLbl="node1" presStyleIdx="0" presStyleCnt="5"/>
      <dgm:spPr/>
    </dgm:pt>
    <dgm:pt modelId="{1C175443-2757-4905-AF37-03734CFF85C2}" type="pres">
      <dgm:prSet presAssocID="{11049BC1-B07C-45CF-8D22-73576439AF0B}" presName="parentText" presStyleLbl="node1" presStyleIdx="0" presStyleCnt="5" custScaleX="120681">
        <dgm:presLayoutVars>
          <dgm:chMax val="0"/>
          <dgm:bulletEnabled val="1"/>
        </dgm:presLayoutVars>
      </dgm:prSet>
      <dgm:spPr>
        <a:xfrm>
          <a:off x="302342" y="90523"/>
          <a:ext cx="5108186" cy="590400"/>
        </a:xfrm>
        <a:prstGeom prst="roundRect">
          <a:avLst/>
        </a:prstGeom>
      </dgm:spPr>
    </dgm:pt>
    <dgm:pt modelId="{F1B1159B-4DB9-464C-BA55-4185B68449A0}" type="pres">
      <dgm:prSet presAssocID="{11049BC1-B07C-45CF-8D22-73576439AF0B}" presName="negativeSpace" presStyleCnt="0"/>
      <dgm:spPr/>
    </dgm:pt>
    <dgm:pt modelId="{D954A158-D89A-4C7A-BC5C-C673F10920CA}" type="pres">
      <dgm:prSet presAssocID="{11049BC1-B07C-45CF-8D22-73576439AF0B}" presName="childText" presStyleLbl="conFgAcc1" presStyleIdx="0" presStyleCnt="5">
        <dgm:presLayoutVars>
          <dgm:bulletEnabled val="1"/>
        </dgm:presLayoutVars>
      </dgm:prSet>
      <dgm:spPr>
        <a:xfrm>
          <a:off x="0" y="333407"/>
          <a:ext cx="6936432" cy="529200"/>
        </a:xfrm>
        <a:prstGeom prst="rect">
          <a:avLst/>
        </a:prstGeom>
      </dgm:spPr>
    </dgm:pt>
    <dgm:pt modelId="{A934F09B-5C61-41F2-86CB-D5A167486852}" type="pres">
      <dgm:prSet presAssocID="{EC4CF853-AFA2-452B-AD91-63E7B5FF0042}" presName="spaceBetweenRectangles" presStyleCnt="0"/>
      <dgm:spPr/>
    </dgm:pt>
    <dgm:pt modelId="{B4CFCDF7-ED87-453E-81BE-D4CBA83DC707}" type="pres">
      <dgm:prSet presAssocID="{94A950AB-3518-4BA6-B0DF-F02989087600}" presName="parentLin" presStyleCnt="0"/>
      <dgm:spPr/>
    </dgm:pt>
    <dgm:pt modelId="{EC322841-82C5-4D1E-892C-A24BD50DDEBD}" type="pres">
      <dgm:prSet presAssocID="{94A950AB-3518-4BA6-B0DF-F02989087600}" presName="parentLeftMargin" presStyleLbl="node1" presStyleIdx="0" presStyleCnt="5"/>
      <dgm:spPr/>
    </dgm:pt>
    <dgm:pt modelId="{F5D9A4B8-B567-4DF3-86AE-6D01E900B629}" type="pres">
      <dgm:prSet presAssocID="{94A950AB-3518-4BA6-B0DF-F02989087600}" presName="parentText" presStyleLbl="node1" presStyleIdx="1" presStyleCnt="5" custScaleX="120712">
        <dgm:presLayoutVars>
          <dgm:chMax val="0"/>
          <dgm:bulletEnabled val="1"/>
        </dgm:presLayoutVars>
      </dgm:prSet>
      <dgm:spPr>
        <a:xfrm>
          <a:off x="302342" y="997723"/>
          <a:ext cx="5109499" cy="590400"/>
        </a:xfrm>
        <a:prstGeom prst="roundRect">
          <a:avLst/>
        </a:prstGeom>
      </dgm:spPr>
    </dgm:pt>
    <dgm:pt modelId="{61E82CBA-D831-4794-B4F7-471B3D8FCFDB}" type="pres">
      <dgm:prSet presAssocID="{94A950AB-3518-4BA6-B0DF-F02989087600}" presName="negativeSpace" presStyleCnt="0"/>
      <dgm:spPr/>
    </dgm:pt>
    <dgm:pt modelId="{E665826A-0CBD-454C-8A57-36EF19D9A3AF}" type="pres">
      <dgm:prSet presAssocID="{94A950AB-3518-4BA6-B0DF-F02989087600}" presName="childText" presStyleLbl="conFgAcc1" presStyleIdx="1" presStyleCnt="5">
        <dgm:presLayoutVars>
          <dgm:bulletEnabled val="1"/>
        </dgm:presLayoutVars>
      </dgm:prSet>
      <dgm:spPr/>
    </dgm:pt>
    <dgm:pt modelId="{4078DA84-98AD-45F9-BC8D-EFF5D35DB64A}" type="pres">
      <dgm:prSet presAssocID="{FAECC185-8C3A-43A9-B827-15A993582BB5}" presName="spaceBetweenRectangles" presStyleCnt="0"/>
      <dgm:spPr/>
    </dgm:pt>
    <dgm:pt modelId="{F9DECCB2-ED4E-47C7-982B-7A69D07D1E3E}" type="pres">
      <dgm:prSet presAssocID="{59CC0A99-8510-4484-AAAC-4BDA17B4EBDA}" presName="parentLin" presStyleCnt="0"/>
      <dgm:spPr/>
    </dgm:pt>
    <dgm:pt modelId="{16E02B38-9E41-4C39-B695-329B77DE12F8}" type="pres">
      <dgm:prSet presAssocID="{59CC0A99-8510-4484-AAAC-4BDA17B4EBDA}" presName="parentLeftMargin" presStyleLbl="node1" presStyleIdx="1" presStyleCnt="5"/>
      <dgm:spPr/>
    </dgm:pt>
    <dgm:pt modelId="{54F8A3D8-F360-42F0-ADF3-DFBEBD176879}" type="pres">
      <dgm:prSet presAssocID="{59CC0A99-8510-4484-AAAC-4BDA17B4EBDA}" presName="parentText" presStyleLbl="node1" presStyleIdx="2" presStyleCnt="5" custScaleX="120681">
        <dgm:presLayoutVars>
          <dgm:chMax val="0"/>
          <dgm:bulletEnabled val="1"/>
        </dgm:presLayoutVars>
      </dgm:prSet>
      <dgm:spPr>
        <a:xfrm>
          <a:off x="302342" y="1904923"/>
          <a:ext cx="4927150" cy="590400"/>
        </a:xfrm>
        <a:prstGeom prst="roundRect">
          <a:avLst/>
        </a:prstGeom>
      </dgm:spPr>
    </dgm:pt>
    <dgm:pt modelId="{DCF3256A-59B1-41F6-95FC-126639D5102B}" type="pres">
      <dgm:prSet presAssocID="{59CC0A99-8510-4484-AAAC-4BDA17B4EBDA}" presName="negativeSpace" presStyleCnt="0"/>
      <dgm:spPr/>
    </dgm:pt>
    <dgm:pt modelId="{5FC77B46-1E5B-4DBC-8C0B-9CD3DD6F9695}" type="pres">
      <dgm:prSet presAssocID="{59CC0A99-8510-4484-AAAC-4BDA17B4EBDA}" presName="childText" presStyleLbl="conFgAcc1" presStyleIdx="2" presStyleCnt="5">
        <dgm:presLayoutVars>
          <dgm:bulletEnabled val="1"/>
        </dgm:presLayoutVars>
      </dgm:prSet>
      <dgm:spPr>
        <a:xfrm>
          <a:off x="0" y="2238527"/>
          <a:ext cx="6936432" cy="529200"/>
        </a:xfrm>
        <a:prstGeom prst="rect">
          <a:avLst/>
        </a:prstGeom>
      </dgm:spPr>
    </dgm:pt>
    <dgm:pt modelId="{5B22FCB9-254C-469D-BAB2-2771FFA72983}" type="pres">
      <dgm:prSet presAssocID="{2DE3D471-3B8A-42E2-A6A4-89E69711C2F2}" presName="spaceBetweenRectangles" presStyleCnt="0"/>
      <dgm:spPr/>
    </dgm:pt>
    <dgm:pt modelId="{7F2A4D7B-E3A2-4331-8C01-525669F25127}" type="pres">
      <dgm:prSet presAssocID="{CFF158EE-4FC0-405F-AA31-22298302E2E8}" presName="parentLin" presStyleCnt="0"/>
      <dgm:spPr/>
    </dgm:pt>
    <dgm:pt modelId="{604A85B8-D407-40EC-879B-796EB1FB1A50}" type="pres">
      <dgm:prSet presAssocID="{CFF158EE-4FC0-405F-AA31-22298302E2E8}" presName="parentLeftMargin" presStyleLbl="node1" presStyleIdx="2" presStyleCnt="5"/>
      <dgm:spPr>
        <a:prstGeom prst="roundRect">
          <a:avLst/>
        </a:prstGeom>
      </dgm:spPr>
    </dgm:pt>
    <dgm:pt modelId="{B5E0C022-1F6B-41B2-8C60-A35C72B9C750}" type="pres">
      <dgm:prSet presAssocID="{CFF158EE-4FC0-405F-AA31-22298302E2E8}" presName="parentText" presStyleLbl="node1" presStyleIdx="3" presStyleCnt="5" custScaleX="120712">
        <dgm:presLayoutVars>
          <dgm:chMax val="0"/>
          <dgm:bulletEnabled val="1"/>
        </dgm:presLayoutVars>
      </dgm:prSet>
      <dgm:spPr>
        <a:xfrm>
          <a:off x="302342" y="2319886"/>
          <a:ext cx="4928419" cy="501840"/>
        </a:xfrm>
        <a:prstGeom prst="roundRect">
          <a:avLst/>
        </a:prstGeom>
      </dgm:spPr>
    </dgm:pt>
    <dgm:pt modelId="{46E04126-DE1B-4200-B173-760AC968F55A}" type="pres">
      <dgm:prSet presAssocID="{CFF158EE-4FC0-405F-AA31-22298302E2E8}" presName="negativeSpace" presStyleCnt="0"/>
      <dgm:spPr/>
    </dgm:pt>
    <dgm:pt modelId="{5C80D12E-49F3-4565-8722-B1CD228C4B23}" type="pres">
      <dgm:prSet presAssocID="{CFF158EE-4FC0-405F-AA31-22298302E2E8}" presName="childText" presStyleLbl="conFgAcc1" presStyleIdx="3" presStyleCnt="5">
        <dgm:presLayoutVars>
          <dgm:bulletEnabled val="1"/>
        </dgm:presLayoutVars>
      </dgm:prSet>
      <dgm:spPr>
        <a:xfrm>
          <a:off x="0" y="3191088"/>
          <a:ext cx="6046859" cy="529200"/>
        </a:xfrm>
        <a:prstGeom prst="rect">
          <a:avLst/>
        </a:prstGeom>
      </dgm:spPr>
    </dgm:pt>
    <dgm:pt modelId="{629C1205-92F0-47BE-AC93-B84AD7B6B600}" type="pres">
      <dgm:prSet presAssocID="{DE51565E-EB21-4335-A906-CCCC9D52B0E3}" presName="spaceBetweenRectangles" presStyleCnt="0"/>
      <dgm:spPr/>
    </dgm:pt>
    <dgm:pt modelId="{91CE5F2F-B5DD-41EC-AEB5-4380E96EA4A8}" type="pres">
      <dgm:prSet presAssocID="{651D4345-81F6-439A-8D18-11BEAB6A0E1F}" presName="parentLin" presStyleCnt="0"/>
      <dgm:spPr/>
    </dgm:pt>
    <dgm:pt modelId="{94E54FD0-30E3-4209-A5FD-FA8047598CF5}" type="pres">
      <dgm:prSet presAssocID="{651D4345-81F6-439A-8D18-11BEAB6A0E1F}" presName="parentLeftMargin" presStyleLbl="node1" presStyleIdx="3" presStyleCnt="5"/>
      <dgm:spPr/>
    </dgm:pt>
    <dgm:pt modelId="{0056A92D-1C97-46D9-AFBD-1577197A3A19}" type="pres">
      <dgm:prSet presAssocID="{651D4345-81F6-439A-8D18-11BEAB6A0E1F}" presName="parentText" presStyleLbl="node1" presStyleIdx="4" presStyleCnt="5" custScaleX="120712" custScaleY="114778">
        <dgm:presLayoutVars>
          <dgm:chMax val="0"/>
          <dgm:bulletEnabled val="1"/>
        </dgm:presLayoutVars>
      </dgm:prSet>
      <dgm:spPr>
        <a:xfrm>
          <a:off x="302342" y="3936288"/>
          <a:ext cx="4928419" cy="576001"/>
        </a:xfrm>
        <a:prstGeom prst="roundRect">
          <a:avLst/>
        </a:prstGeom>
      </dgm:spPr>
    </dgm:pt>
    <dgm:pt modelId="{296C0D21-BB1F-4D4C-8A16-8A92BBA0208F}" type="pres">
      <dgm:prSet presAssocID="{651D4345-81F6-439A-8D18-11BEAB6A0E1F}" presName="negativeSpace" presStyleCnt="0"/>
      <dgm:spPr/>
    </dgm:pt>
    <dgm:pt modelId="{7F7DA041-C4EA-4406-8328-3365590F53E0}" type="pres">
      <dgm:prSet presAssocID="{651D4345-81F6-439A-8D18-11BEAB6A0E1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C6CF902-0EA0-4C69-B1DA-16C9CBA46E9D}" type="presOf" srcId="{CFF158EE-4FC0-405F-AA31-22298302E2E8}" destId="{604A85B8-D407-40EC-879B-796EB1FB1A50}" srcOrd="0" destOrd="0" presId="urn:microsoft.com/office/officeart/2005/8/layout/list1"/>
    <dgm:cxn modelId="{0299F006-E3F2-4859-93DE-234168A50601}" type="presOf" srcId="{651D4345-81F6-439A-8D18-11BEAB6A0E1F}" destId="{94E54FD0-30E3-4209-A5FD-FA8047598CF5}" srcOrd="0" destOrd="0" presId="urn:microsoft.com/office/officeart/2005/8/layout/list1"/>
    <dgm:cxn modelId="{AE861C15-79B3-4B0C-A41B-CC7B2C8CEC82}" type="presOf" srcId="{11049BC1-B07C-45CF-8D22-73576439AF0B}" destId="{2EE82A3A-6F36-4495-9D28-5C8ECBF8BB00}" srcOrd="0" destOrd="0" presId="urn:microsoft.com/office/officeart/2005/8/layout/list1"/>
    <dgm:cxn modelId="{13DF5530-9B21-40C0-B0C1-E6DA0E35D519}" type="presOf" srcId="{94A950AB-3518-4BA6-B0DF-F02989087600}" destId="{F5D9A4B8-B567-4DF3-86AE-6D01E900B629}" srcOrd="1" destOrd="0" presId="urn:microsoft.com/office/officeart/2005/8/layout/list1"/>
    <dgm:cxn modelId="{50B0B54D-4A7B-42A5-871D-FA20C9AE9AAD}" type="presOf" srcId="{94A950AB-3518-4BA6-B0DF-F02989087600}" destId="{EC322841-82C5-4D1E-892C-A24BD50DDEBD}" srcOrd="0" destOrd="0" presId="urn:microsoft.com/office/officeart/2005/8/layout/list1"/>
    <dgm:cxn modelId="{15E59D76-C762-4DE3-8B36-7C3B43CC8C49}" srcId="{725F5DF0-266F-462F-AA7E-77C96FC814B0}" destId="{651D4345-81F6-439A-8D18-11BEAB6A0E1F}" srcOrd="4" destOrd="0" parTransId="{700564BA-7AE4-4E9B-A236-95ED33679DB4}" sibTransId="{22DD6843-1B6B-42BB-BDB0-5A3D50978ED5}"/>
    <dgm:cxn modelId="{72F8E287-A5DA-4DE5-BF85-4E346DD18F15}" srcId="{725F5DF0-266F-462F-AA7E-77C96FC814B0}" destId="{11049BC1-B07C-45CF-8D22-73576439AF0B}" srcOrd="0" destOrd="0" parTransId="{4333DC11-4BEA-4A4A-B104-A761BDF590BD}" sibTransId="{EC4CF853-AFA2-452B-AD91-63E7B5FF0042}"/>
    <dgm:cxn modelId="{10EFE2A1-FD59-4E7F-8548-B2AB2778BE66}" srcId="{725F5DF0-266F-462F-AA7E-77C96FC814B0}" destId="{CFF158EE-4FC0-405F-AA31-22298302E2E8}" srcOrd="3" destOrd="0" parTransId="{8BA40589-4CAD-47B4-BA19-73764B901239}" sibTransId="{DE51565E-EB21-4335-A906-CCCC9D52B0E3}"/>
    <dgm:cxn modelId="{57E8F3A7-5776-4115-8C75-482F761A9257}" type="presOf" srcId="{59CC0A99-8510-4484-AAAC-4BDA17B4EBDA}" destId="{54F8A3D8-F360-42F0-ADF3-DFBEBD176879}" srcOrd="1" destOrd="0" presId="urn:microsoft.com/office/officeart/2005/8/layout/list1"/>
    <dgm:cxn modelId="{A0F3BDAD-EC33-44E0-A492-DD3DC4F85711}" type="presOf" srcId="{11049BC1-B07C-45CF-8D22-73576439AF0B}" destId="{1C175443-2757-4905-AF37-03734CFF85C2}" srcOrd="1" destOrd="0" presId="urn:microsoft.com/office/officeart/2005/8/layout/list1"/>
    <dgm:cxn modelId="{6FDC45C7-B6B7-434B-AD1D-2626D848BAF2}" type="presOf" srcId="{CFF158EE-4FC0-405F-AA31-22298302E2E8}" destId="{B5E0C022-1F6B-41B2-8C60-A35C72B9C750}" srcOrd="1" destOrd="0" presId="urn:microsoft.com/office/officeart/2005/8/layout/list1"/>
    <dgm:cxn modelId="{4D1490D1-ED2B-4E5B-990F-EABA6FE966C8}" srcId="{725F5DF0-266F-462F-AA7E-77C96FC814B0}" destId="{94A950AB-3518-4BA6-B0DF-F02989087600}" srcOrd="1" destOrd="0" parTransId="{F9E2FEA7-CAC7-45C8-8E5B-E3A33B62A57C}" sibTransId="{FAECC185-8C3A-43A9-B827-15A993582BB5}"/>
    <dgm:cxn modelId="{2277E0D1-47DE-4C6F-A7BD-2EF9DEB4D78B}" type="presOf" srcId="{725F5DF0-266F-462F-AA7E-77C96FC814B0}" destId="{23A40960-721D-4260-8312-37AFA50EB7BA}" srcOrd="0" destOrd="0" presId="urn:microsoft.com/office/officeart/2005/8/layout/list1"/>
    <dgm:cxn modelId="{70E563D6-D3B7-40E5-B4FE-D3D8A6A0B70C}" type="presOf" srcId="{651D4345-81F6-439A-8D18-11BEAB6A0E1F}" destId="{0056A92D-1C97-46D9-AFBD-1577197A3A19}" srcOrd="1" destOrd="0" presId="urn:microsoft.com/office/officeart/2005/8/layout/list1"/>
    <dgm:cxn modelId="{FBB510EB-21F2-4CD1-94FE-747468ED91C3}" type="presOf" srcId="{59CC0A99-8510-4484-AAAC-4BDA17B4EBDA}" destId="{16E02B38-9E41-4C39-B695-329B77DE12F8}" srcOrd="0" destOrd="0" presId="urn:microsoft.com/office/officeart/2005/8/layout/list1"/>
    <dgm:cxn modelId="{6CCB77ED-9B18-42C6-BA1F-4BAB6E29D6B2}" srcId="{725F5DF0-266F-462F-AA7E-77C96FC814B0}" destId="{59CC0A99-8510-4484-AAAC-4BDA17B4EBDA}" srcOrd="2" destOrd="0" parTransId="{3727B7A2-DD14-48AB-BF47-C4BD0B4FB03C}" sibTransId="{2DE3D471-3B8A-42E2-A6A4-89E69711C2F2}"/>
    <dgm:cxn modelId="{59159D6B-2C70-4DEA-B793-C7ED43AFB2A4}" type="presParOf" srcId="{23A40960-721D-4260-8312-37AFA50EB7BA}" destId="{01C7C8A8-EBF0-4B9F-9387-0CBCF075375D}" srcOrd="0" destOrd="0" presId="urn:microsoft.com/office/officeart/2005/8/layout/list1"/>
    <dgm:cxn modelId="{725114C8-95B9-452D-B9EE-182F17094087}" type="presParOf" srcId="{01C7C8A8-EBF0-4B9F-9387-0CBCF075375D}" destId="{2EE82A3A-6F36-4495-9D28-5C8ECBF8BB00}" srcOrd="0" destOrd="0" presId="urn:microsoft.com/office/officeart/2005/8/layout/list1"/>
    <dgm:cxn modelId="{9460155A-5FE9-4FBB-9E4B-ABC2ECA6F47E}" type="presParOf" srcId="{01C7C8A8-EBF0-4B9F-9387-0CBCF075375D}" destId="{1C175443-2757-4905-AF37-03734CFF85C2}" srcOrd="1" destOrd="0" presId="urn:microsoft.com/office/officeart/2005/8/layout/list1"/>
    <dgm:cxn modelId="{EB83D5C6-ABF3-4F39-8210-698808CE8612}" type="presParOf" srcId="{23A40960-721D-4260-8312-37AFA50EB7BA}" destId="{F1B1159B-4DB9-464C-BA55-4185B68449A0}" srcOrd="1" destOrd="0" presId="urn:microsoft.com/office/officeart/2005/8/layout/list1"/>
    <dgm:cxn modelId="{343C25DD-E8D8-4B88-AFF2-2CC74AB6FE7A}" type="presParOf" srcId="{23A40960-721D-4260-8312-37AFA50EB7BA}" destId="{D954A158-D89A-4C7A-BC5C-C673F10920CA}" srcOrd="2" destOrd="0" presId="urn:microsoft.com/office/officeart/2005/8/layout/list1"/>
    <dgm:cxn modelId="{04FEA08C-2F31-47D9-918A-360450811233}" type="presParOf" srcId="{23A40960-721D-4260-8312-37AFA50EB7BA}" destId="{A934F09B-5C61-41F2-86CB-D5A167486852}" srcOrd="3" destOrd="0" presId="urn:microsoft.com/office/officeart/2005/8/layout/list1"/>
    <dgm:cxn modelId="{7BC3E7CE-6273-4019-9E8D-B18230859511}" type="presParOf" srcId="{23A40960-721D-4260-8312-37AFA50EB7BA}" destId="{B4CFCDF7-ED87-453E-81BE-D4CBA83DC707}" srcOrd="4" destOrd="0" presId="urn:microsoft.com/office/officeart/2005/8/layout/list1"/>
    <dgm:cxn modelId="{84DDE6DF-7141-42F5-8EA1-D2AB20FAB885}" type="presParOf" srcId="{B4CFCDF7-ED87-453E-81BE-D4CBA83DC707}" destId="{EC322841-82C5-4D1E-892C-A24BD50DDEBD}" srcOrd="0" destOrd="0" presId="urn:microsoft.com/office/officeart/2005/8/layout/list1"/>
    <dgm:cxn modelId="{26653C94-AC05-49F2-8FDC-84D2A81F7D15}" type="presParOf" srcId="{B4CFCDF7-ED87-453E-81BE-D4CBA83DC707}" destId="{F5D9A4B8-B567-4DF3-86AE-6D01E900B629}" srcOrd="1" destOrd="0" presId="urn:microsoft.com/office/officeart/2005/8/layout/list1"/>
    <dgm:cxn modelId="{F5D56A2E-6DA1-45BF-8E49-264E835EB277}" type="presParOf" srcId="{23A40960-721D-4260-8312-37AFA50EB7BA}" destId="{61E82CBA-D831-4794-B4F7-471B3D8FCFDB}" srcOrd="5" destOrd="0" presId="urn:microsoft.com/office/officeart/2005/8/layout/list1"/>
    <dgm:cxn modelId="{770B3B6E-3C46-45B4-A7A8-31EFFCB97D85}" type="presParOf" srcId="{23A40960-721D-4260-8312-37AFA50EB7BA}" destId="{E665826A-0CBD-454C-8A57-36EF19D9A3AF}" srcOrd="6" destOrd="0" presId="urn:microsoft.com/office/officeart/2005/8/layout/list1"/>
    <dgm:cxn modelId="{6B663DCD-F727-46E6-9D72-56D62DECA723}" type="presParOf" srcId="{23A40960-721D-4260-8312-37AFA50EB7BA}" destId="{4078DA84-98AD-45F9-BC8D-EFF5D35DB64A}" srcOrd="7" destOrd="0" presId="urn:microsoft.com/office/officeart/2005/8/layout/list1"/>
    <dgm:cxn modelId="{C82851D2-4769-467C-957E-BF6B16AA3C32}" type="presParOf" srcId="{23A40960-721D-4260-8312-37AFA50EB7BA}" destId="{F9DECCB2-ED4E-47C7-982B-7A69D07D1E3E}" srcOrd="8" destOrd="0" presId="urn:microsoft.com/office/officeart/2005/8/layout/list1"/>
    <dgm:cxn modelId="{1215FAEC-0EFE-42BD-9586-01AA02A847AA}" type="presParOf" srcId="{F9DECCB2-ED4E-47C7-982B-7A69D07D1E3E}" destId="{16E02B38-9E41-4C39-B695-329B77DE12F8}" srcOrd="0" destOrd="0" presId="urn:microsoft.com/office/officeart/2005/8/layout/list1"/>
    <dgm:cxn modelId="{07734D98-BCAF-4492-9526-3A590E21D826}" type="presParOf" srcId="{F9DECCB2-ED4E-47C7-982B-7A69D07D1E3E}" destId="{54F8A3D8-F360-42F0-ADF3-DFBEBD176879}" srcOrd="1" destOrd="0" presId="urn:microsoft.com/office/officeart/2005/8/layout/list1"/>
    <dgm:cxn modelId="{3C1F4B78-1867-4C09-9D9A-F52D38AD8031}" type="presParOf" srcId="{23A40960-721D-4260-8312-37AFA50EB7BA}" destId="{DCF3256A-59B1-41F6-95FC-126639D5102B}" srcOrd="9" destOrd="0" presId="urn:microsoft.com/office/officeart/2005/8/layout/list1"/>
    <dgm:cxn modelId="{63161FFE-70ED-4FD3-A4E6-62C88B200B7D}" type="presParOf" srcId="{23A40960-721D-4260-8312-37AFA50EB7BA}" destId="{5FC77B46-1E5B-4DBC-8C0B-9CD3DD6F9695}" srcOrd="10" destOrd="0" presId="urn:microsoft.com/office/officeart/2005/8/layout/list1"/>
    <dgm:cxn modelId="{29AC7A97-B653-4213-B536-956AF3B5A4DE}" type="presParOf" srcId="{23A40960-721D-4260-8312-37AFA50EB7BA}" destId="{5B22FCB9-254C-469D-BAB2-2771FFA72983}" srcOrd="11" destOrd="0" presId="urn:microsoft.com/office/officeart/2005/8/layout/list1"/>
    <dgm:cxn modelId="{F53CC6B6-6392-4826-A6AC-A11E2DD476D0}" type="presParOf" srcId="{23A40960-721D-4260-8312-37AFA50EB7BA}" destId="{7F2A4D7B-E3A2-4331-8C01-525669F25127}" srcOrd="12" destOrd="0" presId="urn:microsoft.com/office/officeart/2005/8/layout/list1"/>
    <dgm:cxn modelId="{1CABF072-CEBA-4A5B-AF06-0BB6E35DB954}" type="presParOf" srcId="{7F2A4D7B-E3A2-4331-8C01-525669F25127}" destId="{604A85B8-D407-40EC-879B-796EB1FB1A50}" srcOrd="0" destOrd="0" presId="urn:microsoft.com/office/officeart/2005/8/layout/list1"/>
    <dgm:cxn modelId="{B68D21D7-194B-4488-A408-A85C7BF0FA15}" type="presParOf" srcId="{7F2A4D7B-E3A2-4331-8C01-525669F25127}" destId="{B5E0C022-1F6B-41B2-8C60-A35C72B9C750}" srcOrd="1" destOrd="0" presId="urn:microsoft.com/office/officeart/2005/8/layout/list1"/>
    <dgm:cxn modelId="{8B2B26C0-918F-4840-8D06-005A62AF0F81}" type="presParOf" srcId="{23A40960-721D-4260-8312-37AFA50EB7BA}" destId="{46E04126-DE1B-4200-B173-760AC968F55A}" srcOrd="13" destOrd="0" presId="urn:microsoft.com/office/officeart/2005/8/layout/list1"/>
    <dgm:cxn modelId="{F54AC992-5937-4684-A83B-3DB322FBEF32}" type="presParOf" srcId="{23A40960-721D-4260-8312-37AFA50EB7BA}" destId="{5C80D12E-49F3-4565-8722-B1CD228C4B23}" srcOrd="14" destOrd="0" presId="urn:microsoft.com/office/officeart/2005/8/layout/list1"/>
    <dgm:cxn modelId="{EDC0B0C7-C7E1-411B-B90A-6E87A0D500F4}" type="presParOf" srcId="{23A40960-721D-4260-8312-37AFA50EB7BA}" destId="{629C1205-92F0-47BE-AC93-B84AD7B6B600}" srcOrd="15" destOrd="0" presId="urn:microsoft.com/office/officeart/2005/8/layout/list1"/>
    <dgm:cxn modelId="{8616F76C-5066-4570-A8DE-B3DE262C4882}" type="presParOf" srcId="{23A40960-721D-4260-8312-37AFA50EB7BA}" destId="{91CE5F2F-B5DD-41EC-AEB5-4380E96EA4A8}" srcOrd="16" destOrd="0" presId="urn:microsoft.com/office/officeart/2005/8/layout/list1"/>
    <dgm:cxn modelId="{08B05D16-8F03-4A01-A4D7-3828E0242719}" type="presParOf" srcId="{91CE5F2F-B5DD-41EC-AEB5-4380E96EA4A8}" destId="{94E54FD0-30E3-4209-A5FD-FA8047598CF5}" srcOrd="0" destOrd="0" presId="urn:microsoft.com/office/officeart/2005/8/layout/list1"/>
    <dgm:cxn modelId="{D0470862-CB8B-450F-B8FE-1183F0C40E18}" type="presParOf" srcId="{91CE5F2F-B5DD-41EC-AEB5-4380E96EA4A8}" destId="{0056A92D-1C97-46D9-AFBD-1577197A3A19}" srcOrd="1" destOrd="0" presId="urn:microsoft.com/office/officeart/2005/8/layout/list1"/>
    <dgm:cxn modelId="{8CA99C52-985B-490E-9B0A-B5E013453A10}" type="presParOf" srcId="{23A40960-721D-4260-8312-37AFA50EB7BA}" destId="{296C0D21-BB1F-4D4C-8A16-8A92BBA0208F}" srcOrd="17" destOrd="0" presId="urn:microsoft.com/office/officeart/2005/8/layout/list1"/>
    <dgm:cxn modelId="{E19F4557-80A3-4031-93DB-4BA57E55882D}" type="presParOf" srcId="{23A40960-721D-4260-8312-37AFA50EB7BA}" destId="{7F7DA041-C4EA-4406-8328-3365590F53E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5F5DF0-266F-462F-AA7E-77C96FC814B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1049BC1-B07C-45CF-8D22-73576439AF0B}">
      <dgm:prSet phldrT="[Text]" custT="1"/>
      <dgm:spPr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A koronavírus-sokk hatásai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4333DC11-4BEA-4A4A-B104-A761BDF590BD}" type="parTrans" cxnId="{72F8E287-A5DA-4DE5-BF85-4E346DD18F15}">
      <dgm:prSet/>
      <dgm:spPr/>
      <dgm:t>
        <a:bodyPr/>
        <a:lstStyle/>
        <a:p>
          <a:endParaRPr lang="en-US"/>
        </a:p>
      </dgm:t>
    </dgm:pt>
    <dgm:pt modelId="{EC4CF853-AFA2-452B-AD91-63E7B5FF0042}" type="sibTrans" cxnId="{72F8E287-A5DA-4DE5-BF85-4E346DD18F15}">
      <dgm:prSet/>
      <dgm:spPr/>
      <dgm:t>
        <a:bodyPr/>
        <a:lstStyle/>
        <a:p>
          <a:endParaRPr lang="en-US"/>
        </a:p>
      </dgm:t>
    </dgm:pt>
    <dgm:pt modelId="{59CC0A99-8510-4484-AAAC-4BDA17B4EBDA}">
      <dgm:prSet phldrT="[Text]" custT="1"/>
      <dgm:spPr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Kockázatok, sérülékeny adósok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3727B7A2-DD14-48AB-BF47-C4BD0B4FB03C}" type="parTrans" cxnId="{6CCB77ED-9B18-42C6-BA1F-4BAB6E29D6B2}">
      <dgm:prSet/>
      <dgm:spPr/>
      <dgm:t>
        <a:bodyPr/>
        <a:lstStyle/>
        <a:p>
          <a:endParaRPr lang="en-US"/>
        </a:p>
      </dgm:t>
    </dgm:pt>
    <dgm:pt modelId="{2DE3D471-3B8A-42E2-A6A4-89E69711C2F2}" type="sibTrans" cxnId="{6CCB77ED-9B18-42C6-BA1F-4BAB6E29D6B2}">
      <dgm:prSet/>
      <dgm:spPr/>
      <dgm:t>
        <a:bodyPr/>
        <a:lstStyle/>
        <a:p>
          <a:endParaRPr lang="en-US"/>
        </a:p>
      </dgm:t>
    </dgm:pt>
    <dgm:pt modelId="{CFF158EE-4FC0-405F-AA31-22298302E2E8}">
      <dgm:prSet phldrT="[Text]" custT="1"/>
      <dgm:spPr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Stresszteszt eredmények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8BA40589-4CAD-47B4-BA19-73764B901239}" type="parTrans" cxnId="{10EFE2A1-FD59-4E7F-8548-B2AB2778BE66}">
      <dgm:prSet/>
      <dgm:spPr/>
      <dgm:t>
        <a:bodyPr/>
        <a:lstStyle/>
        <a:p>
          <a:endParaRPr lang="en-US"/>
        </a:p>
      </dgm:t>
    </dgm:pt>
    <dgm:pt modelId="{DE51565E-EB21-4335-A906-CCCC9D52B0E3}" type="sibTrans" cxnId="{10EFE2A1-FD59-4E7F-8548-B2AB2778BE66}">
      <dgm:prSet/>
      <dgm:spPr/>
      <dgm:t>
        <a:bodyPr/>
        <a:lstStyle/>
        <a:p>
          <a:endParaRPr lang="en-US"/>
        </a:p>
      </dgm:t>
    </dgm:pt>
    <dgm:pt modelId="{94A950AB-3518-4BA6-B0DF-F02989087600}">
      <dgm:prSet phldrT="[Text]" custT="1"/>
      <dgm:spPr>
        <a:solidFill>
          <a:srgbClr val="002060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A bankok helyzete a sokk tükrében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F9E2FEA7-CAC7-45C8-8E5B-E3A33B62A57C}" type="parTrans" cxnId="{4D1490D1-ED2B-4E5B-990F-EABA6FE966C8}">
      <dgm:prSet/>
      <dgm:spPr/>
      <dgm:t>
        <a:bodyPr/>
        <a:lstStyle/>
        <a:p>
          <a:endParaRPr lang="en-US"/>
        </a:p>
      </dgm:t>
    </dgm:pt>
    <dgm:pt modelId="{FAECC185-8C3A-43A9-B827-15A993582BB5}" type="sibTrans" cxnId="{4D1490D1-ED2B-4E5B-990F-EABA6FE966C8}">
      <dgm:prSet/>
      <dgm:spPr/>
      <dgm:t>
        <a:bodyPr/>
        <a:lstStyle/>
        <a:p>
          <a:endParaRPr lang="en-US"/>
        </a:p>
      </dgm:t>
    </dgm:pt>
    <dgm:pt modelId="{651D4345-81F6-439A-8D18-11BEAB6A0E1F}">
      <dgm:prSet phldrT="[Text]" custT="1"/>
      <dgm:spPr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Előrejelzés, legfrissebb adatok</a:t>
          </a:r>
        </a:p>
      </dgm:t>
    </dgm:pt>
    <dgm:pt modelId="{700564BA-7AE4-4E9B-A236-95ED33679DB4}" type="parTrans" cxnId="{15E59D76-C762-4DE3-8B36-7C3B43CC8C49}">
      <dgm:prSet/>
      <dgm:spPr/>
      <dgm:t>
        <a:bodyPr/>
        <a:lstStyle/>
        <a:p>
          <a:endParaRPr lang="en-US"/>
        </a:p>
      </dgm:t>
    </dgm:pt>
    <dgm:pt modelId="{22DD6843-1B6B-42BB-BDB0-5A3D50978ED5}" type="sibTrans" cxnId="{15E59D76-C762-4DE3-8B36-7C3B43CC8C49}">
      <dgm:prSet/>
      <dgm:spPr/>
      <dgm:t>
        <a:bodyPr/>
        <a:lstStyle/>
        <a:p>
          <a:endParaRPr lang="en-US"/>
        </a:p>
      </dgm:t>
    </dgm:pt>
    <dgm:pt modelId="{23A40960-721D-4260-8312-37AFA50EB7BA}" type="pres">
      <dgm:prSet presAssocID="{725F5DF0-266F-462F-AA7E-77C96FC814B0}" presName="linear" presStyleCnt="0">
        <dgm:presLayoutVars>
          <dgm:dir/>
          <dgm:animLvl val="lvl"/>
          <dgm:resizeHandles val="exact"/>
        </dgm:presLayoutVars>
      </dgm:prSet>
      <dgm:spPr/>
    </dgm:pt>
    <dgm:pt modelId="{01C7C8A8-EBF0-4B9F-9387-0CBCF075375D}" type="pres">
      <dgm:prSet presAssocID="{11049BC1-B07C-45CF-8D22-73576439AF0B}" presName="parentLin" presStyleCnt="0"/>
      <dgm:spPr/>
    </dgm:pt>
    <dgm:pt modelId="{2EE82A3A-6F36-4495-9D28-5C8ECBF8BB00}" type="pres">
      <dgm:prSet presAssocID="{11049BC1-B07C-45CF-8D22-73576439AF0B}" presName="parentLeftMargin" presStyleLbl="node1" presStyleIdx="0" presStyleCnt="5"/>
      <dgm:spPr/>
    </dgm:pt>
    <dgm:pt modelId="{1C175443-2757-4905-AF37-03734CFF85C2}" type="pres">
      <dgm:prSet presAssocID="{11049BC1-B07C-45CF-8D22-73576439AF0B}" presName="parentText" presStyleLbl="node1" presStyleIdx="0" presStyleCnt="5" custScaleX="120681">
        <dgm:presLayoutVars>
          <dgm:chMax val="0"/>
          <dgm:bulletEnabled val="1"/>
        </dgm:presLayoutVars>
      </dgm:prSet>
      <dgm:spPr>
        <a:xfrm>
          <a:off x="302342" y="90523"/>
          <a:ext cx="4927150" cy="590400"/>
        </a:xfrm>
        <a:prstGeom prst="roundRect">
          <a:avLst/>
        </a:prstGeom>
      </dgm:spPr>
    </dgm:pt>
    <dgm:pt modelId="{F1B1159B-4DB9-464C-BA55-4185B68449A0}" type="pres">
      <dgm:prSet presAssocID="{11049BC1-B07C-45CF-8D22-73576439AF0B}" presName="negativeSpace" presStyleCnt="0"/>
      <dgm:spPr/>
    </dgm:pt>
    <dgm:pt modelId="{D954A158-D89A-4C7A-BC5C-C673F10920CA}" type="pres">
      <dgm:prSet presAssocID="{11049BC1-B07C-45CF-8D22-73576439AF0B}" presName="childText" presStyleLbl="conFgAcc1" presStyleIdx="0" presStyleCnt="5">
        <dgm:presLayoutVars>
          <dgm:bulletEnabled val="1"/>
        </dgm:presLayoutVars>
      </dgm:prSet>
      <dgm:spPr>
        <a:xfrm>
          <a:off x="0" y="333407"/>
          <a:ext cx="6936432" cy="529200"/>
        </a:xfrm>
        <a:prstGeom prst="rect">
          <a:avLst/>
        </a:prstGeom>
      </dgm:spPr>
    </dgm:pt>
    <dgm:pt modelId="{A934F09B-5C61-41F2-86CB-D5A167486852}" type="pres">
      <dgm:prSet presAssocID="{EC4CF853-AFA2-452B-AD91-63E7B5FF0042}" presName="spaceBetweenRectangles" presStyleCnt="0"/>
      <dgm:spPr/>
    </dgm:pt>
    <dgm:pt modelId="{B4CFCDF7-ED87-453E-81BE-D4CBA83DC707}" type="pres">
      <dgm:prSet presAssocID="{94A950AB-3518-4BA6-B0DF-F02989087600}" presName="parentLin" presStyleCnt="0"/>
      <dgm:spPr/>
    </dgm:pt>
    <dgm:pt modelId="{EC322841-82C5-4D1E-892C-A24BD50DDEBD}" type="pres">
      <dgm:prSet presAssocID="{94A950AB-3518-4BA6-B0DF-F02989087600}" presName="parentLeftMargin" presStyleLbl="node1" presStyleIdx="0" presStyleCnt="5"/>
      <dgm:spPr/>
    </dgm:pt>
    <dgm:pt modelId="{F5D9A4B8-B567-4DF3-86AE-6D01E900B629}" type="pres">
      <dgm:prSet presAssocID="{94A950AB-3518-4BA6-B0DF-F02989087600}" presName="parentText" presStyleLbl="node1" presStyleIdx="1" presStyleCnt="5" custScaleX="120712">
        <dgm:presLayoutVars>
          <dgm:chMax val="0"/>
          <dgm:bulletEnabled val="1"/>
        </dgm:presLayoutVars>
      </dgm:prSet>
      <dgm:spPr>
        <a:xfrm>
          <a:off x="302342" y="997723"/>
          <a:ext cx="4928419" cy="590400"/>
        </a:xfrm>
        <a:prstGeom prst="roundRect">
          <a:avLst/>
        </a:prstGeom>
      </dgm:spPr>
    </dgm:pt>
    <dgm:pt modelId="{61E82CBA-D831-4794-B4F7-471B3D8FCFDB}" type="pres">
      <dgm:prSet presAssocID="{94A950AB-3518-4BA6-B0DF-F02989087600}" presName="negativeSpace" presStyleCnt="0"/>
      <dgm:spPr/>
    </dgm:pt>
    <dgm:pt modelId="{E665826A-0CBD-454C-8A57-36EF19D9A3AF}" type="pres">
      <dgm:prSet presAssocID="{94A950AB-3518-4BA6-B0DF-F02989087600}" presName="childText" presStyleLbl="conFgAcc1" presStyleIdx="1" presStyleCnt="5">
        <dgm:presLayoutVars>
          <dgm:bulletEnabled val="1"/>
        </dgm:presLayoutVars>
      </dgm:prSet>
      <dgm:spPr/>
    </dgm:pt>
    <dgm:pt modelId="{4078DA84-98AD-45F9-BC8D-EFF5D35DB64A}" type="pres">
      <dgm:prSet presAssocID="{FAECC185-8C3A-43A9-B827-15A993582BB5}" presName="spaceBetweenRectangles" presStyleCnt="0"/>
      <dgm:spPr/>
    </dgm:pt>
    <dgm:pt modelId="{F9DECCB2-ED4E-47C7-982B-7A69D07D1E3E}" type="pres">
      <dgm:prSet presAssocID="{59CC0A99-8510-4484-AAAC-4BDA17B4EBDA}" presName="parentLin" presStyleCnt="0"/>
      <dgm:spPr/>
    </dgm:pt>
    <dgm:pt modelId="{16E02B38-9E41-4C39-B695-329B77DE12F8}" type="pres">
      <dgm:prSet presAssocID="{59CC0A99-8510-4484-AAAC-4BDA17B4EBDA}" presName="parentLeftMargin" presStyleLbl="node1" presStyleIdx="1" presStyleCnt="5"/>
      <dgm:spPr/>
    </dgm:pt>
    <dgm:pt modelId="{54F8A3D8-F360-42F0-ADF3-DFBEBD176879}" type="pres">
      <dgm:prSet presAssocID="{59CC0A99-8510-4484-AAAC-4BDA17B4EBDA}" presName="parentText" presStyleLbl="node1" presStyleIdx="2" presStyleCnt="5" custScaleX="120681">
        <dgm:presLayoutVars>
          <dgm:chMax val="0"/>
          <dgm:bulletEnabled val="1"/>
        </dgm:presLayoutVars>
      </dgm:prSet>
      <dgm:spPr>
        <a:xfrm>
          <a:off x="302342" y="1904923"/>
          <a:ext cx="4927150" cy="590400"/>
        </a:xfrm>
        <a:prstGeom prst="roundRect">
          <a:avLst/>
        </a:prstGeom>
      </dgm:spPr>
    </dgm:pt>
    <dgm:pt modelId="{DCF3256A-59B1-41F6-95FC-126639D5102B}" type="pres">
      <dgm:prSet presAssocID="{59CC0A99-8510-4484-AAAC-4BDA17B4EBDA}" presName="negativeSpace" presStyleCnt="0"/>
      <dgm:spPr/>
    </dgm:pt>
    <dgm:pt modelId="{5FC77B46-1E5B-4DBC-8C0B-9CD3DD6F9695}" type="pres">
      <dgm:prSet presAssocID="{59CC0A99-8510-4484-AAAC-4BDA17B4EBDA}" presName="childText" presStyleLbl="conFgAcc1" presStyleIdx="2" presStyleCnt="5">
        <dgm:presLayoutVars>
          <dgm:bulletEnabled val="1"/>
        </dgm:presLayoutVars>
      </dgm:prSet>
      <dgm:spPr>
        <a:xfrm>
          <a:off x="0" y="2238527"/>
          <a:ext cx="6936432" cy="529200"/>
        </a:xfrm>
        <a:prstGeom prst="rect">
          <a:avLst/>
        </a:prstGeom>
      </dgm:spPr>
    </dgm:pt>
    <dgm:pt modelId="{5B22FCB9-254C-469D-BAB2-2771FFA72983}" type="pres">
      <dgm:prSet presAssocID="{2DE3D471-3B8A-42E2-A6A4-89E69711C2F2}" presName="spaceBetweenRectangles" presStyleCnt="0"/>
      <dgm:spPr/>
    </dgm:pt>
    <dgm:pt modelId="{7F2A4D7B-E3A2-4331-8C01-525669F25127}" type="pres">
      <dgm:prSet presAssocID="{CFF158EE-4FC0-405F-AA31-22298302E2E8}" presName="parentLin" presStyleCnt="0"/>
      <dgm:spPr/>
    </dgm:pt>
    <dgm:pt modelId="{604A85B8-D407-40EC-879B-796EB1FB1A50}" type="pres">
      <dgm:prSet presAssocID="{CFF158EE-4FC0-405F-AA31-22298302E2E8}" presName="parentLeftMargin" presStyleLbl="node1" presStyleIdx="2" presStyleCnt="5"/>
      <dgm:spPr>
        <a:prstGeom prst="roundRect">
          <a:avLst/>
        </a:prstGeom>
      </dgm:spPr>
    </dgm:pt>
    <dgm:pt modelId="{B5E0C022-1F6B-41B2-8C60-A35C72B9C750}" type="pres">
      <dgm:prSet presAssocID="{CFF158EE-4FC0-405F-AA31-22298302E2E8}" presName="parentText" presStyleLbl="node1" presStyleIdx="3" presStyleCnt="5" custScaleX="120712">
        <dgm:presLayoutVars>
          <dgm:chMax val="0"/>
          <dgm:bulletEnabled val="1"/>
        </dgm:presLayoutVars>
      </dgm:prSet>
      <dgm:spPr>
        <a:xfrm>
          <a:off x="302342" y="2319886"/>
          <a:ext cx="4928419" cy="501840"/>
        </a:xfrm>
        <a:prstGeom prst="roundRect">
          <a:avLst/>
        </a:prstGeom>
      </dgm:spPr>
    </dgm:pt>
    <dgm:pt modelId="{46E04126-DE1B-4200-B173-760AC968F55A}" type="pres">
      <dgm:prSet presAssocID="{CFF158EE-4FC0-405F-AA31-22298302E2E8}" presName="negativeSpace" presStyleCnt="0"/>
      <dgm:spPr/>
    </dgm:pt>
    <dgm:pt modelId="{5C80D12E-49F3-4565-8722-B1CD228C4B23}" type="pres">
      <dgm:prSet presAssocID="{CFF158EE-4FC0-405F-AA31-22298302E2E8}" presName="childText" presStyleLbl="conFgAcc1" presStyleIdx="3" presStyleCnt="5">
        <dgm:presLayoutVars>
          <dgm:bulletEnabled val="1"/>
        </dgm:presLayoutVars>
      </dgm:prSet>
      <dgm:spPr>
        <a:xfrm>
          <a:off x="0" y="3191088"/>
          <a:ext cx="6046859" cy="529200"/>
        </a:xfrm>
        <a:prstGeom prst="rect">
          <a:avLst/>
        </a:prstGeom>
      </dgm:spPr>
    </dgm:pt>
    <dgm:pt modelId="{629C1205-92F0-47BE-AC93-B84AD7B6B600}" type="pres">
      <dgm:prSet presAssocID="{DE51565E-EB21-4335-A906-CCCC9D52B0E3}" presName="spaceBetweenRectangles" presStyleCnt="0"/>
      <dgm:spPr/>
    </dgm:pt>
    <dgm:pt modelId="{91CE5F2F-B5DD-41EC-AEB5-4380E96EA4A8}" type="pres">
      <dgm:prSet presAssocID="{651D4345-81F6-439A-8D18-11BEAB6A0E1F}" presName="parentLin" presStyleCnt="0"/>
      <dgm:spPr/>
    </dgm:pt>
    <dgm:pt modelId="{94E54FD0-30E3-4209-A5FD-FA8047598CF5}" type="pres">
      <dgm:prSet presAssocID="{651D4345-81F6-439A-8D18-11BEAB6A0E1F}" presName="parentLeftMargin" presStyleLbl="node1" presStyleIdx="3" presStyleCnt="5"/>
      <dgm:spPr/>
    </dgm:pt>
    <dgm:pt modelId="{0056A92D-1C97-46D9-AFBD-1577197A3A19}" type="pres">
      <dgm:prSet presAssocID="{651D4345-81F6-439A-8D18-11BEAB6A0E1F}" presName="parentText" presStyleLbl="node1" presStyleIdx="4" presStyleCnt="5" custScaleX="120712" custScaleY="114778">
        <dgm:presLayoutVars>
          <dgm:chMax val="0"/>
          <dgm:bulletEnabled val="1"/>
        </dgm:presLayoutVars>
      </dgm:prSet>
      <dgm:spPr>
        <a:xfrm>
          <a:off x="302342" y="3936288"/>
          <a:ext cx="4928419" cy="576001"/>
        </a:xfrm>
        <a:prstGeom prst="roundRect">
          <a:avLst/>
        </a:prstGeom>
      </dgm:spPr>
    </dgm:pt>
    <dgm:pt modelId="{296C0D21-BB1F-4D4C-8A16-8A92BBA0208F}" type="pres">
      <dgm:prSet presAssocID="{651D4345-81F6-439A-8D18-11BEAB6A0E1F}" presName="negativeSpace" presStyleCnt="0"/>
      <dgm:spPr/>
    </dgm:pt>
    <dgm:pt modelId="{7F7DA041-C4EA-4406-8328-3365590F53E0}" type="pres">
      <dgm:prSet presAssocID="{651D4345-81F6-439A-8D18-11BEAB6A0E1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C6CF902-0EA0-4C69-B1DA-16C9CBA46E9D}" type="presOf" srcId="{CFF158EE-4FC0-405F-AA31-22298302E2E8}" destId="{604A85B8-D407-40EC-879B-796EB1FB1A50}" srcOrd="0" destOrd="0" presId="urn:microsoft.com/office/officeart/2005/8/layout/list1"/>
    <dgm:cxn modelId="{0299F006-E3F2-4859-93DE-234168A50601}" type="presOf" srcId="{651D4345-81F6-439A-8D18-11BEAB6A0E1F}" destId="{94E54FD0-30E3-4209-A5FD-FA8047598CF5}" srcOrd="0" destOrd="0" presId="urn:microsoft.com/office/officeart/2005/8/layout/list1"/>
    <dgm:cxn modelId="{AE861C15-79B3-4B0C-A41B-CC7B2C8CEC82}" type="presOf" srcId="{11049BC1-B07C-45CF-8D22-73576439AF0B}" destId="{2EE82A3A-6F36-4495-9D28-5C8ECBF8BB00}" srcOrd="0" destOrd="0" presId="urn:microsoft.com/office/officeart/2005/8/layout/list1"/>
    <dgm:cxn modelId="{13DF5530-9B21-40C0-B0C1-E6DA0E35D519}" type="presOf" srcId="{94A950AB-3518-4BA6-B0DF-F02989087600}" destId="{F5D9A4B8-B567-4DF3-86AE-6D01E900B629}" srcOrd="1" destOrd="0" presId="urn:microsoft.com/office/officeart/2005/8/layout/list1"/>
    <dgm:cxn modelId="{50B0B54D-4A7B-42A5-871D-FA20C9AE9AAD}" type="presOf" srcId="{94A950AB-3518-4BA6-B0DF-F02989087600}" destId="{EC322841-82C5-4D1E-892C-A24BD50DDEBD}" srcOrd="0" destOrd="0" presId="urn:microsoft.com/office/officeart/2005/8/layout/list1"/>
    <dgm:cxn modelId="{15E59D76-C762-4DE3-8B36-7C3B43CC8C49}" srcId="{725F5DF0-266F-462F-AA7E-77C96FC814B0}" destId="{651D4345-81F6-439A-8D18-11BEAB6A0E1F}" srcOrd="4" destOrd="0" parTransId="{700564BA-7AE4-4E9B-A236-95ED33679DB4}" sibTransId="{22DD6843-1B6B-42BB-BDB0-5A3D50978ED5}"/>
    <dgm:cxn modelId="{72F8E287-A5DA-4DE5-BF85-4E346DD18F15}" srcId="{725F5DF0-266F-462F-AA7E-77C96FC814B0}" destId="{11049BC1-B07C-45CF-8D22-73576439AF0B}" srcOrd="0" destOrd="0" parTransId="{4333DC11-4BEA-4A4A-B104-A761BDF590BD}" sibTransId="{EC4CF853-AFA2-452B-AD91-63E7B5FF0042}"/>
    <dgm:cxn modelId="{10EFE2A1-FD59-4E7F-8548-B2AB2778BE66}" srcId="{725F5DF0-266F-462F-AA7E-77C96FC814B0}" destId="{CFF158EE-4FC0-405F-AA31-22298302E2E8}" srcOrd="3" destOrd="0" parTransId="{8BA40589-4CAD-47B4-BA19-73764B901239}" sibTransId="{DE51565E-EB21-4335-A906-CCCC9D52B0E3}"/>
    <dgm:cxn modelId="{57E8F3A7-5776-4115-8C75-482F761A9257}" type="presOf" srcId="{59CC0A99-8510-4484-AAAC-4BDA17B4EBDA}" destId="{54F8A3D8-F360-42F0-ADF3-DFBEBD176879}" srcOrd="1" destOrd="0" presId="urn:microsoft.com/office/officeart/2005/8/layout/list1"/>
    <dgm:cxn modelId="{A0F3BDAD-EC33-44E0-A492-DD3DC4F85711}" type="presOf" srcId="{11049BC1-B07C-45CF-8D22-73576439AF0B}" destId="{1C175443-2757-4905-AF37-03734CFF85C2}" srcOrd="1" destOrd="0" presId="urn:microsoft.com/office/officeart/2005/8/layout/list1"/>
    <dgm:cxn modelId="{6FDC45C7-B6B7-434B-AD1D-2626D848BAF2}" type="presOf" srcId="{CFF158EE-4FC0-405F-AA31-22298302E2E8}" destId="{B5E0C022-1F6B-41B2-8C60-A35C72B9C750}" srcOrd="1" destOrd="0" presId="urn:microsoft.com/office/officeart/2005/8/layout/list1"/>
    <dgm:cxn modelId="{4D1490D1-ED2B-4E5B-990F-EABA6FE966C8}" srcId="{725F5DF0-266F-462F-AA7E-77C96FC814B0}" destId="{94A950AB-3518-4BA6-B0DF-F02989087600}" srcOrd="1" destOrd="0" parTransId="{F9E2FEA7-CAC7-45C8-8E5B-E3A33B62A57C}" sibTransId="{FAECC185-8C3A-43A9-B827-15A993582BB5}"/>
    <dgm:cxn modelId="{2277E0D1-47DE-4C6F-A7BD-2EF9DEB4D78B}" type="presOf" srcId="{725F5DF0-266F-462F-AA7E-77C96FC814B0}" destId="{23A40960-721D-4260-8312-37AFA50EB7BA}" srcOrd="0" destOrd="0" presId="urn:microsoft.com/office/officeart/2005/8/layout/list1"/>
    <dgm:cxn modelId="{70E563D6-D3B7-40E5-B4FE-D3D8A6A0B70C}" type="presOf" srcId="{651D4345-81F6-439A-8D18-11BEAB6A0E1F}" destId="{0056A92D-1C97-46D9-AFBD-1577197A3A19}" srcOrd="1" destOrd="0" presId="urn:microsoft.com/office/officeart/2005/8/layout/list1"/>
    <dgm:cxn modelId="{FBB510EB-21F2-4CD1-94FE-747468ED91C3}" type="presOf" srcId="{59CC0A99-8510-4484-AAAC-4BDA17B4EBDA}" destId="{16E02B38-9E41-4C39-B695-329B77DE12F8}" srcOrd="0" destOrd="0" presId="urn:microsoft.com/office/officeart/2005/8/layout/list1"/>
    <dgm:cxn modelId="{6CCB77ED-9B18-42C6-BA1F-4BAB6E29D6B2}" srcId="{725F5DF0-266F-462F-AA7E-77C96FC814B0}" destId="{59CC0A99-8510-4484-AAAC-4BDA17B4EBDA}" srcOrd="2" destOrd="0" parTransId="{3727B7A2-DD14-48AB-BF47-C4BD0B4FB03C}" sibTransId="{2DE3D471-3B8A-42E2-A6A4-89E69711C2F2}"/>
    <dgm:cxn modelId="{59159D6B-2C70-4DEA-B793-C7ED43AFB2A4}" type="presParOf" srcId="{23A40960-721D-4260-8312-37AFA50EB7BA}" destId="{01C7C8A8-EBF0-4B9F-9387-0CBCF075375D}" srcOrd="0" destOrd="0" presId="urn:microsoft.com/office/officeart/2005/8/layout/list1"/>
    <dgm:cxn modelId="{725114C8-95B9-452D-B9EE-182F17094087}" type="presParOf" srcId="{01C7C8A8-EBF0-4B9F-9387-0CBCF075375D}" destId="{2EE82A3A-6F36-4495-9D28-5C8ECBF8BB00}" srcOrd="0" destOrd="0" presId="urn:microsoft.com/office/officeart/2005/8/layout/list1"/>
    <dgm:cxn modelId="{9460155A-5FE9-4FBB-9E4B-ABC2ECA6F47E}" type="presParOf" srcId="{01C7C8A8-EBF0-4B9F-9387-0CBCF075375D}" destId="{1C175443-2757-4905-AF37-03734CFF85C2}" srcOrd="1" destOrd="0" presId="urn:microsoft.com/office/officeart/2005/8/layout/list1"/>
    <dgm:cxn modelId="{EB83D5C6-ABF3-4F39-8210-698808CE8612}" type="presParOf" srcId="{23A40960-721D-4260-8312-37AFA50EB7BA}" destId="{F1B1159B-4DB9-464C-BA55-4185B68449A0}" srcOrd="1" destOrd="0" presId="urn:microsoft.com/office/officeart/2005/8/layout/list1"/>
    <dgm:cxn modelId="{343C25DD-E8D8-4B88-AFF2-2CC74AB6FE7A}" type="presParOf" srcId="{23A40960-721D-4260-8312-37AFA50EB7BA}" destId="{D954A158-D89A-4C7A-BC5C-C673F10920CA}" srcOrd="2" destOrd="0" presId="urn:microsoft.com/office/officeart/2005/8/layout/list1"/>
    <dgm:cxn modelId="{04FEA08C-2F31-47D9-918A-360450811233}" type="presParOf" srcId="{23A40960-721D-4260-8312-37AFA50EB7BA}" destId="{A934F09B-5C61-41F2-86CB-D5A167486852}" srcOrd="3" destOrd="0" presId="urn:microsoft.com/office/officeart/2005/8/layout/list1"/>
    <dgm:cxn modelId="{7BC3E7CE-6273-4019-9E8D-B18230859511}" type="presParOf" srcId="{23A40960-721D-4260-8312-37AFA50EB7BA}" destId="{B4CFCDF7-ED87-453E-81BE-D4CBA83DC707}" srcOrd="4" destOrd="0" presId="urn:microsoft.com/office/officeart/2005/8/layout/list1"/>
    <dgm:cxn modelId="{84DDE6DF-7141-42F5-8EA1-D2AB20FAB885}" type="presParOf" srcId="{B4CFCDF7-ED87-453E-81BE-D4CBA83DC707}" destId="{EC322841-82C5-4D1E-892C-A24BD50DDEBD}" srcOrd="0" destOrd="0" presId="urn:microsoft.com/office/officeart/2005/8/layout/list1"/>
    <dgm:cxn modelId="{26653C94-AC05-49F2-8FDC-84D2A81F7D15}" type="presParOf" srcId="{B4CFCDF7-ED87-453E-81BE-D4CBA83DC707}" destId="{F5D9A4B8-B567-4DF3-86AE-6D01E900B629}" srcOrd="1" destOrd="0" presId="urn:microsoft.com/office/officeart/2005/8/layout/list1"/>
    <dgm:cxn modelId="{F5D56A2E-6DA1-45BF-8E49-264E835EB277}" type="presParOf" srcId="{23A40960-721D-4260-8312-37AFA50EB7BA}" destId="{61E82CBA-D831-4794-B4F7-471B3D8FCFDB}" srcOrd="5" destOrd="0" presId="urn:microsoft.com/office/officeart/2005/8/layout/list1"/>
    <dgm:cxn modelId="{770B3B6E-3C46-45B4-A7A8-31EFFCB97D85}" type="presParOf" srcId="{23A40960-721D-4260-8312-37AFA50EB7BA}" destId="{E665826A-0CBD-454C-8A57-36EF19D9A3AF}" srcOrd="6" destOrd="0" presId="urn:microsoft.com/office/officeart/2005/8/layout/list1"/>
    <dgm:cxn modelId="{6B663DCD-F727-46E6-9D72-56D62DECA723}" type="presParOf" srcId="{23A40960-721D-4260-8312-37AFA50EB7BA}" destId="{4078DA84-98AD-45F9-BC8D-EFF5D35DB64A}" srcOrd="7" destOrd="0" presId="urn:microsoft.com/office/officeart/2005/8/layout/list1"/>
    <dgm:cxn modelId="{C82851D2-4769-467C-957E-BF6B16AA3C32}" type="presParOf" srcId="{23A40960-721D-4260-8312-37AFA50EB7BA}" destId="{F9DECCB2-ED4E-47C7-982B-7A69D07D1E3E}" srcOrd="8" destOrd="0" presId="urn:microsoft.com/office/officeart/2005/8/layout/list1"/>
    <dgm:cxn modelId="{1215FAEC-0EFE-42BD-9586-01AA02A847AA}" type="presParOf" srcId="{F9DECCB2-ED4E-47C7-982B-7A69D07D1E3E}" destId="{16E02B38-9E41-4C39-B695-329B77DE12F8}" srcOrd="0" destOrd="0" presId="urn:microsoft.com/office/officeart/2005/8/layout/list1"/>
    <dgm:cxn modelId="{07734D98-BCAF-4492-9526-3A590E21D826}" type="presParOf" srcId="{F9DECCB2-ED4E-47C7-982B-7A69D07D1E3E}" destId="{54F8A3D8-F360-42F0-ADF3-DFBEBD176879}" srcOrd="1" destOrd="0" presId="urn:microsoft.com/office/officeart/2005/8/layout/list1"/>
    <dgm:cxn modelId="{3C1F4B78-1867-4C09-9D9A-F52D38AD8031}" type="presParOf" srcId="{23A40960-721D-4260-8312-37AFA50EB7BA}" destId="{DCF3256A-59B1-41F6-95FC-126639D5102B}" srcOrd="9" destOrd="0" presId="urn:microsoft.com/office/officeart/2005/8/layout/list1"/>
    <dgm:cxn modelId="{63161FFE-70ED-4FD3-A4E6-62C88B200B7D}" type="presParOf" srcId="{23A40960-721D-4260-8312-37AFA50EB7BA}" destId="{5FC77B46-1E5B-4DBC-8C0B-9CD3DD6F9695}" srcOrd="10" destOrd="0" presId="urn:microsoft.com/office/officeart/2005/8/layout/list1"/>
    <dgm:cxn modelId="{29AC7A97-B653-4213-B536-956AF3B5A4DE}" type="presParOf" srcId="{23A40960-721D-4260-8312-37AFA50EB7BA}" destId="{5B22FCB9-254C-469D-BAB2-2771FFA72983}" srcOrd="11" destOrd="0" presId="urn:microsoft.com/office/officeart/2005/8/layout/list1"/>
    <dgm:cxn modelId="{F53CC6B6-6392-4826-A6AC-A11E2DD476D0}" type="presParOf" srcId="{23A40960-721D-4260-8312-37AFA50EB7BA}" destId="{7F2A4D7B-E3A2-4331-8C01-525669F25127}" srcOrd="12" destOrd="0" presId="urn:microsoft.com/office/officeart/2005/8/layout/list1"/>
    <dgm:cxn modelId="{1CABF072-CEBA-4A5B-AF06-0BB6E35DB954}" type="presParOf" srcId="{7F2A4D7B-E3A2-4331-8C01-525669F25127}" destId="{604A85B8-D407-40EC-879B-796EB1FB1A50}" srcOrd="0" destOrd="0" presId="urn:microsoft.com/office/officeart/2005/8/layout/list1"/>
    <dgm:cxn modelId="{B68D21D7-194B-4488-A408-A85C7BF0FA15}" type="presParOf" srcId="{7F2A4D7B-E3A2-4331-8C01-525669F25127}" destId="{B5E0C022-1F6B-41B2-8C60-A35C72B9C750}" srcOrd="1" destOrd="0" presId="urn:microsoft.com/office/officeart/2005/8/layout/list1"/>
    <dgm:cxn modelId="{8B2B26C0-918F-4840-8D06-005A62AF0F81}" type="presParOf" srcId="{23A40960-721D-4260-8312-37AFA50EB7BA}" destId="{46E04126-DE1B-4200-B173-760AC968F55A}" srcOrd="13" destOrd="0" presId="urn:microsoft.com/office/officeart/2005/8/layout/list1"/>
    <dgm:cxn modelId="{F54AC992-5937-4684-A83B-3DB322FBEF32}" type="presParOf" srcId="{23A40960-721D-4260-8312-37AFA50EB7BA}" destId="{5C80D12E-49F3-4565-8722-B1CD228C4B23}" srcOrd="14" destOrd="0" presId="urn:microsoft.com/office/officeart/2005/8/layout/list1"/>
    <dgm:cxn modelId="{EDC0B0C7-C7E1-411B-B90A-6E87A0D500F4}" type="presParOf" srcId="{23A40960-721D-4260-8312-37AFA50EB7BA}" destId="{629C1205-92F0-47BE-AC93-B84AD7B6B600}" srcOrd="15" destOrd="0" presId="urn:microsoft.com/office/officeart/2005/8/layout/list1"/>
    <dgm:cxn modelId="{8616F76C-5066-4570-A8DE-B3DE262C4882}" type="presParOf" srcId="{23A40960-721D-4260-8312-37AFA50EB7BA}" destId="{91CE5F2F-B5DD-41EC-AEB5-4380E96EA4A8}" srcOrd="16" destOrd="0" presId="urn:microsoft.com/office/officeart/2005/8/layout/list1"/>
    <dgm:cxn modelId="{08B05D16-8F03-4A01-A4D7-3828E0242719}" type="presParOf" srcId="{91CE5F2F-B5DD-41EC-AEB5-4380E96EA4A8}" destId="{94E54FD0-30E3-4209-A5FD-FA8047598CF5}" srcOrd="0" destOrd="0" presId="urn:microsoft.com/office/officeart/2005/8/layout/list1"/>
    <dgm:cxn modelId="{D0470862-CB8B-450F-B8FE-1183F0C40E18}" type="presParOf" srcId="{91CE5F2F-B5DD-41EC-AEB5-4380E96EA4A8}" destId="{0056A92D-1C97-46D9-AFBD-1577197A3A19}" srcOrd="1" destOrd="0" presId="urn:microsoft.com/office/officeart/2005/8/layout/list1"/>
    <dgm:cxn modelId="{8CA99C52-985B-490E-9B0A-B5E013453A10}" type="presParOf" srcId="{23A40960-721D-4260-8312-37AFA50EB7BA}" destId="{296C0D21-BB1F-4D4C-8A16-8A92BBA0208F}" srcOrd="17" destOrd="0" presId="urn:microsoft.com/office/officeart/2005/8/layout/list1"/>
    <dgm:cxn modelId="{E19F4557-80A3-4031-93DB-4BA57E55882D}" type="presParOf" srcId="{23A40960-721D-4260-8312-37AFA50EB7BA}" destId="{7F7DA041-C4EA-4406-8328-3365590F53E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5F5DF0-266F-462F-AA7E-77C96FC814B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1049BC1-B07C-45CF-8D22-73576439AF0B}">
      <dgm:prSet phldrT="[Text]" custT="1"/>
      <dgm:spPr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A koronavírus-sokk hatásai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4333DC11-4BEA-4A4A-B104-A761BDF590BD}" type="parTrans" cxnId="{72F8E287-A5DA-4DE5-BF85-4E346DD18F15}">
      <dgm:prSet/>
      <dgm:spPr/>
      <dgm:t>
        <a:bodyPr/>
        <a:lstStyle/>
        <a:p>
          <a:endParaRPr lang="en-US"/>
        </a:p>
      </dgm:t>
    </dgm:pt>
    <dgm:pt modelId="{EC4CF853-AFA2-452B-AD91-63E7B5FF0042}" type="sibTrans" cxnId="{72F8E287-A5DA-4DE5-BF85-4E346DD18F15}">
      <dgm:prSet/>
      <dgm:spPr/>
      <dgm:t>
        <a:bodyPr/>
        <a:lstStyle/>
        <a:p>
          <a:endParaRPr lang="en-US"/>
        </a:p>
      </dgm:t>
    </dgm:pt>
    <dgm:pt modelId="{59CC0A99-8510-4484-AAAC-4BDA17B4EBDA}">
      <dgm:prSet phldrT="[Text]" custT="1"/>
      <dgm:spPr>
        <a:solidFill>
          <a:srgbClr val="002060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Kockázatok, sérülékeny adósok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3727B7A2-DD14-48AB-BF47-C4BD0B4FB03C}" type="parTrans" cxnId="{6CCB77ED-9B18-42C6-BA1F-4BAB6E29D6B2}">
      <dgm:prSet/>
      <dgm:spPr/>
      <dgm:t>
        <a:bodyPr/>
        <a:lstStyle/>
        <a:p>
          <a:endParaRPr lang="en-US"/>
        </a:p>
      </dgm:t>
    </dgm:pt>
    <dgm:pt modelId="{2DE3D471-3B8A-42E2-A6A4-89E69711C2F2}" type="sibTrans" cxnId="{6CCB77ED-9B18-42C6-BA1F-4BAB6E29D6B2}">
      <dgm:prSet/>
      <dgm:spPr/>
      <dgm:t>
        <a:bodyPr/>
        <a:lstStyle/>
        <a:p>
          <a:endParaRPr lang="en-US"/>
        </a:p>
      </dgm:t>
    </dgm:pt>
    <dgm:pt modelId="{CFF158EE-4FC0-405F-AA31-22298302E2E8}">
      <dgm:prSet phldrT="[Text]" custT="1"/>
      <dgm:spPr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Stresszteszt eredmények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8BA40589-4CAD-47B4-BA19-73764B901239}" type="parTrans" cxnId="{10EFE2A1-FD59-4E7F-8548-B2AB2778BE66}">
      <dgm:prSet/>
      <dgm:spPr/>
      <dgm:t>
        <a:bodyPr/>
        <a:lstStyle/>
        <a:p>
          <a:endParaRPr lang="en-US"/>
        </a:p>
      </dgm:t>
    </dgm:pt>
    <dgm:pt modelId="{DE51565E-EB21-4335-A906-CCCC9D52B0E3}" type="sibTrans" cxnId="{10EFE2A1-FD59-4E7F-8548-B2AB2778BE66}">
      <dgm:prSet/>
      <dgm:spPr/>
      <dgm:t>
        <a:bodyPr/>
        <a:lstStyle/>
        <a:p>
          <a:endParaRPr lang="en-US"/>
        </a:p>
      </dgm:t>
    </dgm:pt>
    <dgm:pt modelId="{94A950AB-3518-4BA6-B0DF-F02989087600}">
      <dgm:prSet phldrT="[Text]" custT="1"/>
      <dgm:spPr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A bankok helyzete a sokk tükrében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F9E2FEA7-CAC7-45C8-8E5B-E3A33B62A57C}" type="parTrans" cxnId="{4D1490D1-ED2B-4E5B-990F-EABA6FE966C8}">
      <dgm:prSet/>
      <dgm:spPr/>
      <dgm:t>
        <a:bodyPr/>
        <a:lstStyle/>
        <a:p>
          <a:endParaRPr lang="en-US"/>
        </a:p>
      </dgm:t>
    </dgm:pt>
    <dgm:pt modelId="{FAECC185-8C3A-43A9-B827-15A993582BB5}" type="sibTrans" cxnId="{4D1490D1-ED2B-4E5B-990F-EABA6FE966C8}">
      <dgm:prSet/>
      <dgm:spPr/>
      <dgm:t>
        <a:bodyPr/>
        <a:lstStyle/>
        <a:p>
          <a:endParaRPr lang="en-US"/>
        </a:p>
      </dgm:t>
    </dgm:pt>
    <dgm:pt modelId="{651D4345-81F6-439A-8D18-11BEAB6A0E1F}">
      <dgm:prSet phldrT="[Text]" custT="1"/>
      <dgm:spPr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Előrejelzés, legfrissebb adatok</a:t>
          </a:r>
        </a:p>
      </dgm:t>
    </dgm:pt>
    <dgm:pt modelId="{700564BA-7AE4-4E9B-A236-95ED33679DB4}" type="parTrans" cxnId="{15E59D76-C762-4DE3-8B36-7C3B43CC8C49}">
      <dgm:prSet/>
      <dgm:spPr/>
      <dgm:t>
        <a:bodyPr/>
        <a:lstStyle/>
        <a:p>
          <a:endParaRPr lang="en-US"/>
        </a:p>
      </dgm:t>
    </dgm:pt>
    <dgm:pt modelId="{22DD6843-1B6B-42BB-BDB0-5A3D50978ED5}" type="sibTrans" cxnId="{15E59D76-C762-4DE3-8B36-7C3B43CC8C49}">
      <dgm:prSet/>
      <dgm:spPr/>
      <dgm:t>
        <a:bodyPr/>
        <a:lstStyle/>
        <a:p>
          <a:endParaRPr lang="en-US"/>
        </a:p>
      </dgm:t>
    </dgm:pt>
    <dgm:pt modelId="{23A40960-721D-4260-8312-37AFA50EB7BA}" type="pres">
      <dgm:prSet presAssocID="{725F5DF0-266F-462F-AA7E-77C96FC814B0}" presName="linear" presStyleCnt="0">
        <dgm:presLayoutVars>
          <dgm:dir/>
          <dgm:animLvl val="lvl"/>
          <dgm:resizeHandles val="exact"/>
        </dgm:presLayoutVars>
      </dgm:prSet>
      <dgm:spPr/>
    </dgm:pt>
    <dgm:pt modelId="{01C7C8A8-EBF0-4B9F-9387-0CBCF075375D}" type="pres">
      <dgm:prSet presAssocID="{11049BC1-B07C-45CF-8D22-73576439AF0B}" presName="parentLin" presStyleCnt="0"/>
      <dgm:spPr/>
    </dgm:pt>
    <dgm:pt modelId="{2EE82A3A-6F36-4495-9D28-5C8ECBF8BB00}" type="pres">
      <dgm:prSet presAssocID="{11049BC1-B07C-45CF-8D22-73576439AF0B}" presName="parentLeftMargin" presStyleLbl="node1" presStyleIdx="0" presStyleCnt="5"/>
      <dgm:spPr/>
    </dgm:pt>
    <dgm:pt modelId="{1C175443-2757-4905-AF37-03734CFF85C2}" type="pres">
      <dgm:prSet presAssocID="{11049BC1-B07C-45CF-8D22-73576439AF0B}" presName="parentText" presStyleLbl="node1" presStyleIdx="0" presStyleCnt="5" custScaleX="120681">
        <dgm:presLayoutVars>
          <dgm:chMax val="0"/>
          <dgm:bulletEnabled val="1"/>
        </dgm:presLayoutVars>
      </dgm:prSet>
      <dgm:spPr>
        <a:xfrm>
          <a:off x="302342" y="90523"/>
          <a:ext cx="4927150" cy="590400"/>
        </a:xfrm>
        <a:prstGeom prst="roundRect">
          <a:avLst/>
        </a:prstGeom>
      </dgm:spPr>
    </dgm:pt>
    <dgm:pt modelId="{F1B1159B-4DB9-464C-BA55-4185B68449A0}" type="pres">
      <dgm:prSet presAssocID="{11049BC1-B07C-45CF-8D22-73576439AF0B}" presName="negativeSpace" presStyleCnt="0"/>
      <dgm:spPr/>
    </dgm:pt>
    <dgm:pt modelId="{D954A158-D89A-4C7A-BC5C-C673F10920CA}" type="pres">
      <dgm:prSet presAssocID="{11049BC1-B07C-45CF-8D22-73576439AF0B}" presName="childText" presStyleLbl="conFgAcc1" presStyleIdx="0" presStyleCnt="5">
        <dgm:presLayoutVars>
          <dgm:bulletEnabled val="1"/>
        </dgm:presLayoutVars>
      </dgm:prSet>
      <dgm:spPr>
        <a:xfrm>
          <a:off x="0" y="333407"/>
          <a:ext cx="6936432" cy="529200"/>
        </a:xfrm>
        <a:prstGeom prst="rect">
          <a:avLst/>
        </a:prstGeom>
      </dgm:spPr>
    </dgm:pt>
    <dgm:pt modelId="{A934F09B-5C61-41F2-86CB-D5A167486852}" type="pres">
      <dgm:prSet presAssocID="{EC4CF853-AFA2-452B-AD91-63E7B5FF0042}" presName="spaceBetweenRectangles" presStyleCnt="0"/>
      <dgm:spPr/>
    </dgm:pt>
    <dgm:pt modelId="{B4CFCDF7-ED87-453E-81BE-D4CBA83DC707}" type="pres">
      <dgm:prSet presAssocID="{94A950AB-3518-4BA6-B0DF-F02989087600}" presName="parentLin" presStyleCnt="0"/>
      <dgm:spPr/>
    </dgm:pt>
    <dgm:pt modelId="{EC322841-82C5-4D1E-892C-A24BD50DDEBD}" type="pres">
      <dgm:prSet presAssocID="{94A950AB-3518-4BA6-B0DF-F02989087600}" presName="parentLeftMargin" presStyleLbl="node1" presStyleIdx="0" presStyleCnt="5"/>
      <dgm:spPr/>
    </dgm:pt>
    <dgm:pt modelId="{F5D9A4B8-B567-4DF3-86AE-6D01E900B629}" type="pres">
      <dgm:prSet presAssocID="{94A950AB-3518-4BA6-B0DF-F02989087600}" presName="parentText" presStyleLbl="node1" presStyleIdx="1" presStyleCnt="5" custScaleX="120712">
        <dgm:presLayoutVars>
          <dgm:chMax val="0"/>
          <dgm:bulletEnabled val="1"/>
        </dgm:presLayoutVars>
      </dgm:prSet>
      <dgm:spPr>
        <a:xfrm>
          <a:off x="302342" y="997723"/>
          <a:ext cx="5109499" cy="590400"/>
        </a:xfrm>
        <a:prstGeom prst="roundRect">
          <a:avLst/>
        </a:prstGeom>
      </dgm:spPr>
    </dgm:pt>
    <dgm:pt modelId="{61E82CBA-D831-4794-B4F7-471B3D8FCFDB}" type="pres">
      <dgm:prSet presAssocID="{94A950AB-3518-4BA6-B0DF-F02989087600}" presName="negativeSpace" presStyleCnt="0"/>
      <dgm:spPr/>
    </dgm:pt>
    <dgm:pt modelId="{E665826A-0CBD-454C-8A57-36EF19D9A3AF}" type="pres">
      <dgm:prSet presAssocID="{94A950AB-3518-4BA6-B0DF-F02989087600}" presName="childText" presStyleLbl="conFgAcc1" presStyleIdx="1" presStyleCnt="5">
        <dgm:presLayoutVars>
          <dgm:bulletEnabled val="1"/>
        </dgm:presLayoutVars>
      </dgm:prSet>
      <dgm:spPr/>
    </dgm:pt>
    <dgm:pt modelId="{4078DA84-98AD-45F9-BC8D-EFF5D35DB64A}" type="pres">
      <dgm:prSet presAssocID="{FAECC185-8C3A-43A9-B827-15A993582BB5}" presName="spaceBetweenRectangles" presStyleCnt="0"/>
      <dgm:spPr/>
    </dgm:pt>
    <dgm:pt modelId="{F9DECCB2-ED4E-47C7-982B-7A69D07D1E3E}" type="pres">
      <dgm:prSet presAssocID="{59CC0A99-8510-4484-AAAC-4BDA17B4EBDA}" presName="parentLin" presStyleCnt="0"/>
      <dgm:spPr/>
    </dgm:pt>
    <dgm:pt modelId="{16E02B38-9E41-4C39-B695-329B77DE12F8}" type="pres">
      <dgm:prSet presAssocID="{59CC0A99-8510-4484-AAAC-4BDA17B4EBDA}" presName="parentLeftMargin" presStyleLbl="node1" presStyleIdx="1" presStyleCnt="5"/>
      <dgm:spPr/>
    </dgm:pt>
    <dgm:pt modelId="{54F8A3D8-F360-42F0-ADF3-DFBEBD176879}" type="pres">
      <dgm:prSet presAssocID="{59CC0A99-8510-4484-AAAC-4BDA17B4EBDA}" presName="parentText" presStyleLbl="node1" presStyleIdx="2" presStyleCnt="5" custScaleX="120681">
        <dgm:presLayoutVars>
          <dgm:chMax val="0"/>
          <dgm:bulletEnabled val="1"/>
        </dgm:presLayoutVars>
      </dgm:prSet>
      <dgm:spPr>
        <a:xfrm>
          <a:off x="302342" y="1904923"/>
          <a:ext cx="5108186" cy="590400"/>
        </a:xfrm>
        <a:prstGeom prst="roundRect">
          <a:avLst/>
        </a:prstGeom>
      </dgm:spPr>
    </dgm:pt>
    <dgm:pt modelId="{DCF3256A-59B1-41F6-95FC-126639D5102B}" type="pres">
      <dgm:prSet presAssocID="{59CC0A99-8510-4484-AAAC-4BDA17B4EBDA}" presName="negativeSpace" presStyleCnt="0"/>
      <dgm:spPr/>
    </dgm:pt>
    <dgm:pt modelId="{5FC77B46-1E5B-4DBC-8C0B-9CD3DD6F9695}" type="pres">
      <dgm:prSet presAssocID="{59CC0A99-8510-4484-AAAC-4BDA17B4EBDA}" presName="childText" presStyleLbl="conFgAcc1" presStyleIdx="2" presStyleCnt="5">
        <dgm:presLayoutVars>
          <dgm:bulletEnabled val="1"/>
        </dgm:presLayoutVars>
      </dgm:prSet>
      <dgm:spPr>
        <a:xfrm>
          <a:off x="0" y="2238527"/>
          <a:ext cx="6936432" cy="529200"/>
        </a:xfrm>
        <a:prstGeom prst="rect">
          <a:avLst/>
        </a:prstGeom>
      </dgm:spPr>
    </dgm:pt>
    <dgm:pt modelId="{5B22FCB9-254C-469D-BAB2-2771FFA72983}" type="pres">
      <dgm:prSet presAssocID="{2DE3D471-3B8A-42E2-A6A4-89E69711C2F2}" presName="spaceBetweenRectangles" presStyleCnt="0"/>
      <dgm:spPr/>
    </dgm:pt>
    <dgm:pt modelId="{7F2A4D7B-E3A2-4331-8C01-525669F25127}" type="pres">
      <dgm:prSet presAssocID="{CFF158EE-4FC0-405F-AA31-22298302E2E8}" presName="parentLin" presStyleCnt="0"/>
      <dgm:spPr/>
    </dgm:pt>
    <dgm:pt modelId="{604A85B8-D407-40EC-879B-796EB1FB1A50}" type="pres">
      <dgm:prSet presAssocID="{CFF158EE-4FC0-405F-AA31-22298302E2E8}" presName="parentLeftMargin" presStyleLbl="node1" presStyleIdx="2" presStyleCnt="5"/>
      <dgm:spPr>
        <a:prstGeom prst="roundRect">
          <a:avLst/>
        </a:prstGeom>
      </dgm:spPr>
    </dgm:pt>
    <dgm:pt modelId="{B5E0C022-1F6B-41B2-8C60-A35C72B9C750}" type="pres">
      <dgm:prSet presAssocID="{CFF158EE-4FC0-405F-AA31-22298302E2E8}" presName="parentText" presStyleLbl="node1" presStyleIdx="3" presStyleCnt="5" custScaleX="120712">
        <dgm:presLayoutVars>
          <dgm:chMax val="0"/>
          <dgm:bulletEnabled val="1"/>
        </dgm:presLayoutVars>
      </dgm:prSet>
      <dgm:spPr>
        <a:xfrm>
          <a:off x="302342" y="2319886"/>
          <a:ext cx="4928419" cy="501840"/>
        </a:xfrm>
        <a:prstGeom prst="roundRect">
          <a:avLst/>
        </a:prstGeom>
      </dgm:spPr>
    </dgm:pt>
    <dgm:pt modelId="{46E04126-DE1B-4200-B173-760AC968F55A}" type="pres">
      <dgm:prSet presAssocID="{CFF158EE-4FC0-405F-AA31-22298302E2E8}" presName="negativeSpace" presStyleCnt="0"/>
      <dgm:spPr/>
    </dgm:pt>
    <dgm:pt modelId="{5C80D12E-49F3-4565-8722-B1CD228C4B23}" type="pres">
      <dgm:prSet presAssocID="{CFF158EE-4FC0-405F-AA31-22298302E2E8}" presName="childText" presStyleLbl="conFgAcc1" presStyleIdx="3" presStyleCnt="5">
        <dgm:presLayoutVars>
          <dgm:bulletEnabled val="1"/>
        </dgm:presLayoutVars>
      </dgm:prSet>
      <dgm:spPr>
        <a:xfrm>
          <a:off x="0" y="3191088"/>
          <a:ext cx="6046859" cy="529200"/>
        </a:xfrm>
        <a:prstGeom prst="rect">
          <a:avLst/>
        </a:prstGeom>
      </dgm:spPr>
    </dgm:pt>
    <dgm:pt modelId="{629C1205-92F0-47BE-AC93-B84AD7B6B600}" type="pres">
      <dgm:prSet presAssocID="{DE51565E-EB21-4335-A906-CCCC9D52B0E3}" presName="spaceBetweenRectangles" presStyleCnt="0"/>
      <dgm:spPr/>
    </dgm:pt>
    <dgm:pt modelId="{91CE5F2F-B5DD-41EC-AEB5-4380E96EA4A8}" type="pres">
      <dgm:prSet presAssocID="{651D4345-81F6-439A-8D18-11BEAB6A0E1F}" presName="parentLin" presStyleCnt="0"/>
      <dgm:spPr/>
    </dgm:pt>
    <dgm:pt modelId="{94E54FD0-30E3-4209-A5FD-FA8047598CF5}" type="pres">
      <dgm:prSet presAssocID="{651D4345-81F6-439A-8D18-11BEAB6A0E1F}" presName="parentLeftMargin" presStyleLbl="node1" presStyleIdx="3" presStyleCnt="5"/>
      <dgm:spPr/>
    </dgm:pt>
    <dgm:pt modelId="{0056A92D-1C97-46D9-AFBD-1577197A3A19}" type="pres">
      <dgm:prSet presAssocID="{651D4345-81F6-439A-8D18-11BEAB6A0E1F}" presName="parentText" presStyleLbl="node1" presStyleIdx="4" presStyleCnt="5" custScaleX="120712" custScaleY="114778">
        <dgm:presLayoutVars>
          <dgm:chMax val="0"/>
          <dgm:bulletEnabled val="1"/>
        </dgm:presLayoutVars>
      </dgm:prSet>
      <dgm:spPr>
        <a:xfrm>
          <a:off x="302342" y="3936288"/>
          <a:ext cx="4928419" cy="576001"/>
        </a:xfrm>
        <a:prstGeom prst="roundRect">
          <a:avLst/>
        </a:prstGeom>
      </dgm:spPr>
    </dgm:pt>
    <dgm:pt modelId="{296C0D21-BB1F-4D4C-8A16-8A92BBA0208F}" type="pres">
      <dgm:prSet presAssocID="{651D4345-81F6-439A-8D18-11BEAB6A0E1F}" presName="negativeSpace" presStyleCnt="0"/>
      <dgm:spPr/>
    </dgm:pt>
    <dgm:pt modelId="{7F7DA041-C4EA-4406-8328-3365590F53E0}" type="pres">
      <dgm:prSet presAssocID="{651D4345-81F6-439A-8D18-11BEAB6A0E1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C6CF902-0EA0-4C69-B1DA-16C9CBA46E9D}" type="presOf" srcId="{CFF158EE-4FC0-405F-AA31-22298302E2E8}" destId="{604A85B8-D407-40EC-879B-796EB1FB1A50}" srcOrd="0" destOrd="0" presId="urn:microsoft.com/office/officeart/2005/8/layout/list1"/>
    <dgm:cxn modelId="{0299F006-E3F2-4859-93DE-234168A50601}" type="presOf" srcId="{651D4345-81F6-439A-8D18-11BEAB6A0E1F}" destId="{94E54FD0-30E3-4209-A5FD-FA8047598CF5}" srcOrd="0" destOrd="0" presId="urn:microsoft.com/office/officeart/2005/8/layout/list1"/>
    <dgm:cxn modelId="{AE861C15-79B3-4B0C-A41B-CC7B2C8CEC82}" type="presOf" srcId="{11049BC1-B07C-45CF-8D22-73576439AF0B}" destId="{2EE82A3A-6F36-4495-9D28-5C8ECBF8BB00}" srcOrd="0" destOrd="0" presId="urn:microsoft.com/office/officeart/2005/8/layout/list1"/>
    <dgm:cxn modelId="{13DF5530-9B21-40C0-B0C1-E6DA0E35D519}" type="presOf" srcId="{94A950AB-3518-4BA6-B0DF-F02989087600}" destId="{F5D9A4B8-B567-4DF3-86AE-6D01E900B629}" srcOrd="1" destOrd="0" presId="urn:microsoft.com/office/officeart/2005/8/layout/list1"/>
    <dgm:cxn modelId="{50B0B54D-4A7B-42A5-871D-FA20C9AE9AAD}" type="presOf" srcId="{94A950AB-3518-4BA6-B0DF-F02989087600}" destId="{EC322841-82C5-4D1E-892C-A24BD50DDEBD}" srcOrd="0" destOrd="0" presId="urn:microsoft.com/office/officeart/2005/8/layout/list1"/>
    <dgm:cxn modelId="{15E59D76-C762-4DE3-8B36-7C3B43CC8C49}" srcId="{725F5DF0-266F-462F-AA7E-77C96FC814B0}" destId="{651D4345-81F6-439A-8D18-11BEAB6A0E1F}" srcOrd="4" destOrd="0" parTransId="{700564BA-7AE4-4E9B-A236-95ED33679DB4}" sibTransId="{22DD6843-1B6B-42BB-BDB0-5A3D50978ED5}"/>
    <dgm:cxn modelId="{72F8E287-A5DA-4DE5-BF85-4E346DD18F15}" srcId="{725F5DF0-266F-462F-AA7E-77C96FC814B0}" destId="{11049BC1-B07C-45CF-8D22-73576439AF0B}" srcOrd="0" destOrd="0" parTransId="{4333DC11-4BEA-4A4A-B104-A761BDF590BD}" sibTransId="{EC4CF853-AFA2-452B-AD91-63E7B5FF0042}"/>
    <dgm:cxn modelId="{10EFE2A1-FD59-4E7F-8548-B2AB2778BE66}" srcId="{725F5DF0-266F-462F-AA7E-77C96FC814B0}" destId="{CFF158EE-4FC0-405F-AA31-22298302E2E8}" srcOrd="3" destOrd="0" parTransId="{8BA40589-4CAD-47B4-BA19-73764B901239}" sibTransId="{DE51565E-EB21-4335-A906-CCCC9D52B0E3}"/>
    <dgm:cxn modelId="{57E8F3A7-5776-4115-8C75-482F761A9257}" type="presOf" srcId="{59CC0A99-8510-4484-AAAC-4BDA17B4EBDA}" destId="{54F8A3D8-F360-42F0-ADF3-DFBEBD176879}" srcOrd="1" destOrd="0" presId="urn:microsoft.com/office/officeart/2005/8/layout/list1"/>
    <dgm:cxn modelId="{A0F3BDAD-EC33-44E0-A492-DD3DC4F85711}" type="presOf" srcId="{11049BC1-B07C-45CF-8D22-73576439AF0B}" destId="{1C175443-2757-4905-AF37-03734CFF85C2}" srcOrd="1" destOrd="0" presId="urn:microsoft.com/office/officeart/2005/8/layout/list1"/>
    <dgm:cxn modelId="{6FDC45C7-B6B7-434B-AD1D-2626D848BAF2}" type="presOf" srcId="{CFF158EE-4FC0-405F-AA31-22298302E2E8}" destId="{B5E0C022-1F6B-41B2-8C60-A35C72B9C750}" srcOrd="1" destOrd="0" presId="urn:microsoft.com/office/officeart/2005/8/layout/list1"/>
    <dgm:cxn modelId="{4D1490D1-ED2B-4E5B-990F-EABA6FE966C8}" srcId="{725F5DF0-266F-462F-AA7E-77C96FC814B0}" destId="{94A950AB-3518-4BA6-B0DF-F02989087600}" srcOrd="1" destOrd="0" parTransId="{F9E2FEA7-CAC7-45C8-8E5B-E3A33B62A57C}" sibTransId="{FAECC185-8C3A-43A9-B827-15A993582BB5}"/>
    <dgm:cxn modelId="{2277E0D1-47DE-4C6F-A7BD-2EF9DEB4D78B}" type="presOf" srcId="{725F5DF0-266F-462F-AA7E-77C96FC814B0}" destId="{23A40960-721D-4260-8312-37AFA50EB7BA}" srcOrd="0" destOrd="0" presId="urn:microsoft.com/office/officeart/2005/8/layout/list1"/>
    <dgm:cxn modelId="{70E563D6-D3B7-40E5-B4FE-D3D8A6A0B70C}" type="presOf" srcId="{651D4345-81F6-439A-8D18-11BEAB6A0E1F}" destId="{0056A92D-1C97-46D9-AFBD-1577197A3A19}" srcOrd="1" destOrd="0" presId="urn:microsoft.com/office/officeart/2005/8/layout/list1"/>
    <dgm:cxn modelId="{FBB510EB-21F2-4CD1-94FE-747468ED91C3}" type="presOf" srcId="{59CC0A99-8510-4484-AAAC-4BDA17B4EBDA}" destId="{16E02B38-9E41-4C39-B695-329B77DE12F8}" srcOrd="0" destOrd="0" presId="urn:microsoft.com/office/officeart/2005/8/layout/list1"/>
    <dgm:cxn modelId="{6CCB77ED-9B18-42C6-BA1F-4BAB6E29D6B2}" srcId="{725F5DF0-266F-462F-AA7E-77C96FC814B0}" destId="{59CC0A99-8510-4484-AAAC-4BDA17B4EBDA}" srcOrd="2" destOrd="0" parTransId="{3727B7A2-DD14-48AB-BF47-C4BD0B4FB03C}" sibTransId="{2DE3D471-3B8A-42E2-A6A4-89E69711C2F2}"/>
    <dgm:cxn modelId="{59159D6B-2C70-4DEA-B793-C7ED43AFB2A4}" type="presParOf" srcId="{23A40960-721D-4260-8312-37AFA50EB7BA}" destId="{01C7C8A8-EBF0-4B9F-9387-0CBCF075375D}" srcOrd="0" destOrd="0" presId="urn:microsoft.com/office/officeart/2005/8/layout/list1"/>
    <dgm:cxn modelId="{725114C8-95B9-452D-B9EE-182F17094087}" type="presParOf" srcId="{01C7C8A8-EBF0-4B9F-9387-0CBCF075375D}" destId="{2EE82A3A-6F36-4495-9D28-5C8ECBF8BB00}" srcOrd="0" destOrd="0" presId="urn:microsoft.com/office/officeart/2005/8/layout/list1"/>
    <dgm:cxn modelId="{9460155A-5FE9-4FBB-9E4B-ABC2ECA6F47E}" type="presParOf" srcId="{01C7C8A8-EBF0-4B9F-9387-0CBCF075375D}" destId="{1C175443-2757-4905-AF37-03734CFF85C2}" srcOrd="1" destOrd="0" presId="urn:microsoft.com/office/officeart/2005/8/layout/list1"/>
    <dgm:cxn modelId="{EB83D5C6-ABF3-4F39-8210-698808CE8612}" type="presParOf" srcId="{23A40960-721D-4260-8312-37AFA50EB7BA}" destId="{F1B1159B-4DB9-464C-BA55-4185B68449A0}" srcOrd="1" destOrd="0" presId="urn:microsoft.com/office/officeart/2005/8/layout/list1"/>
    <dgm:cxn modelId="{343C25DD-E8D8-4B88-AFF2-2CC74AB6FE7A}" type="presParOf" srcId="{23A40960-721D-4260-8312-37AFA50EB7BA}" destId="{D954A158-D89A-4C7A-BC5C-C673F10920CA}" srcOrd="2" destOrd="0" presId="urn:microsoft.com/office/officeart/2005/8/layout/list1"/>
    <dgm:cxn modelId="{04FEA08C-2F31-47D9-918A-360450811233}" type="presParOf" srcId="{23A40960-721D-4260-8312-37AFA50EB7BA}" destId="{A934F09B-5C61-41F2-86CB-D5A167486852}" srcOrd="3" destOrd="0" presId="urn:microsoft.com/office/officeart/2005/8/layout/list1"/>
    <dgm:cxn modelId="{7BC3E7CE-6273-4019-9E8D-B18230859511}" type="presParOf" srcId="{23A40960-721D-4260-8312-37AFA50EB7BA}" destId="{B4CFCDF7-ED87-453E-81BE-D4CBA83DC707}" srcOrd="4" destOrd="0" presId="urn:microsoft.com/office/officeart/2005/8/layout/list1"/>
    <dgm:cxn modelId="{84DDE6DF-7141-42F5-8EA1-D2AB20FAB885}" type="presParOf" srcId="{B4CFCDF7-ED87-453E-81BE-D4CBA83DC707}" destId="{EC322841-82C5-4D1E-892C-A24BD50DDEBD}" srcOrd="0" destOrd="0" presId="urn:microsoft.com/office/officeart/2005/8/layout/list1"/>
    <dgm:cxn modelId="{26653C94-AC05-49F2-8FDC-84D2A81F7D15}" type="presParOf" srcId="{B4CFCDF7-ED87-453E-81BE-D4CBA83DC707}" destId="{F5D9A4B8-B567-4DF3-86AE-6D01E900B629}" srcOrd="1" destOrd="0" presId="urn:microsoft.com/office/officeart/2005/8/layout/list1"/>
    <dgm:cxn modelId="{F5D56A2E-6DA1-45BF-8E49-264E835EB277}" type="presParOf" srcId="{23A40960-721D-4260-8312-37AFA50EB7BA}" destId="{61E82CBA-D831-4794-B4F7-471B3D8FCFDB}" srcOrd="5" destOrd="0" presId="urn:microsoft.com/office/officeart/2005/8/layout/list1"/>
    <dgm:cxn modelId="{770B3B6E-3C46-45B4-A7A8-31EFFCB97D85}" type="presParOf" srcId="{23A40960-721D-4260-8312-37AFA50EB7BA}" destId="{E665826A-0CBD-454C-8A57-36EF19D9A3AF}" srcOrd="6" destOrd="0" presId="urn:microsoft.com/office/officeart/2005/8/layout/list1"/>
    <dgm:cxn modelId="{6B663DCD-F727-46E6-9D72-56D62DECA723}" type="presParOf" srcId="{23A40960-721D-4260-8312-37AFA50EB7BA}" destId="{4078DA84-98AD-45F9-BC8D-EFF5D35DB64A}" srcOrd="7" destOrd="0" presId="urn:microsoft.com/office/officeart/2005/8/layout/list1"/>
    <dgm:cxn modelId="{C82851D2-4769-467C-957E-BF6B16AA3C32}" type="presParOf" srcId="{23A40960-721D-4260-8312-37AFA50EB7BA}" destId="{F9DECCB2-ED4E-47C7-982B-7A69D07D1E3E}" srcOrd="8" destOrd="0" presId="urn:microsoft.com/office/officeart/2005/8/layout/list1"/>
    <dgm:cxn modelId="{1215FAEC-0EFE-42BD-9586-01AA02A847AA}" type="presParOf" srcId="{F9DECCB2-ED4E-47C7-982B-7A69D07D1E3E}" destId="{16E02B38-9E41-4C39-B695-329B77DE12F8}" srcOrd="0" destOrd="0" presId="urn:microsoft.com/office/officeart/2005/8/layout/list1"/>
    <dgm:cxn modelId="{07734D98-BCAF-4492-9526-3A590E21D826}" type="presParOf" srcId="{F9DECCB2-ED4E-47C7-982B-7A69D07D1E3E}" destId="{54F8A3D8-F360-42F0-ADF3-DFBEBD176879}" srcOrd="1" destOrd="0" presId="urn:microsoft.com/office/officeart/2005/8/layout/list1"/>
    <dgm:cxn modelId="{3C1F4B78-1867-4C09-9D9A-F52D38AD8031}" type="presParOf" srcId="{23A40960-721D-4260-8312-37AFA50EB7BA}" destId="{DCF3256A-59B1-41F6-95FC-126639D5102B}" srcOrd="9" destOrd="0" presId="urn:microsoft.com/office/officeart/2005/8/layout/list1"/>
    <dgm:cxn modelId="{63161FFE-70ED-4FD3-A4E6-62C88B200B7D}" type="presParOf" srcId="{23A40960-721D-4260-8312-37AFA50EB7BA}" destId="{5FC77B46-1E5B-4DBC-8C0B-9CD3DD6F9695}" srcOrd="10" destOrd="0" presId="urn:microsoft.com/office/officeart/2005/8/layout/list1"/>
    <dgm:cxn modelId="{29AC7A97-B653-4213-B536-956AF3B5A4DE}" type="presParOf" srcId="{23A40960-721D-4260-8312-37AFA50EB7BA}" destId="{5B22FCB9-254C-469D-BAB2-2771FFA72983}" srcOrd="11" destOrd="0" presId="urn:microsoft.com/office/officeart/2005/8/layout/list1"/>
    <dgm:cxn modelId="{F53CC6B6-6392-4826-A6AC-A11E2DD476D0}" type="presParOf" srcId="{23A40960-721D-4260-8312-37AFA50EB7BA}" destId="{7F2A4D7B-E3A2-4331-8C01-525669F25127}" srcOrd="12" destOrd="0" presId="urn:microsoft.com/office/officeart/2005/8/layout/list1"/>
    <dgm:cxn modelId="{1CABF072-CEBA-4A5B-AF06-0BB6E35DB954}" type="presParOf" srcId="{7F2A4D7B-E3A2-4331-8C01-525669F25127}" destId="{604A85B8-D407-40EC-879B-796EB1FB1A50}" srcOrd="0" destOrd="0" presId="urn:microsoft.com/office/officeart/2005/8/layout/list1"/>
    <dgm:cxn modelId="{B68D21D7-194B-4488-A408-A85C7BF0FA15}" type="presParOf" srcId="{7F2A4D7B-E3A2-4331-8C01-525669F25127}" destId="{B5E0C022-1F6B-41B2-8C60-A35C72B9C750}" srcOrd="1" destOrd="0" presId="urn:microsoft.com/office/officeart/2005/8/layout/list1"/>
    <dgm:cxn modelId="{8B2B26C0-918F-4840-8D06-005A62AF0F81}" type="presParOf" srcId="{23A40960-721D-4260-8312-37AFA50EB7BA}" destId="{46E04126-DE1B-4200-B173-760AC968F55A}" srcOrd="13" destOrd="0" presId="urn:microsoft.com/office/officeart/2005/8/layout/list1"/>
    <dgm:cxn modelId="{F54AC992-5937-4684-A83B-3DB322FBEF32}" type="presParOf" srcId="{23A40960-721D-4260-8312-37AFA50EB7BA}" destId="{5C80D12E-49F3-4565-8722-B1CD228C4B23}" srcOrd="14" destOrd="0" presId="urn:microsoft.com/office/officeart/2005/8/layout/list1"/>
    <dgm:cxn modelId="{EDC0B0C7-C7E1-411B-B90A-6E87A0D500F4}" type="presParOf" srcId="{23A40960-721D-4260-8312-37AFA50EB7BA}" destId="{629C1205-92F0-47BE-AC93-B84AD7B6B600}" srcOrd="15" destOrd="0" presId="urn:microsoft.com/office/officeart/2005/8/layout/list1"/>
    <dgm:cxn modelId="{8616F76C-5066-4570-A8DE-B3DE262C4882}" type="presParOf" srcId="{23A40960-721D-4260-8312-37AFA50EB7BA}" destId="{91CE5F2F-B5DD-41EC-AEB5-4380E96EA4A8}" srcOrd="16" destOrd="0" presId="urn:microsoft.com/office/officeart/2005/8/layout/list1"/>
    <dgm:cxn modelId="{08B05D16-8F03-4A01-A4D7-3828E0242719}" type="presParOf" srcId="{91CE5F2F-B5DD-41EC-AEB5-4380E96EA4A8}" destId="{94E54FD0-30E3-4209-A5FD-FA8047598CF5}" srcOrd="0" destOrd="0" presId="urn:microsoft.com/office/officeart/2005/8/layout/list1"/>
    <dgm:cxn modelId="{D0470862-CB8B-450F-B8FE-1183F0C40E18}" type="presParOf" srcId="{91CE5F2F-B5DD-41EC-AEB5-4380E96EA4A8}" destId="{0056A92D-1C97-46D9-AFBD-1577197A3A19}" srcOrd="1" destOrd="0" presId="urn:microsoft.com/office/officeart/2005/8/layout/list1"/>
    <dgm:cxn modelId="{8CA99C52-985B-490E-9B0A-B5E013453A10}" type="presParOf" srcId="{23A40960-721D-4260-8312-37AFA50EB7BA}" destId="{296C0D21-BB1F-4D4C-8A16-8A92BBA0208F}" srcOrd="17" destOrd="0" presId="urn:microsoft.com/office/officeart/2005/8/layout/list1"/>
    <dgm:cxn modelId="{E19F4557-80A3-4031-93DB-4BA57E55882D}" type="presParOf" srcId="{23A40960-721D-4260-8312-37AFA50EB7BA}" destId="{7F7DA041-C4EA-4406-8328-3365590F53E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5F5DF0-266F-462F-AA7E-77C96FC814B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1049BC1-B07C-45CF-8D22-73576439AF0B}">
      <dgm:prSet phldrT="[Text]" custT="1"/>
      <dgm:spPr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A koronavírus-sokk hatásai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4333DC11-4BEA-4A4A-B104-A761BDF590BD}" type="parTrans" cxnId="{72F8E287-A5DA-4DE5-BF85-4E346DD18F15}">
      <dgm:prSet/>
      <dgm:spPr/>
      <dgm:t>
        <a:bodyPr/>
        <a:lstStyle/>
        <a:p>
          <a:endParaRPr lang="en-US"/>
        </a:p>
      </dgm:t>
    </dgm:pt>
    <dgm:pt modelId="{EC4CF853-AFA2-452B-AD91-63E7B5FF0042}" type="sibTrans" cxnId="{72F8E287-A5DA-4DE5-BF85-4E346DD18F15}">
      <dgm:prSet/>
      <dgm:spPr/>
      <dgm:t>
        <a:bodyPr/>
        <a:lstStyle/>
        <a:p>
          <a:endParaRPr lang="en-US"/>
        </a:p>
      </dgm:t>
    </dgm:pt>
    <dgm:pt modelId="{59CC0A99-8510-4484-AAAC-4BDA17B4EBDA}">
      <dgm:prSet phldrT="[Text]" custT="1"/>
      <dgm:spPr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Kockázatok, sérülékeny adósok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3727B7A2-DD14-48AB-BF47-C4BD0B4FB03C}" type="parTrans" cxnId="{6CCB77ED-9B18-42C6-BA1F-4BAB6E29D6B2}">
      <dgm:prSet/>
      <dgm:spPr/>
      <dgm:t>
        <a:bodyPr/>
        <a:lstStyle/>
        <a:p>
          <a:endParaRPr lang="en-US"/>
        </a:p>
      </dgm:t>
    </dgm:pt>
    <dgm:pt modelId="{2DE3D471-3B8A-42E2-A6A4-89E69711C2F2}" type="sibTrans" cxnId="{6CCB77ED-9B18-42C6-BA1F-4BAB6E29D6B2}">
      <dgm:prSet/>
      <dgm:spPr/>
      <dgm:t>
        <a:bodyPr/>
        <a:lstStyle/>
        <a:p>
          <a:endParaRPr lang="en-US"/>
        </a:p>
      </dgm:t>
    </dgm:pt>
    <dgm:pt modelId="{CFF158EE-4FC0-405F-AA31-22298302E2E8}">
      <dgm:prSet phldrT="[Text]" custT="1"/>
      <dgm:spPr>
        <a:solidFill>
          <a:srgbClr val="002060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Stresszteszt eredmények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8BA40589-4CAD-47B4-BA19-73764B901239}" type="parTrans" cxnId="{10EFE2A1-FD59-4E7F-8548-B2AB2778BE66}">
      <dgm:prSet/>
      <dgm:spPr/>
      <dgm:t>
        <a:bodyPr/>
        <a:lstStyle/>
        <a:p>
          <a:endParaRPr lang="en-US"/>
        </a:p>
      </dgm:t>
    </dgm:pt>
    <dgm:pt modelId="{DE51565E-EB21-4335-A906-CCCC9D52B0E3}" type="sibTrans" cxnId="{10EFE2A1-FD59-4E7F-8548-B2AB2778BE66}">
      <dgm:prSet/>
      <dgm:spPr/>
      <dgm:t>
        <a:bodyPr/>
        <a:lstStyle/>
        <a:p>
          <a:endParaRPr lang="en-US"/>
        </a:p>
      </dgm:t>
    </dgm:pt>
    <dgm:pt modelId="{94A950AB-3518-4BA6-B0DF-F02989087600}">
      <dgm:prSet phldrT="[Text]" custT="1"/>
      <dgm:spPr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A bankok helyzete a sokk tükrében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F9E2FEA7-CAC7-45C8-8E5B-E3A33B62A57C}" type="parTrans" cxnId="{4D1490D1-ED2B-4E5B-990F-EABA6FE966C8}">
      <dgm:prSet/>
      <dgm:spPr/>
      <dgm:t>
        <a:bodyPr/>
        <a:lstStyle/>
        <a:p>
          <a:endParaRPr lang="en-US"/>
        </a:p>
      </dgm:t>
    </dgm:pt>
    <dgm:pt modelId="{FAECC185-8C3A-43A9-B827-15A993582BB5}" type="sibTrans" cxnId="{4D1490D1-ED2B-4E5B-990F-EABA6FE966C8}">
      <dgm:prSet/>
      <dgm:spPr/>
      <dgm:t>
        <a:bodyPr/>
        <a:lstStyle/>
        <a:p>
          <a:endParaRPr lang="en-US"/>
        </a:p>
      </dgm:t>
    </dgm:pt>
    <dgm:pt modelId="{651D4345-81F6-439A-8D18-11BEAB6A0E1F}">
      <dgm:prSet phldrT="[Text]" custT="1"/>
      <dgm:spPr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Előrejelzés, legfrissebb adatok</a:t>
          </a:r>
        </a:p>
      </dgm:t>
    </dgm:pt>
    <dgm:pt modelId="{700564BA-7AE4-4E9B-A236-95ED33679DB4}" type="parTrans" cxnId="{15E59D76-C762-4DE3-8B36-7C3B43CC8C49}">
      <dgm:prSet/>
      <dgm:spPr/>
      <dgm:t>
        <a:bodyPr/>
        <a:lstStyle/>
        <a:p>
          <a:endParaRPr lang="en-US"/>
        </a:p>
      </dgm:t>
    </dgm:pt>
    <dgm:pt modelId="{22DD6843-1B6B-42BB-BDB0-5A3D50978ED5}" type="sibTrans" cxnId="{15E59D76-C762-4DE3-8B36-7C3B43CC8C49}">
      <dgm:prSet/>
      <dgm:spPr/>
      <dgm:t>
        <a:bodyPr/>
        <a:lstStyle/>
        <a:p>
          <a:endParaRPr lang="en-US"/>
        </a:p>
      </dgm:t>
    </dgm:pt>
    <dgm:pt modelId="{23A40960-721D-4260-8312-37AFA50EB7BA}" type="pres">
      <dgm:prSet presAssocID="{725F5DF0-266F-462F-AA7E-77C96FC814B0}" presName="linear" presStyleCnt="0">
        <dgm:presLayoutVars>
          <dgm:dir/>
          <dgm:animLvl val="lvl"/>
          <dgm:resizeHandles val="exact"/>
        </dgm:presLayoutVars>
      </dgm:prSet>
      <dgm:spPr/>
    </dgm:pt>
    <dgm:pt modelId="{01C7C8A8-EBF0-4B9F-9387-0CBCF075375D}" type="pres">
      <dgm:prSet presAssocID="{11049BC1-B07C-45CF-8D22-73576439AF0B}" presName="parentLin" presStyleCnt="0"/>
      <dgm:spPr/>
    </dgm:pt>
    <dgm:pt modelId="{2EE82A3A-6F36-4495-9D28-5C8ECBF8BB00}" type="pres">
      <dgm:prSet presAssocID="{11049BC1-B07C-45CF-8D22-73576439AF0B}" presName="parentLeftMargin" presStyleLbl="node1" presStyleIdx="0" presStyleCnt="5"/>
      <dgm:spPr/>
    </dgm:pt>
    <dgm:pt modelId="{1C175443-2757-4905-AF37-03734CFF85C2}" type="pres">
      <dgm:prSet presAssocID="{11049BC1-B07C-45CF-8D22-73576439AF0B}" presName="parentText" presStyleLbl="node1" presStyleIdx="0" presStyleCnt="5" custScaleX="120681">
        <dgm:presLayoutVars>
          <dgm:chMax val="0"/>
          <dgm:bulletEnabled val="1"/>
        </dgm:presLayoutVars>
      </dgm:prSet>
      <dgm:spPr>
        <a:xfrm>
          <a:off x="302342" y="90523"/>
          <a:ext cx="4927150" cy="590400"/>
        </a:xfrm>
        <a:prstGeom prst="roundRect">
          <a:avLst/>
        </a:prstGeom>
      </dgm:spPr>
    </dgm:pt>
    <dgm:pt modelId="{F1B1159B-4DB9-464C-BA55-4185B68449A0}" type="pres">
      <dgm:prSet presAssocID="{11049BC1-B07C-45CF-8D22-73576439AF0B}" presName="negativeSpace" presStyleCnt="0"/>
      <dgm:spPr/>
    </dgm:pt>
    <dgm:pt modelId="{D954A158-D89A-4C7A-BC5C-C673F10920CA}" type="pres">
      <dgm:prSet presAssocID="{11049BC1-B07C-45CF-8D22-73576439AF0B}" presName="childText" presStyleLbl="conFgAcc1" presStyleIdx="0" presStyleCnt="5">
        <dgm:presLayoutVars>
          <dgm:bulletEnabled val="1"/>
        </dgm:presLayoutVars>
      </dgm:prSet>
      <dgm:spPr>
        <a:xfrm>
          <a:off x="0" y="333407"/>
          <a:ext cx="6936432" cy="529200"/>
        </a:xfrm>
        <a:prstGeom prst="rect">
          <a:avLst/>
        </a:prstGeom>
      </dgm:spPr>
    </dgm:pt>
    <dgm:pt modelId="{A934F09B-5C61-41F2-86CB-D5A167486852}" type="pres">
      <dgm:prSet presAssocID="{EC4CF853-AFA2-452B-AD91-63E7B5FF0042}" presName="spaceBetweenRectangles" presStyleCnt="0"/>
      <dgm:spPr/>
    </dgm:pt>
    <dgm:pt modelId="{B4CFCDF7-ED87-453E-81BE-D4CBA83DC707}" type="pres">
      <dgm:prSet presAssocID="{94A950AB-3518-4BA6-B0DF-F02989087600}" presName="parentLin" presStyleCnt="0"/>
      <dgm:spPr/>
    </dgm:pt>
    <dgm:pt modelId="{EC322841-82C5-4D1E-892C-A24BD50DDEBD}" type="pres">
      <dgm:prSet presAssocID="{94A950AB-3518-4BA6-B0DF-F02989087600}" presName="parentLeftMargin" presStyleLbl="node1" presStyleIdx="0" presStyleCnt="5"/>
      <dgm:spPr/>
    </dgm:pt>
    <dgm:pt modelId="{F5D9A4B8-B567-4DF3-86AE-6D01E900B629}" type="pres">
      <dgm:prSet presAssocID="{94A950AB-3518-4BA6-B0DF-F02989087600}" presName="parentText" presStyleLbl="node1" presStyleIdx="1" presStyleCnt="5" custScaleX="120712">
        <dgm:presLayoutVars>
          <dgm:chMax val="0"/>
          <dgm:bulletEnabled val="1"/>
        </dgm:presLayoutVars>
      </dgm:prSet>
      <dgm:spPr>
        <a:xfrm>
          <a:off x="302342" y="997723"/>
          <a:ext cx="5109499" cy="590400"/>
        </a:xfrm>
        <a:prstGeom prst="roundRect">
          <a:avLst/>
        </a:prstGeom>
      </dgm:spPr>
    </dgm:pt>
    <dgm:pt modelId="{61E82CBA-D831-4794-B4F7-471B3D8FCFDB}" type="pres">
      <dgm:prSet presAssocID="{94A950AB-3518-4BA6-B0DF-F02989087600}" presName="negativeSpace" presStyleCnt="0"/>
      <dgm:spPr/>
    </dgm:pt>
    <dgm:pt modelId="{E665826A-0CBD-454C-8A57-36EF19D9A3AF}" type="pres">
      <dgm:prSet presAssocID="{94A950AB-3518-4BA6-B0DF-F02989087600}" presName="childText" presStyleLbl="conFgAcc1" presStyleIdx="1" presStyleCnt="5">
        <dgm:presLayoutVars>
          <dgm:bulletEnabled val="1"/>
        </dgm:presLayoutVars>
      </dgm:prSet>
      <dgm:spPr/>
    </dgm:pt>
    <dgm:pt modelId="{4078DA84-98AD-45F9-BC8D-EFF5D35DB64A}" type="pres">
      <dgm:prSet presAssocID="{FAECC185-8C3A-43A9-B827-15A993582BB5}" presName="spaceBetweenRectangles" presStyleCnt="0"/>
      <dgm:spPr/>
    </dgm:pt>
    <dgm:pt modelId="{F9DECCB2-ED4E-47C7-982B-7A69D07D1E3E}" type="pres">
      <dgm:prSet presAssocID="{59CC0A99-8510-4484-AAAC-4BDA17B4EBDA}" presName="parentLin" presStyleCnt="0"/>
      <dgm:spPr/>
    </dgm:pt>
    <dgm:pt modelId="{16E02B38-9E41-4C39-B695-329B77DE12F8}" type="pres">
      <dgm:prSet presAssocID="{59CC0A99-8510-4484-AAAC-4BDA17B4EBDA}" presName="parentLeftMargin" presStyleLbl="node1" presStyleIdx="1" presStyleCnt="5"/>
      <dgm:spPr/>
    </dgm:pt>
    <dgm:pt modelId="{54F8A3D8-F360-42F0-ADF3-DFBEBD176879}" type="pres">
      <dgm:prSet presAssocID="{59CC0A99-8510-4484-AAAC-4BDA17B4EBDA}" presName="parentText" presStyleLbl="node1" presStyleIdx="2" presStyleCnt="5" custScaleX="120681">
        <dgm:presLayoutVars>
          <dgm:chMax val="0"/>
          <dgm:bulletEnabled val="1"/>
        </dgm:presLayoutVars>
      </dgm:prSet>
      <dgm:spPr>
        <a:xfrm>
          <a:off x="302342" y="1904923"/>
          <a:ext cx="5108186" cy="590400"/>
        </a:xfrm>
        <a:prstGeom prst="roundRect">
          <a:avLst/>
        </a:prstGeom>
      </dgm:spPr>
    </dgm:pt>
    <dgm:pt modelId="{DCF3256A-59B1-41F6-95FC-126639D5102B}" type="pres">
      <dgm:prSet presAssocID="{59CC0A99-8510-4484-AAAC-4BDA17B4EBDA}" presName="negativeSpace" presStyleCnt="0"/>
      <dgm:spPr/>
    </dgm:pt>
    <dgm:pt modelId="{5FC77B46-1E5B-4DBC-8C0B-9CD3DD6F9695}" type="pres">
      <dgm:prSet presAssocID="{59CC0A99-8510-4484-AAAC-4BDA17B4EBDA}" presName="childText" presStyleLbl="conFgAcc1" presStyleIdx="2" presStyleCnt="5">
        <dgm:presLayoutVars>
          <dgm:bulletEnabled val="1"/>
        </dgm:presLayoutVars>
      </dgm:prSet>
      <dgm:spPr>
        <a:xfrm>
          <a:off x="0" y="2238527"/>
          <a:ext cx="6936432" cy="529200"/>
        </a:xfrm>
        <a:prstGeom prst="rect">
          <a:avLst/>
        </a:prstGeom>
      </dgm:spPr>
    </dgm:pt>
    <dgm:pt modelId="{5B22FCB9-254C-469D-BAB2-2771FFA72983}" type="pres">
      <dgm:prSet presAssocID="{2DE3D471-3B8A-42E2-A6A4-89E69711C2F2}" presName="spaceBetweenRectangles" presStyleCnt="0"/>
      <dgm:spPr/>
    </dgm:pt>
    <dgm:pt modelId="{7F2A4D7B-E3A2-4331-8C01-525669F25127}" type="pres">
      <dgm:prSet presAssocID="{CFF158EE-4FC0-405F-AA31-22298302E2E8}" presName="parentLin" presStyleCnt="0"/>
      <dgm:spPr/>
    </dgm:pt>
    <dgm:pt modelId="{604A85B8-D407-40EC-879B-796EB1FB1A50}" type="pres">
      <dgm:prSet presAssocID="{CFF158EE-4FC0-405F-AA31-22298302E2E8}" presName="parentLeftMargin" presStyleLbl="node1" presStyleIdx="2" presStyleCnt="5"/>
      <dgm:spPr>
        <a:prstGeom prst="roundRect">
          <a:avLst/>
        </a:prstGeom>
      </dgm:spPr>
    </dgm:pt>
    <dgm:pt modelId="{B5E0C022-1F6B-41B2-8C60-A35C72B9C750}" type="pres">
      <dgm:prSet presAssocID="{CFF158EE-4FC0-405F-AA31-22298302E2E8}" presName="parentText" presStyleLbl="node1" presStyleIdx="3" presStyleCnt="5" custScaleX="120712">
        <dgm:presLayoutVars>
          <dgm:chMax val="0"/>
          <dgm:bulletEnabled val="1"/>
        </dgm:presLayoutVars>
      </dgm:prSet>
      <dgm:spPr>
        <a:xfrm>
          <a:off x="302342" y="2812123"/>
          <a:ext cx="5109499" cy="590400"/>
        </a:xfrm>
        <a:prstGeom prst="roundRect">
          <a:avLst/>
        </a:prstGeom>
      </dgm:spPr>
    </dgm:pt>
    <dgm:pt modelId="{46E04126-DE1B-4200-B173-760AC968F55A}" type="pres">
      <dgm:prSet presAssocID="{CFF158EE-4FC0-405F-AA31-22298302E2E8}" presName="negativeSpace" presStyleCnt="0"/>
      <dgm:spPr/>
    </dgm:pt>
    <dgm:pt modelId="{5C80D12E-49F3-4565-8722-B1CD228C4B23}" type="pres">
      <dgm:prSet presAssocID="{CFF158EE-4FC0-405F-AA31-22298302E2E8}" presName="childText" presStyleLbl="conFgAcc1" presStyleIdx="3" presStyleCnt="5">
        <dgm:presLayoutVars>
          <dgm:bulletEnabled val="1"/>
        </dgm:presLayoutVars>
      </dgm:prSet>
      <dgm:spPr>
        <a:xfrm>
          <a:off x="0" y="3191088"/>
          <a:ext cx="6046859" cy="529200"/>
        </a:xfrm>
        <a:prstGeom prst="rect">
          <a:avLst/>
        </a:prstGeom>
      </dgm:spPr>
    </dgm:pt>
    <dgm:pt modelId="{629C1205-92F0-47BE-AC93-B84AD7B6B600}" type="pres">
      <dgm:prSet presAssocID="{DE51565E-EB21-4335-A906-CCCC9D52B0E3}" presName="spaceBetweenRectangles" presStyleCnt="0"/>
      <dgm:spPr/>
    </dgm:pt>
    <dgm:pt modelId="{91CE5F2F-B5DD-41EC-AEB5-4380E96EA4A8}" type="pres">
      <dgm:prSet presAssocID="{651D4345-81F6-439A-8D18-11BEAB6A0E1F}" presName="parentLin" presStyleCnt="0"/>
      <dgm:spPr/>
    </dgm:pt>
    <dgm:pt modelId="{94E54FD0-30E3-4209-A5FD-FA8047598CF5}" type="pres">
      <dgm:prSet presAssocID="{651D4345-81F6-439A-8D18-11BEAB6A0E1F}" presName="parentLeftMargin" presStyleLbl="node1" presStyleIdx="3" presStyleCnt="5"/>
      <dgm:spPr/>
    </dgm:pt>
    <dgm:pt modelId="{0056A92D-1C97-46D9-AFBD-1577197A3A19}" type="pres">
      <dgm:prSet presAssocID="{651D4345-81F6-439A-8D18-11BEAB6A0E1F}" presName="parentText" presStyleLbl="node1" presStyleIdx="4" presStyleCnt="5" custScaleX="120712" custScaleY="114778">
        <dgm:presLayoutVars>
          <dgm:chMax val="0"/>
          <dgm:bulletEnabled val="1"/>
        </dgm:presLayoutVars>
      </dgm:prSet>
      <dgm:spPr>
        <a:xfrm>
          <a:off x="302342" y="3936288"/>
          <a:ext cx="4928419" cy="576001"/>
        </a:xfrm>
        <a:prstGeom prst="roundRect">
          <a:avLst/>
        </a:prstGeom>
      </dgm:spPr>
    </dgm:pt>
    <dgm:pt modelId="{296C0D21-BB1F-4D4C-8A16-8A92BBA0208F}" type="pres">
      <dgm:prSet presAssocID="{651D4345-81F6-439A-8D18-11BEAB6A0E1F}" presName="negativeSpace" presStyleCnt="0"/>
      <dgm:spPr/>
    </dgm:pt>
    <dgm:pt modelId="{7F7DA041-C4EA-4406-8328-3365590F53E0}" type="pres">
      <dgm:prSet presAssocID="{651D4345-81F6-439A-8D18-11BEAB6A0E1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C6CF902-0EA0-4C69-B1DA-16C9CBA46E9D}" type="presOf" srcId="{CFF158EE-4FC0-405F-AA31-22298302E2E8}" destId="{604A85B8-D407-40EC-879B-796EB1FB1A50}" srcOrd="0" destOrd="0" presId="urn:microsoft.com/office/officeart/2005/8/layout/list1"/>
    <dgm:cxn modelId="{0299F006-E3F2-4859-93DE-234168A50601}" type="presOf" srcId="{651D4345-81F6-439A-8D18-11BEAB6A0E1F}" destId="{94E54FD0-30E3-4209-A5FD-FA8047598CF5}" srcOrd="0" destOrd="0" presId="urn:microsoft.com/office/officeart/2005/8/layout/list1"/>
    <dgm:cxn modelId="{AE861C15-79B3-4B0C-A41B-CC7B2C8CEC82}" type="presOf" srcId="{11049BC1-B07C-45CF-8D22-73576439AF0B}" destId="{2EE82A3A-6F36-4495-9D28-5C8ECBF8BB00}" srcOrd="0" destOrd="0" presId="urn:microsoft.com/office/officeart/2005/8/layout/list1"/>
    <dgm:cxn modelId="{13DF5530-9B21-40C0-B0C1-E6DA0E35D519}" type="presOf" srcId="{94A950AB-3518-4BA6-B0DF-F02989087600}" destId="{F5D9A4B8-B567-4DF3-86AE-6D01E900B629}" srcOrd="1" destOrd="0" presId="urn:microsoft.com/office/officeart/2005/8/layout/list1"/>
    <dgm:cxn modelId="{50B0B54D-4A7B-42A5-871D-FA20C9AE9AAD}" type="presOf" srcId="{94A950AB-3518-4BA6-B0DF-F02989087600}" destId="{EC322841-82C5-4D1E-892C-A24BD50DDEBD}" srcOrd="0" destOrd="0" presId="urn:microsoft.com/office/officeart/2005/8/layout/list1"/>
    <dgm:cxn modelId="{15E59D76-C762-4DE3-8B36-7C3B43CC8C49}" srcId="{725F5DF0-266F-462F-AA7E-77C96FC814B0}" destId="{651D4345-81F6-439A-8D18-11BEAB6A0E1F}" srcOrd="4" destOrd="0" parTransId="{700564BA-7AE4-4E9B-A236-95ED33679DB4}" sibTransId="{22DD6843-1B6B-42BB-BDB0-5A3D50978ED5}"/>
    <dgm:cxn modelId="{72F8E287-A5DA-4DE5-BF85-4E346DD18F15}" srcId="{725F5DF0-266F-462F-AA7E-77C96FC814B0}" destId="{11049BC1-B07C-45CF-8D22-73576439AF0B}" srcOrd="0" destOrd="0" parTransId="{4333DC11-4BEA-4A4A-B104-A761BDF590BD}" sibTransId="{EC4CF853-AFA2-452B-AD91-63E7B5FF0042}"/>
    <dgm:cxn modelId="{10EFE2A1-FD59-4E7F-8548-B2AB2778BE66}" srcId="{725F5DF0-266F-462F-AA7E-77C96FC814B0}" destId="{CFF158EE-4FC0-405F-AA31-22298302E2E8}" srcOrd="3" destOrd="0" parTransId="{8BA40589-4CAD-47B4-BA19-73764B901239}" sibTransId="{DE51565E-EB21-4335-A906-CCCC9D52B0E3}"/>
    <dgm:cxn modelId="{57E8F3A7-5776-4115-8C75-482F761A9257}" type="presOf" srcId="{59CC0A99-8510-4484-AAAC-4BDA17B4EBDA}" destId="{54F8A3D8-F360-42F0-ADF3-DFBEBD176879}" srcOrd="1" destOrd="0" presId="urn:microsoft.com/office/officeart/2005/8/layout/list1"/>
    <dgm:cxn modelId="{A0F3BDAD-EC33-44E0-A492-DD3DC4F85711}" type="presOf" srcId="{11049BC1-B07C-45CF-8D22-73576439AF0B}" destId="{1C175443-2757-4905-AF37-03734CFF85C2}" srcOrd="1" destOrd="0" presId="urn:microsoft.com/office/officeart/2005/8/layout/list1"/>
    <dgm:cxn modelId="{6FDC45C7-B6B7-434B-AD1D-2626D848BAF2}" type="presOf" srcId="{CFF158EE-4FC0-405F-AA31-22298302E2E8}" destId="{B5E0C022-1F6B-41B2-8C60-A35C72B9C750}" srcOrd="1" destOrd="0" presId="urn:microsoft.com/office/officeart/2005/8/layout/list1"/>
    <dgm:cxn modelId="{4D1490D1-ED2B-4E5B-990F-EABA6FE966C8}" srcId="{725F5DF0-266F-462F-AA7E-77C96FC814B0}" destId="{94A950AB-3518-4BA6-B0DF-F02989087600}" srcOrd="1" destOrd="0" parTransId="{F9E2FEA7-CAC7-45C8-8E5B-E3A33B62A57C}" sibTransId="{FAECC185-8C3A-43A9-B827-15A993582BB5}"/>
    <dgm:cxn modelId="{2277E0D1-47DE-4C6F-A7BD-2EF9DEB4D78B}" type="presOf" srcId="{725F5DF0-266F-462F-AA7E-77C96FC814B0}" destId="{23A40960-721D-4260-8312-37AFA50EB7BA}" srcOrd="0" destOrd="0" presId="urn:microsoft.com/office/officeart/2005/8/layout/list1"/>
    <dgm:cxn modelId="{70E563D6-D3B7-40E5-B4FE-D3D8A6A0B70C}" type="presOf" srcId="{651D4345-81F6-439A-8D18-11BEAB6A0E1F}" destId="{0056A92D-1C97-46D9-AFBD-1577197A3A19}" srcOrd="1" destOrd="0" presId="urn:microsoft.com/office/officeart/2005/8/layout/list1"/>
    <dgm:cxn modelId="{FBB510EB-21F2-4CD1-94FE-747468ED91C3}" type="presOf" srcId="{59CC0A99-8510-4484-AAAC-4BDA17B4EBDA}" destId="{16E02B38-9E41-4C39-B695-329B77DE12F8}" srcOrd="0" destOrd="0" presId="urn:microsoft.com/office/officeart/2005/8/layout/list1"/>
    <dgm:cxn modelId="{6CCB77ED-9B18-42C6-BA1F-4BAB6E29D6B2}" srcId="{725F5DF0-266F-462F-AA7E-77C96FC814B0}" destId="{59CC0A99-8510-4484-AAAC-4BDA17B4EBDA}" srcOrd="2" destOrd="0" parTransId="{3727B7A2-DD14-48AB-BF47-C4BD0B4FB03C}" sibTransId="{2DE3D471-3B8A-42E2-A6A4-89E69711C2F2}"/>
    <dgm:cxn modelId="{59159D6B-2C70-4DEA-B793-C7ED43AFB2A4}" type="presParOf" srcId="{23A40960-721D-4260-8312-37AFA50EB7BA}" destId="{01C7C8A8-EBF0-4B9F-9387-0CBCF075375D}" srcOrd="0" destOrd="0" presId="urn:microsoft.com/office/officeart/2005/8/layout/list1"/>
    <dgm:cxn modelId="{725114C8-95B9-452D-B9EE-182F17094087}" type="presParOf" srcId="{01C7C8A8-EBF0-4B9F-9387-0CBCF075375D}" destId="{2EE82A3A-6F36-4495-9D28-5C8ECBF8BB00}" srcOrd="0" destOrd="0" presId="urn:microsoft.com/office/officeart/2005/8/layout/list1"/>
    <dgm:cxn modelId="{9460155A-5FE9-4FBB-9E4B-ABC2ECA6F47E}" type="presParOf" srcId="{01C7C8A8-EBF0-4B9F-9387-0CBCF075375D}" destId="{1C175443-2757-4905-AF37-03734CFF85C2}" srcOrd="1" destOrd="0" presId="urn:microsoft.com/office/officeart/2005/8/layout/list1"/>
    <dgm:cxn modelId="{EB83D5C6-ABF3-4F39-8210-698808CE8612}" type="presParOf" srcId="{23A40960-721D-4260-8312-37AFA50EB7BA}" destId="{F1B1159B-4DB9-464C-BA55-4185B68449A0}" srcOrd="1" destOrd="0" presId="urn:microsoft.com/office/officeart/2005/8/layout/list1"/>
    <dgm:cxn modelId="{343C25DD-E8D8-4B88-AFF2-2CC74AB6FE7A}" type="presParOf" srcId="{23A40960-721D-4260-8312-37AFA50EB7BA}" destId="{D954A158-D89A-4C7A-BC5C-C673F10920CA}" srcOrd="2" destOrd="0" presId="urn:microsoft.com/office/officeart/2005/8/layout/list1"/>
    <dgm:cxn modelId="{04FEA08C-2F31-47D9-918A-360450811233}" type="presParOf" srcId="{23A40960-721D-4260-8312-37AFA50EB7BA}" destId="{A934F09B-5C61-41F2-86CB-D5A167486852}" srcOrd="3" destOrd="0" presId="urn:microsoft.com/office/officeart/2005/8/layout/list1"/>
    <dgm:cxn modelId="{7BC3E7CE-6273-4019-9E8D-B18230859511}" type="presParOf" srcId="{23A40960-721D-4260-8312-37AFA50EB7BA}" destId="{B4CFCDF7-ED87-453E-81BE-D4CBA83DC707}" srcOrd="4" destOrd="0" presId="urn:microsoft.com/office/officeart/2005/8/layout/list1"/>
    <dgm:cxn modelId="{84DDE6DF-7141-42F5-8EA1-D2AB20FAB885}" type="presParOf" srcId="{B4CFCDF7-ED87-453E-81BE-D4CBA83DC707}" destId="{EC322841-82C5-4D1E-892C-A24BD50DDEBD}" srcOrd="0" destOrd="0" presId="urn:microsoft.com/office/officeart/2005/8/layout/list1"/>
    <dgm:cxn modelId="{26653C94-AC05-49F2-8FDC-84D2A81F7D15}" type="presParOf" srcId="{B4CFCDF7-ED87-453E-81BE-D4CBA83DC707}" destId="{F5D9A4B8-B567-4DF3-86AE-6D01E900B629}" srcOrd="1" destOrd="0" presId="urn:microsoft.com/office/officeart/2005/8/layout/list1"/>
    <dgm:cxn modelId="{F5D56A2E-6DA1-45BF-8E49-264E835EB277}" type="presParOf" srcId="{23A40960-721D-4260-8312-37AFA50EB7BA}" destId="{61E82CBA-D831-4794-B4F7-471B3D8FCFDB}" srcOrd="5" destOrd="0" presId="urn:microsoft.com/office/officeart/2005/8/layout/list1"/>
    <dgm:cxn modelId="{770B3B6E-3C46-45B4-A7A8-31EFFCB97D85}" type="presParOf" srcId="{23A40960-721D-4260-8312-37AFA50EB7BA}" destId="{E665826A-0CBD-454C-8A57-36EF19D9A3AF}" srcOrd="6" destOrd="0" presId="urn:microsoft.com/office/officeart/2005/8/layout/list1"/>
    <dgm:cxn modelId="{6B663DCD-F727-46E6-9D72-56D62DECA723}" type="presParOf" srcId="{23A40960-721D-4260-8312-37AFA50EB7BA}" destId="{4078DA84-98AD-45F9-BC8D-EFF5D35DB64A}" srcOrd="7" destOrd="0" presId="urn:microsoft.com/office/officeart/2005/8/layout/list1"/>
    <dgm:cxn modelId="{C82851D2-4769-467C-957E-BF6B16AA3C32}" type="presParOf" srcId="{23A40960-721D-4260-8312-37AFA50EB7BA}" destId="{F9DECCB2-ED4E-47C7-982B-7A69D07D1E3E}" srcOrd="8" destOrd="0" presId="urn:microsoft.com/office/officeart/2005/8/layout/list1"/>
    <dgm:cxn modelId="{1215FAEC-0EFE-42BD-9586-01AA02A847AA}" type="presParOf" srcId="{F9DECCB2-ED4E-47C7-982B-7A69D07D1E3E}" destId="{16E02B38-9E41-4C39-B695-329B77DE12F8}" srcOrd="0" destOrd="0" presId="urn:microsoft.com/office/officeart/2005/8/layout/list1"/>
    <dgm:cxn modelId="{07734D98-BCAF-4492-9526-3A590E21D826}" type="presParOf" srcId="{F9DECCB2-ED4E-47C7-982B-7A69D07D1E3E}" destId="{54F8A3D8-F360-42F0-ADF3-DFBEBD176879}" srcOrd="1" destOrd="0" presId="urn:microsoft.com/office/officeart/2005/8/layout/list1"/>
    <dgm:cxn modelId="{3C1F4B78-1867-4C09-9D9A-F52D38AD8031}" type="presParOf" srcId="{23A40960-721D-4260-8312-37AFA50EB7BA}" destId="{DCF3256A-59B1-41F6-95FC-126639D5102B}" srcOrd="9" destOrd="0" presId="urn:microsoft.com/office/officeart/2005/8/layout/list1"/>
    <dgm:cxn modelId="{63161FFE-70ED-4FD3-A4E6-62C88B200B7D}" type="presParOf" srcId="{23A40960-721D-4260-8312-37AFA50EB7BA}" destId="{5FC77B46-1E5B-4DBC-8C0B-9CD3DD6F9695}" srcOrd="10" destOrd="0" presId="urn:microsoft.com/office/officeart/2005/8/layout/list1"/>
    <dgm:cxn modelId="{29AC7A97-B653-4213-B536-956AF3B5A4DE}" type="presParOf" srcId="{23A40960-721D-4260-8312-37AFA50EB7BA}" destId="{5B22FCB9-254C-469D-BAB2-2771FFA72983}" srcOrd="11" destOrd="0" presId="urn:microsoft.com/office/officeart/2005/8/layout/list1"/>
    <dgm:cxn modelId="{F53CC6B6-6392-4826-A6AC-A11E2DD476D0}" type="presParOf" srcId="{23A40960-721D-4260-8312-37AFA50EB7BA}" destId="{7F2A4D7B-E3A2-4331-8C01-525669F25127}" srcOrd="12" destOrd="0" presId="urn:microsoft.com/office/officeart/2005/8/layout/list1"/>
    <dgm:cxn modelId="{1CABF072-CEBA-4A5B-AF06-0BB6E35DB954}" type="presParOf" srcId="{7F2A4D7B-E3A2-4331-8C01-525669F25127}" destId="{604A85B8-D407-40EC-879B-796EB1FB1A50}" srcOrd="0" destOrd="0" presId="urn:microsoft.com/office/officeart/2005/8/layout/list1"/>
    <dgm:cxn modelId="{B68D21D7-194B-4488-A408-A85C7BF0FA15}" type="presParOf" srcId="{7F2A4D7B-E3A2-4331-8C01-525669F25127}" destId="{B5E0C022-1F6B-41B2-8C60-A35C72B9C750}" srcOrd="1" destOrd="0" presId="urn:microsoft.com/office/officeart/2005/8/layout/list1"/>
    <dgm:cxn modelId="{8B2B26C0-918F-4840-8D06-005A62AF0F81}" type="presParOf" srcId="{23A40960-721D-4260-8312-37AFA50EB7BA}" destId="{46E04126-DE1B-4200-B173-760AC968F55A}" srcOrd="13" destOrd="0" presId="urn:microsoft.com/office/officeart/2005/8/layout/list1"/>
    <dgm:cxn modelId="{F54AC992-5937-4684-A83B-3DB322FBEF32}" type="presParOf" srcId="{23A40960-721D-4260-8312-37AFA50EB7BA}" destId="{5C80D12E-49F3-4565-8722-B1CD228C4B23}" srcOrd="14" destOrd="0" presId="urn:microsoft.com/office/officeart/2005/8/layout/list1"/>
    <dgm:cxn modelId="{EDC0B0C7-C7E1-411B-B90A-6E87A0D500F4}" type="presParOf" srcId="{23A40960-721D-4260-8312-37AFA50EB7BA}" destId="{629C1205-92F0-47BE-AC93-B84AD7B6B600}" srcOrd="15" destOrd="0" presId="urn:microsoft.com/office/officeart/2005/8/layout/list1"/>
    <dgm:cxn modelId="{8616F76C-5066-4570-A8DE-B3DE262C4882}" type="presParOf" srcId="{23A40960-721D-4260-8312-37AFA50EB7BA}" destId="{91CE5F2F-B5DD-41EC-AEB5-4380E96EA4A8}" srcOrd="16" destOrd="0" presId="urn:microsoft.com/office/officeart/2005/8/layout/list1"/>
    <dgm:cxn modelId="{08B05D16-8F03-4A01-A4D7-3828E0242719}" type="presParOf" srcId="{91CE5F2F-B5DD-41EC-AEB5-4380E96EA4A8}" destId="{94E54FD0-30E3-4209-A5FD-FA8047598CF5}" srcOrd="0" destOrd="0" presId="urn:microsoft.com/office/officeart/2005/8/layout/list1"/>
    <dgm:cxn modelId="{D0470862-CB8B-450F-B8FE-1183F0C40E18}" type="presParOf" srcId="{91CE5F2F-B5DD-41EC-AEB5-4380E96EA4A8}" destId="{0056A92D-1C97-46D9-AFBD-1577197A3A19}" srcOrd="1" destOrd="0" presId="urn:microsoft.com/office/officeart/2005/8/layout/list1"/>
    <dgm:cxn modelId="{8CA99C52-985B-490E-9B0A-B5E013453A10}" type="presParOf" srcId="{23A40960-721D-4260-8312-37AFA50EB7BA}" destId="{296C0D21-BB1F-4D4C-8A16-8A92BBA0208F}" srcOrd="17" destOrd="0" presId="urn:microsoft.com/office/officeart/2005/8/layout/list1"/>
    <dgm:cxn modelId="{E19F4557-80A3-4031-93DB-4BA57E55882D}" type="presParOf" srcId="{23A40960-721D-4260-8312-37AFA50EB7BA}" destId="{7F7DA041-C4EA-4406-8328-3365590F53E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5F5DF0-266F-462F-AA7E-77C96FC814B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1049BC1-B07C-45CF-8D22-73576439AF0B}">
      <dgm:prSet phldrT="[Text]" custT="1"/>
      <dgm:spPr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A koronavírus-sokk hatásai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4333DC11-4BEA-4A4A-B104-A761BDF590BD}" type="parTrans" cxnId="{72F8E287-A5DA-4DE5-BF85-4E346DD18F15}">
      <dgm:prSet/>
      <dgm:spPr/>
      <dgm:t>
        <a:bodyPr/>
        <a:lstStyle/>
        <a:p>
          <a:endParaRPr lang="en-US"/>
        </a:p>
      </dgm:t>
    </dgm:pt>
    <dgm:pt modelId="{EC4CF853-AFA2-452B-AD91-63E7B5FF0042}" type="sibTrans" cxnId="{72F8E287-A5DA-4DE5-BF85-4E346DD18F15}">
      <dgm:prSet/>
      <dgm:spPr/>
      <dgm:t>
        <a:bodyPr/>
        <a:lstStyle/>
        <a:p>
          <a:endParaRPr lang="en-US"/>
        </a:p>
      </dgm:t>
    </dgm:pt>
    <dgm:pt modelId="{59CC0A99-8510-4484-AAAC-4BDA17B4EBDA}">
      <dgm:prSet phldrT="[Text]" custT="1"/>
      <dgm:spPr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Kockázatok, sérülékeny adósok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3727B7A2-DD14-48AB-BF47-C4BD0B4FB03C}" type="parTrans" cxnId="{6CCB77ED-9B18-42C6-BA1F-4BAB6E29D6B2}">
      <dgm:prSet/>
      <dgm:spPr/>
      <dgm:t>
        <a:bodyPr/>
        <a:lstStyle/>
        <a:p>
          <a:endParaRPr lang="en-US"/>
        </a:p>
      </dgm:t>
    </dgm:pt>
    <dgm:pt modelId="{2DE3D471-3B8A-42E2-A6A4-89E69711C2F2}" type="sibTrans" cxnId="{6CCB77ED-9B18-42C6-BA1F-4BAB6E29D6B2}">
      <dgm:prSet/>
      <dgm:spPr/>
      <dgm:t>
        <a:bodyPr/>
        <a:lstStyle/>
        <a:p>
          <a:endParaRPr lang="en-US"/>
        </a:p>
      </dgm:t>
    </dgm:pt>
    <dgm:pt modelId="{CFF158EE-4FC0-405F-AA31-22298302E2E8}">
      <dgm:prSet phldrT="[Text]" custT="1"/>
      <dgm:spPr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Stresszteszt eredmények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8BA40589-4CAD-47B4-BA19-73764B901239}" type="parTrans" cxnId="{10EFE2A1-FD59-4E7F-8548-B2AB2778BE66}">
      <dgm:prSet/>
      <dgm:spPr/>
      <dgm:t>
        <a:bodyPr/>
        <a:lstStyle/>
        <a:p>
          <a:endParaRPr lang="en-US"/>
        </a:p>
      </dgm:t>
    </dgm:pt>
    <dgm:pt modelId="{DE51565E-EB21-4335-A906-CCCC9D52B0E3}" type="sibTrans" cxnId="{10EFE2A1-FD59-4E7F-8548-B2AB2778BE66}">
      <dgm:prSet/>
      <dgm:spPr/>
      <dgm:t>
        <a:bodyPr/>
        <a:lstStyle/>
        <a:p>
          <a:endParaRPr lang="en-US"/>
        </a:p>
      </dgm:t>
    </dgm:pt>
    <dgm:pt modelId="{94A950AB-3518-4BA6-B0DF-F02989087600}">
      <dgm:prSet phldrT="[Text]" custT="1"/>
      <dgm:spPr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A bankok helyzete a sokk tükrében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F9E2FEA7-CAC7-45C8-8E5B-E3A33B62A57C}" type="parTrans" cxnId="{4D1490D1-ED2B-4E5B-990F-EABA6FE966C8}">
      <dgm:prSet/>
      <dgm:spPr/>
      <dgm:t>
        <a:bodyPr/>
        <a:lstStyle/>
        <a:p>
          <a:endParaRPr lang="en-US"/>
        </a:p>
      </dgm:t>
    </dgm:pt>
    <dgm:pt modelId="{FAECC185-8C3A-43A9-B827-15A993582BB5}" type="sibTrans" cxnId="{4D1490D1-ED2B-4E5B-990F-EABA6FE966C8}">
      <dgm:prSet/>
      <dgm:spPr/>
      <dgm:t>
        <a:bodyPr/>
        <a:lstStyle/>
        <a:p>
          <a:endParaRPr lang="en-US"/>
        </a:p>
      </dgm:t>
    </dgm:pt>
    <dgm:pt modelId="{651D4345-81F6-439A-8D18-11BEAB6A0E1F}">
      <dgm:prSet phldrT="[Text]" custT="1"/>
      <dgm:spPr>
        <a:solidFill>
          <a:srgbClr val="002060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Előrejelzés, legfrissebb adatok</a:t>
          </a:r>
        </a:p>
      </dgm:t>
    </dgm:pt>
    <dgm:pt modelId="{700564BA-7AE4-4E9B-A236-95ED33679DB4}" type="parTrans" cxnId="{15E59D76-C762-4DE3-8B36-7C3B43CC8C49}">
      <dgm:prSet/>
      <dgm:spPr/>
      <dgm:t>
        <a:bodyPr/>
        <a:lstStyle/>
        <a:p>
          <a:endParaRPr lang="en-US"/>
        </a:p>
      </dgm:t>
    </dgm:pt>
    <dgm:pt modelId="{22DD6843-1B6B-42BB-BDB0-5A3D50978ED5}" type="sibTrans" cxnId="{15E59D76-C762-4DE3-8B36-7C3B43CC8C49}">
      <dgm:prSet/>
      <dgm:spPr/>
      <dgm:t>
        <a:bodyPr/>
        <a:lstStyle/>
        <a:p>
          <a:endParaRPr lang="en-US"/>
        </a:p>
      </dgm:t>
    </dgm:pt>
    <dgm:pt modelId="{BFFD42FC-2D24-431B-B482-E8000A7EC7F4}">
      <dgm:prSet/>
      <dgm:spPr/>
      <dgm:t>
        <a:bodyPr/>
        <a:lstStyle/>
        <a:p>
          <a:r>
            <a:rPr lang="hu-HU" b="1" cap="all" baseline="0" dirty="0"/>
            <a:t>Hitelezés</a:t>
          </a:r>
        </a:p>
      </dgm:t>
    </dgm:pt>
    <dgm:pt modelId="{5A9FC369-2ADC-4EAF-B0D3-4EB06C6EC2D2}" type="parTrans" cxnId="{7A756CDE-4B83-4A99-B1C8-8ABB1A88F725}">
      <dgm:prSet/>
      <dgm:spPr/>
      <dgm:t>
        <a:bodyPr/>
        <a:lstStyle/>
        <a:p>
          <a:endParaRPr lang="hu-HU"/>
        </a:p>
      </dgm:t>
    </dgm:pt>
    <dgm:pt modelId="{4A8FACCD-1D27-4E7E-9979-0039C21ED006}" type="sibTrans" cxnId="{7A756CDE-4B83-4A99-B1C8-8ABB1A88F725}">
      <dgm:prSet/>
      <dgm:spPr/>
      <dgm:t>
        <a:bodyPr/>
        <a:lstStyle/>
        <a:p>
          <a:endParaRPr lang="hu-HU"/>
        </a:p>
      </dgm:t>
    </dgm:pt>
    <dgm:pt modelId="{86BD2F11-FD34-421B-A2AF-87D85C990D9D}">
      <dgm:prSet/>
      <dgm:spPr/>
      <dgm:t>
        <a:bodyPr/>
        <a:lstStyle/>
        <a:p>
          <a:r>
            <a:rPr lang="hu-HU" dirty="0">
              <a:solidFill>
                <a:schemeClr val="bg2">
                  <a:lumMod val="75000"/>
                </a:schemeClr>
              </a:solidFill>
            </a:rPr>
            <a:t>Ingatlanpiac</a:t>
          </a:r>
        </a:p>
      </dgm:t>
    </dgm:pt>
    <dgm:pt modelId="{6B1E8B37-1698-4B3C-8331-3E80CF556FF3}" type="parTrans" cxnId="{7F9E7E5A-F91E-468C-8AC7-B96AB7F378EF}">
      <dgm:prSet/>
      <dgm:spPr/>
      <dgm:t>
        <a:bodyPr/>
        <a:lstStyle/>
        <a:p>
          <a:endParaRPr lang="hu-HU"/>
        </a:p>
      </dgm:t>
    </dgm:pt>
    <dgm:pt modelId="{1251D345-5A3D-40CE-AA7C-369B16F32F95}" type="sibTrans" cxnId="{7F9E7E5A-F91E-468C-8AC7-B96AB7F378EF}">
      <dgm:prSet/>
      <dgm:spPr/>
      <dgm:t>
        <a:bodyPr/>
        <a:lstStyle/>
        <a:p>
          <a:endParaRPr lang="hu-HU"/>
        </a:p>
      </dgm:t>
    </dgm:pt>
    <dgm:pt modelId="{F6F0372D-F45F-4053-B350-C9C03E500039}">
      <dgm:prSet/>
      <dgm:spPr/>
      <dgm:t>
        <a:bodyPr/>
        <a:lstStyle/>
        <a:p>
          <a:r>
            <a:rPr lang="hu-HU" dirty="0">
              <a:solidFill>
                <a:schemeClr val="bg2">
                  <a:lumMod val="75000"/>
                </a:schemeClr>
              </a:solidFill>
            </a:rPr>
            <a:t>Megtakarítások</a:t>
          </a:r>
        </a:p>
      </dgm:t>
    </dgm:pt>
    <dgm:pt modelId="{07E25AA3-C0D4-48EF-BF54-741012B037C9}" type="parTrans" cxnId="{B296F371-9314-49B8-94AD-524BB3EB29C0}">
      <dgm:prSet/>
      <dgm:spPr/>
      <dgm:t>
        <a:bodyPr/>
        <a:lstStyle/>
        <a:p>
          <a:endParaRPr lang="hu-HU"/>
        </a:p>
      </dgm:t>
    </dgm:pt>
    <dgm:pt modelId="{495596CB-D3AB-466E-BFEE-BE9500F88444}" type="sibTrans" cxnId="{B296F371-9314-49B8-94AD-524BB3EB29C0}">
      <dgm:prSet/>
      <dgm:spPr/>
      <dgm:t>
        <a:bodyPr/>
        <a:lstStyle/>
        <a:p>
          <a:endParaRPr lang="hu-HU"/>
        </a:p>
      </dgm:t>
    </dgm:pt>
    <dgm:pt modelId="{23A40960-721D-4260-8312-37AFA50EB7BA}" type="pres">
      <dgm:prSet presAssocID="{725F5DF0-266F-462F-AA7E-77C96FC814B0}" presName="linear" presStyleCnt="0">
        <dgm:presLayoutVars>
          <dgm:dir/>
          <dgm:animLvl val="lvl"/>
          <dgm:resizeHandles val="exact"/>
        </dgm:presLayoutVars>
      </dgm:prSet>
      <dgm:spPr/>
    </dgm:pt>
    <dgm:pt modelId="{01C7C8A8-EBF0-4B9F-9387-0CBCF075375D}" type="pres">
      <dgm:prSet presAssocID="{11049BC1-B07C-45CF-8D22-73576439AF0B}" presName="parentLin" presStyleCnt="0"/>
      <dgm:spPr/>
    </dgm:pt>
    <dgm:pt modelId="{2EE82A3A-6F36-4495-9D28-5C8ECBF8BB00}" type="pres">
      <dgm:prSet presAssocID="{11049BC1-B07C-45CF-8D22-73576439AF0B}" presName="parentLeftMargin" presStyleLbl="node1" presStyleIdx="0" presStyleCnt="5"/>
      <dgm:spPr/>
    </dgm:pt>
    <dgm:pt modelId="{1C175443-2757-4905-AF37-03734CFF85C2}" type="pres">
      <dgm:prSet presAssocID="{11049BC1-B07C-45CF-8D22-73576439AF0B}" presName="parentText" presStyleLbl="node1" presStyleIdx="0" presStyleCnt="5" custScaleX="120681">
        <dgm:presLayoutVars>
          <dgm:chMax val="0"/>
          <dgm:bulletEnabled val="1"/>
        </dgm:presLayoutVars>
      </dgm:prSet>
      <dgm:spPr>
        <a:xfrm>
          <a:off x="302342" y="90523"/>
          <a:ext cx="5108186" cy="590400"/>
        </a:xfrm>
        <a:prstGeom prst="roundRect">
          <a:avLst/>
        </a:prstGeom>
      </dgm:spPr>
    </dgm:pt>
    <dgm:pt modelId="{F1B1159B-4DB9-464C-BA55-4185B68449A0}" type="pres">
      <dgm:prSet presAssocID="{11049BC1-B07C-45CF-8D22-73576439AF0B}" presName="negativeSpace" presStyleCnt="0"/>
      <dgm:spPr/>
    </dgm:pt>
    <dgm:pt modelId="{D954A158-D89A-4C7A-BC5C-C673F10920CA}" type="pres">
      <dgm:prSet presAssocID="{11049BC1-B07C-45CF-8D22-73576439AF0B}" presName="childText" presStyleLbl="conFgAcc1" presStyleIdx="0" presStyleCnt="5">
        <dgm:presLayoutVars>
          <dgm:bulletEnabled val="1"/>
        </dgm:presLayoutVars>
      </dgm:prSet>
      <dgm:spPr>
        <a:xfrm>
          <a:off x="0" y="333407"/>
          <a:ext cx="6936432" cy="529200"/>
        </a:xfrm>
        <a:prstGeom prst="rect">
          <a:avLst/>
        </a:prstGeom>
      </dgm:spPr>
    </dgm:pt>
    <dgm:pt modelId="{A934F09B-5C61-41F2-86CB-D5A167486852}" type="pres">
      <dgm:prSet presAssocID="{EC4CF853-AFA2-452B-AD91-63E7B5FF0042}" presName="spaceBetweenRectangles" presStyleCnt="0"/>
      <dgm:spPr/>
    </dgm:pt>
    <dgm:pt modelId="{B4CFCDF7-ED87-453E-81BE-D4CBA83DC707}" type="pres">
      <dgm:prSet presAssocID="{94A950AB-3518-4BA6-B0DF-F02989087600}" presName="parentLin" presStyleCnt="0"/>
      <dgm:spPr/>
    </dgm:pt>
    <dgm:pt modelId="{EC322841-82C5-4D1E-892C-A24BD50DDEBD}" type="pres">
      <dgm:prSet presAssocID="{94A950AB-3518-4BA6-B0DF-F02989087600}" presName="parentLeftMargin" presStyleLbl="node1" presStyleIdx="0" presStyleCnt="5"/>
      <dgm:spPr/>
    </dgm:pt>
    <dgm:pt modelId="{F5D9A4B8-B567-4DF3-86AE-6D01E900B629}" type="pres">
      <dgm:prSet presAssocID="{94A950AB-3518-4BA6-B0DF-F02989087600}" presName="parentText" presStyleLbl="node1" presStyleIdx="1" presStyleCnt="5" custScaleX="120712">
        <dgm:presLayoutVars>
          <dgm:chMax val="0"/>
          <dgm:bulletEnabled val="1"/>
        </dgm:presLayoutVars>
      </dgm:prSet>
      <dgm:spPr>
        <a:xfrm>
          <a:off x="302342" y="997723"/>
          <a:ext cx="5109499" cy="590400"/>
        </a:xfrm>
        <a:prstGeom prst="roundRect">
          <a:avLst/>
        </a:prstGeom>
      </dgm:spPr>
    </dgm:pt>
    <dgm:pt modelId="{61E82CBA-D831-4794-B4F7-471B3D8FCFDB}" type="pres">
      <dgm:prSet presAssocID="{94A950AB-3518-4BA6-B0DF-F02989087600}" presName="negativeSpace" presStyleCnt="0"/>
      <dgm:spPr/>
    </dgm:pt>
    <dgm:pt modelId="{E665826A-0CBD-454C-8A57-36EF19D9A3AF}" type="pres">
      <dgm:prSet presAssocID="{94A950AB-3518-4BA6-B0DF-F02989087600}" presName="childText" presStyleLbl="conFgAcc1" presStyleIdx="1" presStyleCnt="5">
        <dgm:presLayoutVars>
          <dgm:bulletEnabled val="1"/>
        </dgm:presLayoutVars>
      </dgm:prSet>
      <dgm:spPr/>
    </dgm:pt>
    <dgm:pt modelId="{4078DA84-98AD-45F9-BC8D-EFF5D35DB64A}" type="pres">
      <dgm:prSet presAssocID="{FAECC185-8C3A-43A9-B827-15A993582BB5}" presName="spaceBetweenRectangles" presStyleCnt="0"/>
      <dgm:spPr/>
    </dgm:pt>
    <dgm:pt modelId="{F9DECCB2-ED4E-47C7-982B-7A69D07D1E3E}" type="pres">
      <dgm:prSet presAssocID="{59CC0A99-8510-4484-AAAC-4BDA17B4EBDA}" presName="parentLin" presStyleCnt="0"/>
      <dgm:spPr/>
    </dgm:pt>
    <dgm:pt modelId="{16E02B38-9E41-4C39-B695-329B77DE12F8}" type="pres">
      <dgm:prSet presAssocID="{59CC0A99-8510-4484-AAAC-4BDA17B4EBDA}" presName="parentLeftMargin" presStyleLbl="node1" presStyleIdx="1" presStyleCnt="5"/>
      <dgm:spPr/>
    </dgm:pt>
    <dgm:pt modelId="{54F8A3D8-F360-42F0-ADF3-DFBEBD176879}" type="pres">
      <dgm:prSet presAssocID="{59CC0A99-8510-4484-AAAC-4BDA17B4EBDA}" presName="parentText" presStyleLbl="node1" presStyleIdx="2" presStyleCnt="5" custScaleX="120681">
        <dgm:presLayoutVars>
          <dgm:chMax val="0"/>
          <dgm:bulletEnabled val="1"/>
        </dgm:presLayoutVars>
      </dgm:prSet>
      <dgm:spPr>
        <a:xfrm>
          <a:off x="302342" y="1904923"/>
          <a:ext cx="4927150" cy="590400"/>
        </a:xfrm>
        <a:prstGeom prst="roundRect">
          <a:avLst/>
        </a:prstGeom>
      </dgm:spPr>
    </dgm:pt>
    <dgm:pt modelId="{DCF3256A-59B1-41F6-95FC-126639D5102B}" type="pres">
      <dgm:prSet presAssocID="{59CC0A99-8510-4484-AAAC-4BDA17B4EBDA}" presName="negativeSpace" presStyleCnt="0"/>
      <dgm:spPr/>
    </dgm:pt>
    <dgm:pt modelId="{5FC77B46-1E5B-4DBC-8C0B-9CD3DD6F9695}" type="pres">
      <dgm:prSet presAssocID="{59CC0A99-8510-4484-AAAC-4BDA17B4EBDA}" presName="childText" presStyleLbl="conFgAcc1" presStyleIdx="2" presStyleCnt="5">
        <dgm:presLayoutVars>
          <dgm:bulletEnabled val="1"/>
        </dgm:presLayoutVars>
      </dgm:prSet>
      <dgm:spPr>
        <a:xfrm>
          <a:off x="0" y="2238527"/>
          <a:ext cx="6936432" cy="529200"/>
        </a:xfrm>
        <a:prstGeom prst="rect">
          <a:avLst/>
        </a:prstGeom>
      </dgm:spPr>
    </dgm:pt>
    <dgm:pt modelId="{5B22FCB9-254C-469D-BAB2-2771FFA72983}" type="pres">
      <dgm:prSet presAssocID="{2DE3D471-3B8A-42E2-A6A4-89E69711C2F2}" presName="spaceBetweenRectangles" presStyleCnt="0"/>
      <dgm:spPr/>
    </dgm:pt>
    <dgm:pt modelId="{7F2A4D7B-E3A2-4331-8C01-525669F25127}" type="pres">
      <dgm:prSet presAssocID="{CFF158EE-4FC0-405F-AA31-22298302E2E8}" presName="parentLin" presStyleCnt="0"/>
      <dgm:spPr/>
    </dgm:pt>
    <dgm:pt modelId="{604A85B8-D407-40EC-879B-796EB1FB1A50}" type="pres">
      <dgm:prSet presAssocID="{CFF158EE-4FC0-405F-AA31-22298302E2E8}" presName="parentLeftMargin" presStyleLbl="node1" presStyleIdx="2" presStyleCnt="5"/>
      <dgm:spPr>
        <a:prstGeom prst="roundRect">
          <a:avLst/>
        </a:prstGeom>
      </dgm:spPr>
    </dgm:pt>
    <dgm:pt modelId="{B5E0C022-1F6B-41B2-8C60-A35C72B9C750}" type="pres">
      <dgm:prSet presAssocID="{CFF158EE-4FC0-405F-AA31-22298302E2E8}" presName="parentText" presStyleLbl="node1" presStyleIdx="3" presStyleCnt="5" custScaleX="120712">
        <dgm:presLayoutVars>
          <dgm:chMax val="0"/>
          <dgm:bulletEnabled val="1"/>
        </dgm:presLayoutVars>
      </dgm:prSet>
      <dgm:spPr>
        <a:xfrm>
          <a:off x="302342" y="2319886"/>
          <a:ext cx="4928419" cy="501840"/>
        </a:xfrm>
        <a:prstGeom prst="roundRect">
          <a:avLst/>
        </a:prstGeom>
      </dgm:spPr>
    </dgm:pt>
    <dgm:pt modelId="{46E04126-DE1B-4200-B173-760AC968F55A}" type="pres">
      <dgm:prSet presAssocID="{CFF158EE-4FC0-405F-AA31-22298302E2E8}" presName="negativeSpace" presStyleCnt="0"/>
      <dgm:spPr/>
    </dgm:pt>
    <dgm:pt modelId="{5C80D12E-49F3-4565-8722-B1CD228C4B23}" type="pres">
      <dgm:prSet presAssocID="{CFF158EE-4FC0-405F-AA31-22298302E2E8}" presName="childText" presStyleLbl="conFgAcc1" presStyleIdx="3" presStyleCnt="5">
        <dgm:presLayoutVars>
          <dgm:bulletEnabled val="1"/>
        </dgm:presLayoutVars>
      </dgm:prSet>
      <dgm:spPr>
        <a:xfrm>
          <a:off x="0" y="3191088"/>
          <a:ext cx="6046859" cy="529200"/>
        </a:xfrm>
        <a:prstGeom prst="rect">
          <a:avLst/>
        </a:prstGeom>
      </dgm:spPr>
    </dgm:pt>
    <dgm:pt modelId="{629C1205-92F0-47BE-AC93-B84AD7B6B600}" type="pres">
      <dgm:prSet presAssocID="{DE51565E-EB21-4335-A906-CCCC9D52B0E3}" presName="spaceBetweenRectangles" presStyleCnt="0"/>
      <dgm:spPr/>
    </dgm:pt>
    <dgm:pt modelId="{91CE5F2F-B5DD-41EC-AEB5-4380E96EA4A8}" type="pres">
      <dgm:prSet presAssocID="{651D4345-81F6-439A-8D18-11BEAB6A0E1F}" presName="parentLin" presStyleCnt="0"/>
      <dgm:spPr/>
    </dgm:pt>
    <dgm:pt modelId="{94E54FD0-30E3-4209-A5FD-FA8047598CF5}" type="pres">
      <dgm:prSet presAssocID="{651D4345-81F6-439A-8D18-11BEAB6A0E1F}" presName="parentLeftMargin" presStyleLbl="node1" presStyleIdx="3" presStyleCnt="5"/>
      <dgm:spPr/>
    </dgm:pt>
    <dgm:pt modelId="{0056A92D-1C97-46D9-AFBD-1577197A3A19}" type="pres">
      <dgm:prSet presAssocID="{651D4345-81F6-439A-8D18-11BEAB6A0E1F}" presName="parentText" presStyleLbl="node1" presStyleIdx="4" presStyleCnt="5" custScaleX="120712" custScaleY="114778">
        <dgm:presLayoutVars>
          <dgm:chMax val="0"/>
          <dgm:bulletEnabled val="1"/>
        </dgm:presLayoutVars>
      </dgm:prSet>
      <dgm:spPr>
        <a:xfrm>
          <a:off x="302342" y="3719323"/>
          <a:ext cx="5109499" cy="677649"/>
        </a:xfrm>
        <a:prstGeom prst="roundRect">
          <a:avLst/>
        </a:prstGeom>
      </dgm:spPr>
    </dgm:pt>
    <dgm:pt modelId="{296C0D21-BB1F-4D4C-8A16-8A92BBA0208F}" type="pres">
      <dgm:prSet presAssocID="{651D4345-81F6-439A-8D18-11BEAB6A0E1F}" presName="negativeSpace" presStyleCnt="0"/>
      <dgm:spPr/>
    </dgm:pt>
    <dgm:pt modelId="{7F7DA041-C4EA-4406-8328-3365590F53E0}" type="pres">
      <dgm:prSet presAssocID="{651D4345-81F6-439A-8D18-11BEAB6A0E1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C6CF902-0EA0-4C69-B1DA-16C9CBA46E9D}" type="presOf" srcId="{CFF158EE-4FC0-405F-AA31-22298302E2E8}" destId="{604A85B8-D407-40EC-879B-796EB1FB1A50}" srcOrd="0" destOrd="0" presId="urn:microsoft.com/office/officeart/2005/8/layout/list1"/>
    <dgm:cxn modelId="{0299F006-E3F2-4859-93DE-234168A50601}" type="presOf" srcId="{651D4345-81F6-439A-8D18-11BEAB6A0E1F}" destId="{94E54FD0-30E3-4209-A5FD-FA8047598CF5}" srcOrd="0" destOrd="0" presId="urn:microsoft.com/office/officeart/2005/8/layout/list1"/>
    <dgm:cxn modelId="{AE861C15-79B3-4B0C-A41B-CC7B2C8CEC82}" type="presOf" srcId="{11049BC1-B07C-45CF-8D22-73576439AF0B}" destId="{2EE82A3A-6F36-4495-9D28-5C8ECBF8BB00}" srcOrd="0" destOrd="0" presId="urn:microsoft.com/office/officeart/2005/8/layout/list1"/>
    <dgm:cxn modelId="{13DF5530-9B21-40C0-B0C1-E6DA0E35D519}" type="presOf" srcId="{94A950AB-3518-4BA6-B0DF-F02989087600}" destId="{F5D9A4B8-B567-4DF3-86AE-6D01E900B629}" srcOrd="1" destOrd="0" presId="urn:microsoft.com/office/officeart/2005/8/layout/list1"/>
    <dgm:cxn modelId="{50B0B54D-4A7B-42A5-871D-FA20C9AE9AAD}" type="presOf" srcId="{94A950AB-3518-4BA6-B0DF-F02989087600}" destId="{EC322841-82C5-4D1E-892C-A24BD50DDEBD}" srcOrd="0" destOrd="0" presId="urn:microsoft.com/office/officeart/2005/8/layout/list1"/>
    <dgm:cxn modelId="{B296F371-9314-49B8-94AD-524BB3EB29C0}" srcId="{651D4345-81F6-439A-8D18-11BEAB6A0E1F}" destId="{F6F0372D-F45F-4053-B350-C9C03E500039}" srcOrd="2" destOrd="0" parTransId="{07E25AA3-C0D4-48EF-BF54-741012B037C9}" sibTransId="{495596CB-D3AB-466E-BFEE-BE9500F88444}"/>
    <dgm:cxn modelId="{15E59D76-C762-4DE3-8B36-7C3B43CC8C49}" srcId="{725F5DF0-266F-462F-AA7E-77C96FC814B0}" destId="{651D4345-81F6-439A-8D18-11BEAB6A0E1F}" srcOrd="4" destOrd="0" parTransId="{700564BA-7AE4-4E9B-A236-95ED33679DB4}" sibTransId="{22DD6843-1B6B-42BB-BDB0-5A3D50978ED5}"/>
    <dgm:cxn modelId="{C28FFC76-C156-4330-A64B-A7E46877435A}" type="presOf" srcId="{F6F0372D-F45F-4053-B350-C9C03E500039}" destId="{7F7DA041-C4EA-4406-8328-3365590F53E0}" srcOrd="0" destOrd="2" presId="urn:microsoft.com/office/officeart/2005/8/layout/list1"/>
    <dgm:cxn modelId="{7F9E7E5A-F91E-468C-8AC7-B96AB7F378EF}" srcId="{651D4345-81F6-439A-8D18-11BEAB6A0E1F}" destId="{86BD2F11-FD34-421B-A2AF-87D85C990D9D}" srcOrd="1" destOrd="0" parTransId="{6B1E8B37-1698-4B3C-8331-3E80CF556FF3}" sibTransId="{1251D345-5A3D-40CE-AA7C-369B16F32F95}"/>
    <dgm:cxn modelId="{72F8E287-A5DA-4DE5-BF85-4E346DD18F15}" srcId="{725F5DF0-266F-462F-AA7E-77C96FC814B0}" destId="{11049BC1-B07C-45CF-8D22-73576439AF0B}" srcOrd="0" destOrd="0" parTransId="{4333DC11-4BEA-4A4A-B104-A761BDF590BD}" sibTransId="{EC4CF853-AFA2-452B-AD91-63E7B5FF0042}"/>
    <dgm:cxn modelId="{10EFE2A1-FD59-4E7F-8548-B2AB2778BE66}" srcId="{725F5DF0-266F-462F-AA7E-77C96FC814B0}" destId="{CFF158EE-4FC0-405F-AA31-22298302E2E8}" srcOrd="3" destOrd="0" parTransId="{8BA40589-4CAD-47B4-BA19-73764B901239}" sibTransId="{DE51565E-EB21-4335-A906-CCCC9D52B0E3}"/>
    <dgm:cxn modelId="{57E8F3A7-5776-4115-8C75-482F761A9257}" type="presOf" srcId="{59CC0A99-8510-4484-AAAC-4BDA17B4EBDA}" destId="{54F8A3D8-F360-42F0-ADF3-DFBEBD176879}" srcOrd="1" destOrd="0" presId="urn:microsoft.com/office/officeart/2005/8/layout/list1"/>
    <dgm:cxn modelId="{A0F3BDAD-EC33-44E0-A492-DD3DC4F85711}" type="presOf" srcId="{11049BC1-B07C-45CF-8D22-73576439AF0B}" destId="{1C175443-2757-4905-AF37-03734CFF85C2}" srcOrd="1" destOrd="0" presId="urn:microsoft.com/office/officeart/2005/8/layout/list1"/>
    <dgm:cxn modelId="{A75F73B4-4630-4427-8106-54A5F718CE22}" type="presOf" srcId="{BFFD42FC-2D24-431B-B482-E8000A7EC7F4}" destId="{7F7DA041-C4EA-4406-8328-3365590F53E0}" srcOrd="0" destOrd="0" presId="urn:microsoft.com/office/officeart/2005/8/layout/list1"/>
    <dgm:cxn modelId="{C7609BC5-71E7-4191-9B67-D255DA5545BB}" type="presOf" srcId="{86BD2F11-FD34-421B-A2AF-87D85C990D9D}" destId="{7F7DA041-C4EA-4406-8328-3365590F53E0}" srcOrd="0" destOrd="1" presId="urn:microsoft.com/office/officeart/2005/8/layout/list1"/>
    <dgm:cxn modelId="{6FDC45C7-B6B7-434B-AD1D-2626D848BAF2}" type="presOf" srcId="{CFF158EE-4FC0-405F-AA31-22298302E2E8}" destId="{B5E0C022-1F6B-41B2-8C60-A35C72B9C750}" srcOrd="1" destOrd="0" presId="urn:microsoft.com/office/officeart/2005/8/layout/list1"/>
    <dgm:cxn modelId="{4D1490D1-ED2B-4E5B-990F-EABA6FE966C8}" srcId="{725F5DF0-266F-462F-AA7E-77C96FC814B0}" destId="{94A950AB-3518-4BA6-B0DF-F02989087600}" srcOrd="1" destOrd="0" parTransId="{F9E2FEA7-CAC7-45C8-8E5B-E3A33B62A57C}" sibTransId="{FAECC185-8C3A-43A9-B827-15A993582BB5}"/>
    <dgm:cxn modelId="{2277E0D1-47DE-4C6F-A7BD-2EF9DEB4D78B}" type="presOf" srcId="{725F5DF0-266F-462F-AA7E-77C96FC814B0}" destId="{23A40960-721D-4260-8312-37AFA50EB7BA}" srcOrd="0" destOrd="0" presId="urn:microsoft.com/office/officeart/2005/8/layout/list1"/>
    <dgm:cxn modelId="{70E563D6-D3B7-40E5-B4FE-D3D8A6A0B70C}" type="presOf" srcId="{651D4345-81F6-439A-8D18-11BEAB6A0E1F}" destId="{0056A92D-1C97-46D9-AFBD-1577197A3A19}" srcOrd="1" destOrd="0" presId="urn:microsoft.com/office/officeart/2005/8/layout/list1"/>
    <dgm:cxn modelId="{7A756CDE-4B83-4A99-B1C8-8ABB1A88F725}" srcId="{651D4345-81F6-439A-8D18-11BEAB6A0E1F}" destId="{BFFD42FC-2D24-431B-B482-E8000A7EC7F4}" srcOrd="0" destOrd="0" parTransId="{5A9FC369-2ADC-4EAF-B0D3-4EB06C6EC2D2}" sibTransId="{4A8FACCD-1D27-4E7E-9979-0039C21ED006}"/>
    <dgm:cxn modelId="{FBB510EB-21F2-4CD1-94FE-747468ED91C3}" type="presOf" srcId="{59CC0A99-8510-4484-AAAC-4BDA17B4EBDA}" destId="{16E02B38-9E41-4C39-B695-329B77DE12F8}" srcOrd="0" destOrd="0" presId="urn:microsoft.com/office/officeart/2005/8/layout/list1"/>
    <dgm:cxn modelId="{6CCB77ED-9B18-42C6-BA1F-4BAB6E29D6B2}" srcId="{725F5DF0-266F-462F-AA7E-77C96FC814B0}" destId="{59CC0A99-8510-4484-AAAC-4BDA17B4EBDA}" srcOrd="2" destOrd="0" parTransId="{3727B7A2-DD14-48AB-BF47-C4BD0B4FB03C}" sibTransId="{2DE3D471-3B8A-42E2-A6A4-89E69711C2F2}"/>
    <dgm:cxn modelId="{59159D6B-2C70-4DEA-B793-C7ED43AFB2A4}" type="presParOf" srcId="{23A40960-721D-4260-8312-37AFA50EB7BA}" destId="{01C7C8A8-EBF0-4B9F-9387-0CBCF075375D}" srcOrd="0" destOrd="0" presId="urn:microsoft.com/office/officeart/2005/8/layout/list1"/>
    <dgm:cxn modelId="{725114C8-95B9-452D-B9EE-182F17094087}" type="presParOf" srcId="{01C7C8A8-EBF0-4B9F-9387-0CBCF075375D}" destId="{2EE82A3A-6F36-4495-9D28-5C8ECBF8BB00}" srcOrd="0" destOrd="0" presId="urn:microsoft.com/office/officeart/2005/8/layout/list1"/>
    <dgm:cxn modelId="{9460155A-5FE9-4FBB-9E4B-ABC2ECA6F47E}" type="presParOf" srcId="{01C7C8A8-EBF0-4B9F-9387-0CBCF075375D}" destId="{1C175443-2757-4905-AF37-03734CFF85C2}" srcOrd="1" destOrd="0" presId="urn:microsoft.com/office/officeart/2005/8/layout/list1"/>
    <dgm:cxn modelId="{EB83D5C6-ABF3-4F39-8210-698808CE8612}" type="presParOf" srcId="{23A40960-721D-4260-8312-37AFA50EB7BA}" destId="{F1B1159B-4DB9-464C-BA55-4185B68449A0}" srcOrd="1" destOrd="0" presId="urn:microsoft.com/office/officeart/2005/8/layout/list1"/>
    <dgm:cxn modelId="{343C25DD-E8D8-4B88-AFF2-2CC74AB6FE7A}" type="presParOf" srcId="{23A40960-721D-4260-8312-37AFA50EB7BA}" destId="{D954A158-D89A-4C7A-BC5C-C673F10920CA}" srcOrd="2" destOrd="0" presId="urn:microsoft.com/office/officeart/2005/8/layout/list1"/>
    <dgm:cxn modelId="{04FEA08C-2F31-47D9-918A-360450811233}" type="presParOf" srcId="{23A40960-721D-4260-8312-37AFA50EB7BA}" destId="{A934F09B-5C61-41F2-86CB-D5A167486852}" srcOrd="3" destOrd="0" presId="urn:microsoft.com/office/officeart/2005/8/layout/list1"/>
    <dgm:cxn modelId="{7BC3E7CE-6273-4019-9E8D-B18230859511}" type="presParOf" srcId="{23A40960-721D-4260-8312-37AFA50EB7BA}" destId="{B4CFCDF7-ED87-453E-81BE-D4CBA83DC707}" srcOrd="4" destOrd="0" presId="urn:microsoft.com/office/officeart/2005/8/layout/list1"/>
    <dgm:cxn modelId="{84DDE6DF-7141-42F5-8EA1-D2AB20FAB885}" type="presParOf" srcId="{B4CFCDF7-ED87-453E-81BE-D4CBA83DC707}" destId="{EC322841-82C5-4D1E-892C-A24BD50DDEBD}" srcOrd="0" destOrd="0" presId="urn:microsoft.com/office/officeart/2005/8/layout/list1"/>
    <dgm:cxn modelId="{26653C94-AC05-49F2-8FDC-84D2A81F7D15}" type="presParOf" srcId="{B4CFCDF7-ED87-453E-81BE-D4CBA83DC707}" destId="{F5D9A4B8-B567-4DF3-86AE-6D01E900B629}" srcOrd="1" destOrd="0" presId="urn:microsoft.com/office/officeart/2005/8/layout/list1"/>
    <dgm:cxn modelId="{F5D56A2E-6DA1-45BF-8E49-264E835EB277}" type="presParOf" srcId="{23A40960-721D-4260-8312-37AFA50EB7BA}" destId="{61E82CBA-D831-4794-B4F7-471B3D8FCFDB}" srcOrd="5" destOrd="0" presId="urn:microsoft.com/office/officeart/2005/8/layout/list1"/>
    <dgm:cxn modelId="{770B3B6E-3C46-45B4-A7A8-31EFFCB97D85}" type="presParOf" srcId="{23A40960-721D-4260-8312-37AFA50EB7BA}" destId="{E665826A-0CBD-454C-8A57-36EF19D9A3AF}" srcOrd="6" destOrd="0" presId="urn:microsoft.com/office/officeart/2005/8/layout/list1"/>
    <dgm:cxn modelId="{6B663DCD-F727-46E6-9D72-56D62DECA723}" type="presParOf" srcId="{23A40960-721D-4260-8312-37AFA50EB7BA}" destId="{4078DA84-98AD-45F9-BC8D-EFF5D35DB64A}" srcOrd="7" destOrd="0" presId="urn:microsoft.com/office/officeart/2005/8/layout/list1"/>
    <dgm:cxn modelId="{C82851D2-4769-467C-957E-BF6B16AA3C32}" type="presParOf" srcId="{23A40960-721D-4260-8312-37AFA50EB7BA}" destId="{F9DECCB2-ED4E-47C7-982B-7A69D07D1E3E}" srcOrd="8" destOrd="0" presId="urn:microsoft.com/office/officeart/2005/8/layout/list1"/>
    <dgm:cxn modelId="{1215FAEC-0EFE-42BD-9586-01AA02A847AA}" type="presParOf" srcId="{F9DECCB2-ED4E-47C7-982B-7A69D07D1E3E}" destId="{16E02B38-9E41-4C39-B695-329B77DE12F8}" srcOrd="0" destOrd="0" presId="urn:microsoft.com/office/officeart/2005/8/layout/list1"/>
    <dgm:cxn modelId="{07734D98-BCAF-4492-9526-3A590E21D826}" type="presParOf" srcId="{F9DECCB2-ED4E-47C7-982B-7A69D07D1E3E}" destId="{54F8A3D8-F360-42F0-ADF3-DFBEBD176879}" srcOrd="1" destOrd="0" presId="urn:microsoft.com/office/officeart/2005/8/layout/list1"/>
    <dgm:cxn modelId="{3C1F4B78-1867-4C09-9D9A-F52D38AD8031}" type="presParOf" srcId="{23A40960-721D-4260-8312-37AFA50EB7BA}" destId="{DCF3256A-59B1-41F6-95FC-126639D5102B}" srcOrd="9" destOrd="0" presId="urn:microsoft.com/office/officeart/2005/8/layout/list1"/>
    <dgm:cxn modelId="{63161FFE-70ED-4FD3-A4E6-62C88B200B7D}" type="presParOf" srcId="{23A40960-721D-4260-8312-37AFA50EB7BA}" destId="{5FC77B46-1E5B-4DBC-8C0B-9CD3DD6F9695}" srcOrd="10" destOrd="0" presId="urn:microsoft.com/office/officeart/2005/8/layout/list1"/>
    <dgm:cxn modelId="{29AC7A97-B653-4213-B536-956AF3B5A4DE}" type="presParOf" srcId="{23A40960-721D-4260-8312-37AFA50EB7BA}" destId="{5B22FCB9-254C-469D-BAB2-2771FFA72983}" srcOrd="11" destOrd="0" presId="urn:microsoft.com/office/officeart/2005/8/layout/list1"/>
    <dgm:cxn modelId="{F53CC6B6-6392-4826-A6AC-A11E2DD476D0}" type="presParOf" srcId="{23A40960-721D-4260-8312-37AFA50EB7BA}" destId="{7F2A4D7B-E3A2-4331-8C01-525669F25127}" srcOrd="12" destOrd="0" presId="urn:microsoft.com/office/officeart/2005/8/layout/list1"/>
    <dgm:cxn modelId="{1CABF072-CEBA-4A5B-AF06-0BB6E35DB954}" type="presParOf" srcId="{7F2A4D7B-E3A2-4331-8C01-525669F25127}" destId="{604A85B8-D407-40EC-879B-796EB1FB1A50}" srcOrd="0" destOrd="0" presId="urn:microsoft.com/office/officeart/2005/8/layout/list1"/>
    <dgm:cxn modelId="{B68D21D7-194B-4488-A408-A85C7BF0FA15}" type="presParOf" srcId="{7F2A4D7B-E3A2-4331-8C01-525669F25127}" destId="{B5E0C022-1F6B-41B2-8C60-A35C72B9C750}" srcOrd="1" destOrd="0" presId="urn:microsoft.com/office/officeart/2005/8/layout/list1"/>
    <dgm:cxn modelId="{8B2B26C0-918F-4840-8D06-005A62AF0F81}" type="presParOf" srcId="{23A40960-721D-4260-8312-37AFA50EB7BA}" destId="{46E04126-DE1B-4200-B173-760AC968F55A}" srcOrd="13" destOrd="0" presId="urn:microsoft.com/office/officeart/2005/8/layout/list1"/>
    <dgm:cxn modelId="{F54AC992-5937-4684-A83B-3DB322FBEF32}" type="presParOf" srcId="{23A40960-721D-4260-8312-37AFA50EB7BA}" destId="{5C80D12E-49F3-4565-8722-B1CD228C4B23}" srcOrd="14" destOrd="0" presId="urn:microsoft.com/office/officeart/2005/8/layout/list1"/>
    <dgm:cxn modelId="{EDC0B0C7-C7E1-411B-B90A-6E87A0D500F4}" type="presParOf" srcId="{23A40960-721D-4260-8312-37AFA50EB7BA}" destId="{629C1205-92F0-47BE-AC93-B84AD7B6B600}" srcOrd="15" destOrd="0" presId="urn:microsoft.com/office/officeart/2005/8/layout/list1"/>
    <dgm:cxn modelId="{8616F76C-5066-4570-A8DE-B3DE262C4882}" type="presParOf" srcId="{23A40960-721D-4260-8312-37AFA50EB7BA}" destId="{91CE5F2F-B5DD-41EC-AEB5-4380E96EA4A8}" srcOrd="16" destOrd="0" presId="urn:microsoft.com/office/officeart/2005/8/layout/list1"/>
    <dgm:cxn modelId="{08B05D16-8F03-4A01-A4D7-3828E0242719}" type="presParOf" srcId="{91CE5F2F-B5DD-41EC-AEB5-4380E96EA4A8}" destId="{94E54FD0-30E3-4209-A5FD-FA8047598CF5}" srcOrd="0" destOrd="0" presId="urn:microsoft.com/office/officeart/2005/8/layout/list1"/>
    <dgm:cxn modelId="{D0470862-CB8B-450F-B8FE-1183F0C40E18}" type="presParOf" srcId="{91CE5F2F-B5DD-41EC-AEB5-4380E96EA4A8}" destId="{0056A92D-1C97-46D9-AFBD-1577197A3A19}" srcOrd="1" destOrd="0" presId="urn:microsoft.com/office/officeart/2005/8/layout/list1"/>
    <dgm:cxn modelId="{8CA99C52-985B-490E-9B0A-B5E013453A10}" type="presParOf" srcId="{23A40960-721D-4260-8312-37AFA50EB7BA}" destId="{296C0D21-BB1F-4D4C-8A16-8A92BBA0208F}" srcOrd="17" destOrd="0" presId="urn:microsoft.com/office/officeart/2005/8/layout/list1"/>
    <dgm:cxn modelId="{E19F4557-80A3-4031-93DB-4BA57E55882D}" type="presParOf" srcId="{23A40960-721D-4260-8312-37AFA50EB7BA}" destId="{7F7DA041-C4EA-4406-8328-3365590F53E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5F5DF0-266F-462F-AA7E-77C96FC814B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1049BC1-B07C-45CF-8D22-73576439AF0B}">
      <dgm:prSet phldrT="[Text]" custT="1"/>
      <dgm:spPr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A koronavírus-sokk hatásai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4333DC11-4BEA-4A4A-B104-A761BDF590BD}" type="parTrans" cxnId="{72F8E287-A5DA-4DE5-BF85-4E346DD18F15}">
      <dgm:prSet/>
      <dgm:spPr/>
      <dgm:t>
        <a:bodyPr/>
        <a:lstStyle/>
        <a:p>
          <a:endParaRPr lang="en-US"/>
        </a:p>
      </dgm:t>
    </dgm:pt>
    <dgm:pt modelId="{EC4CF853-AFA2-452B-AD91-63E7B5FF0042}" type="sibTrans" cxnId="{72F8E287-A5DA-4DE5-BF85-4E346DD18F15}">
      <dgm:prSet/>
      <dgm:spPr/>
      <dgm:t>
        <a:bodyPr/>
        <a:lstStyle/>
        <a:p>
          <a:endParaRPr lang="en-US"/>
        </a:p>
      </dgm:t>
    </dgm:pt>
    <dgm:pt modelId="{59CC0A99-8510-4484-AAAC-4BDA17B4EBDA}">
      <dgm:prSet phldrT="[Text]" custT="1"/>
      <dgm:spPr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Kockázatok, sérülékeny adósok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3727B7A2-DD14-48AB-BF47-C4BD0B4FB03C}" type="parTrans" cxnId="{6CCB77ED-9B18-42C6-BA1F-4BAB6E29D6B2}">
      <dgm:prSet/>
      <dgm:spPr/>
      <dgm:t>
        <a:bodyPr/>
        <a:lstStyle/>
        <a:p>
          <a:endParaRPr lang="en-US"/>
        </a:p>
      </dgm:t>
    </dgm:pt>
    <dgm:pt modelId="{2DE3D471-3B8A-42E2-A6A4-89E69711C2F2}" type="sibTrans" cxnId="{6CCB77ED-9B18-42C6-BA1F-4BAB6E29D6B2}">
      <dgm:prSet/>
      <dgm:spPr/>
      <dgm:t>
        <a:bodyPr/>
        <a:lstStyle/>
        <a:p>
          <a:endParaRPr lang="en-US"/>
        </a:p>
      </dgm:t>
    </dgm:pt>
    <dgm:pt modelId="{CFF158EE-4FC0-405F-AA31-22298302E2E8}">
      <dgm:prSet phldrT="[Text]" custT="1"/>
      <dgm:spPr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Stresszteszt eredmények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8BA40589-4CAD-47B4-BA19-73764B901239}" type="parTrans" cxnId="{10EFE2A1-FD59-4E7F-8548-B2AB2778BE66}">
      <dgm:prSet/>
      <dgm:spPr/>
      <dgm:t>
        <a:bodyPr/>
        <a:lstStyle/>
        <a:p>
          <a:endParaRPr lang="en-US"/>
        </a:p>
      </dgm:t>
    </dgm:pt>
    <dgm:pt modelId="{DE51565E-EB21-4335-A906-CCCC9D52B0E3}" type="sibTrans" cxnId="{10EFE2A1-FD59-4E7F-8548-B2AB2778BE66}">
      <dgm:prSet/>
      <dgm:spPr/>
      <dgm:t>
        <a:bodyPr/>
        <a:lstStyle/>
        <a:p>
          <a:endParaRPr lang="en-US"/>
        </a:p>
      </dgm:t>
    </dgm:pt>
    <dgm:pt modelId="{94A950AB-3518-4BA6-B0DF-F02989087600}">
      <dgm:prSet phldrT="[Text]" custT="1"/>
      <dgm:spPr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A bankok helyzete a sokk tükrében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F9E2FEA7-CAC7-45C8-8E5B-E3A33B62A57C}" type="parTrans" cxnId="{4D1490D1-ED2B-4E5B-990F-EABA6FE966C8}">
      <dgm:prSet/>
      <dgm:spPr/>
      <dgm:t>
        <a:bodyPr/>
        <a:lstStyle/>
        <a:p>
          <a:endParaRPr lang="en-US"/>
        </a:p>
      </dgm:t>
    </dgm:pt>
    <dgm:pt modelId="{FAECC185-8C3A-43A9-B827-15A993582BB5}" type="sibTrans" cxnId="{4D1490D1-ED2B-4E5B-990F-EABA6FE966C8}">
      <dgm:prSet/>
      <dgm:spPr/>
      <dgm:t>
        <a:bodyPr/>
        <a:lstStyle/>
        <a:p>
          <a:endParaRPr lang="en-US"/>
        </a:p>
      </dgm:t>
    </dgm:pt>
    <dgm:pt modelId="{651D4345-81F6-439A-8D18-11BEAB6A0E1F}">
      <dgm:prSet phldrT="[Text]" custT="1"/>
      <dgm:spPr>
        <a:solidFill>
          <a:srgbClr val="002060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Előrejelzés, legfrissebb adatok</a:t>
          </a:r>
        </a:p>
      </dgm:t>
    </dgm:pt>
    <dgm:pt modelId="{700564BA-7AE4-4E9B-A236-95ED33679DB4}" type="parTrans" cxnId="{15E59D76-C762-4DE3-8B36-7C3B43CC8C49}">
      <dgm:prSet/>
      <dgm:spPr/>
      <dgm:t>
        <a:bodyPr/>
        <a:lstStyle/>
        <a:p>
          <a:endParaRPr lang="en-US"/>
        </a:p>
      </dgm:t>
    </dgm:pt>
    <dgm:pt modelId="{22DD6843-1B6B-42BB-BDB0-5A3D50978ED5}" type="sibTrans" cxnId="{15E59D76-C762-4DE3-8B36-7C3B43CC8C49}">
      <dgm:prSet/>
      <dgm:spPr/>
      <dgm:t>
        <a:bodyPr/>
        <a:lstStyle/>
        <a:p>
          <a:endParaRPr lang="en-US"/>
        </a:p>
      </dgm:t>
    </dgm:pt>
    <dgm:pt modelId="{BFFD42FC-2D24-431B-B482-E8000A7EC7F4}">
      <dgm:prSet custT="1"/>
      <dgm:spPr/>
      <dgm:t>
        <a:bodyPr/>
        <a:lstStyle/>
        <a:p>
          <a:r>
            <a:rPr lang="hu-HU" sz="1700" kern="1200" dirty="0">
              <a:solidFill>
                <a:srgbClr val="E7E6E6">
                  <a:lumMod val="75000"/>
                </a:srgbClr>
              </a:solidFill>
              <a:latin typeface="Calibri"/>
              <a:ea typeface="+mn-ea"/>
              <a:cs typeface="+mn-cs"/>
            </a:rPr>
            <a:t>Hitelezés</a:t>
          </a:r>
        </a:p>
      </dgm:t>
    </dgm:pt>
    <dgm:pt modelId="{5A9FC369-2ADC-4EAF-B0D3-4EB06C6EC2D2}" type="parTrans" cxnId="{7A756CDE-4B83-4A99-B1C8-8ABB1A88F725}">
      <dgm:prSet/>
      <dgm:spPr/>
      <dgm:t>
        <a:bodyPr/>
        <a:lstStyle/>
        <a:p>
          <a:endParaRPr lang="hu-HU"/>
        </a:p>
      </dgm:t>
    </dgm:pt>
    <dgm:pt modelId="{4A8FACCD-1D27-4E7E-9979-0039C21ED006}" type="sibTrans" cxnId="{7A756CDE-4B83-4A99-B1C8-8ABB1A88F725}">
      <dgm:prSet/>
      <dgm:spPr/>
      <dgm:t>
        <a:bodyPr/>
        <a:lstStyle/>
        <a:p>
          <a:endParaRPr lang="hu-HU"/>
        </a:p>
      </dgm:t>
    </dgm:pt>
    <dgm:pt modelId="{86BD2F11-FD34-421B-A2AF-87D85C990D9D}">
      <dgm:prSet custT="1"/>
      <dgm:spPr/>
      <dgm:t>
        <a:bodyPr/>
        <a:lstStyle/>
        <a:p>
          <a:r>
            <a:rPr lang="hu-HU" sz="1700" b="1" kern="1200" cap="all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Ingatlanpiac</a:t>
          </a:r>
        </a:p>
      </dgm:t>
    </dgm:pt>
    <dgm:pt modelId="{6B1E8B37-1698-4B3C-8331-3E80CF556FF3}" type="parTrans" cxnId="{7F9E7E5A-F91E-468C-8AC7-B96AB7F378EF}">
      <dgm:prSet/>
      <dgm:spPr/>
      <dgm:t>
        <a:bodyPr/>
        <a:lstStyle/>
        <a:p>
          <a:endParaRPr lang="hu-HU"/>
        </a:p>
      </dgm:t>
    </dgm:pt>
    <dgm:pt modelId="{1251D345-5A3D-40CE-AA7C-369B16F32F95}" type="sibTrans" cxnId="{7F9E7E5A-F91E-468C-8AC7-B96AB7F378EF}">
      <dgm:prSet/>
      <dgm:spPr/>
      <dgm:t>
        <a:bodyPr/>
        <a:lstStyle/>
        <a:p>
          <a:endParaRPr lang="hu-HU"/>
        </a:p>
      </dgm:t>
    </dgm:pt>
    <dgm:pt modelId="{F6F0372D-F45F-4053-B350-C9C03E500039}">
      <dgm:prSet/>
      <dgm:spPr/>
      <dgm:t>
        <a:bodyPr/>
        <a:lstStyle/>
        <a:p>
          <a:r>
            <a:rPr lang="hu-HU" sz="1700" kern="1200" dirty="0">
              <a:solidFill>
                <a:schemeClr val="bg2">
                  <a:lumMod val="75000"/>
                </a:schemeClr>
              </a:solidFill>
            </a:rPr>
            <a:t>Megtakarítások</a:t>
          </a:r>
        </a:p>
      </dgm:t>
    </dgm:pt>
    <dgm:pt modelId="{07E25AA3-C0D4-48EF-BF54-741012B037C9}" type="parTrans" cxnId="{B296F371-9314-49B8-94AD-524BB3EB29C0}">
      <dgm:prSet/>
      <dgm:spPr/>
      <dgm:t>
        <a:bodyPr/>
        <a:lstStyle/>
        <a:p>
          <a:endParaRPr lang="hu-HU"/>
        </a:p>
      </dgm:t>
    </dgm:pt>
    <dgm:pt modelId="{495596CB-D3AB-466E-BFEE-BE9500F88444}" type="sibTrans" cxnId="{B296F371-9314-49B8-94AD-524BB3EB29C0}">
      <dgm:prSet/>
      <dgm:spPr/>
      <dgm:t>
        <a:bodyPr/>
        <a:lstStyle/>
        <a:p>
          <a:endParaRPr lang="hu-HU"/>
        </a:p>
      </dgm:t>
    </dgm:pt>
    <dgm:pt modelId="{23A40960-721D-4260-8312-37AFA50EB7BA}" type="pres">
      <dgm:prSet presAssocID="{725F5DF0-266F-462F-AA7E-77C96FC814B0}" presName="linear" presStyleCnt="0">
        <dgm:presLayoutVars>
          <dgm:dir/>
          <dgm:animLvl val="lvl"/>
          <dgm:resizeHandles val="exact"/>
        </dgm:presLayoutVars>
      </dgm:prSet>
      <dgm:spPr/>
    </dgm:pt>
    <dgm:pt modelId="{01C7C8A8-EBF0-4B9F-9387-0CBCF075375D}" type="pres">
      <dgm:prSet presAssocID="{11049BC1-B07C-45CF-8D22-73576439AF0B}" presName="parentLin" presStyleCnt="0"/>
      <dgm:spPr/>
    </dgm:pt>
    <dgm:pt modelId="{2EE82A3A-6F36-4495-9D28-5C8ECBF8BB00}" type="pres">
      <dgm:prSet presAssocID="{11049BC1-B07C-45CF-8D22-73576439AF0B}" presName="parentLeftMargin" presStyleLbl="node1" presStyleIdx="0" presStyleCnt="5"/>
      <dgm:spPr/>
    </dgm:pt>
    <dgm:pt modelId="{1C175443-2757-4905-AF37-03734CFF85C2}" type="pres">
      <dgm:prSet presAssocID="{11049BC1-B07C-45CF-8D22-73576439AF0B}" presName="parentText" presStyleLbl="node1" presStyleIdx="0" presStyleCnt="5" custScaleX="120681">
        <dgm:presLayoutVars>
          <dgm:chMax val="0"/>
          <dgm:bulletEnabled val="1"/>
        </dgm:presLayoutVars>
      </dgm:prSet>
      <dgm:spPr>
        <a:xfrm>
          <a:off x="302342" y="90523"/>
          <a:ext cx="5108186" cy="590400"/>
        </a:xfrm>
        <a:prstGeom prst="roundRect">
          <a:avLst/>
        </a:prstGeom>
      </dgm:spPr>
    </dgm:pt>
    <dgm:pt modelId="{F1B1159B-4DB9-464C-BA55-4185B68449A0}" type="pres">
      <dgm:prSet presAssocID="{11049BC1-B07C-45CF-8D22-73576439AF0B}" presName="negativeSpace" presStyleCnt="0"/>
      <dgm:spPr/>
    </dgm:pt>
    <dgm:pt modelId="{D954A158-D89A-4C7A-BC5C-C673F10920CA}" type="pres">
      <dgm:prSet presAssocID="{11049BC1-B07C-45CF-8D22-73576439AF0B}" presName="childText" presStyleLbl="conFgAcc1" presStyleIdx="0" presStyleCnt="5">
        <dgm:presLayoutVars>
          <dgm:bulletEnabled val="1"/>
        </dgm:presLayoutVars>
      </dgm:prSet>
      <dgm:spPr>
        <a:xfrm>
          <a:off x="0" y="333407"/>
          <a:ext cx="6936432" cy="529200"/>
        </a:xfrm>
        <a:prstGeom prst="rect">
          <a:avLst/>
        </a:prstGeom>
      </dgm:spPr>
    </dgm:pt>
    <dgm:pt modelId="{A934F09B-5C61-41F2-86CB-D5A167486852}" type="pres">
      <dgm:prSet presAssocID="{EC4CF853-AFA2-452B-AD91-63E7B5FF0042}" presName="spaceBetweenRectangles" presStyleCnt="0"/>
      <dgm:spPr/>
    </dgm:pt>
    <dgm:pt modelId="{B4CFCDF7-ED87-453E-81BE-D4CBA83DC707}" type="pres">
      <dgm:prSet presAssocID="{94A950AB-3518-4BA6-B0DF-F02989087600}" presName="parentLin" presStyleCnt="0"/>
      <dgm:spPr/>
    </dgm:pt>
    <dgm:pt modelId="{EC322841-82C5-4D1E-892C-A24BD50DDEBD}" type="pres">
      <dgm:prSet presAssocID="{94A950AB-3518-4BA6-B0DF-F02989087600}" presName="parentLeftMargin" presStyleLbl="node1" presStyleIdx="0" presStyleCnt="5"/>
      <dgm:spPr/>
    </dgm:pt>
    <dgm:pt modelId="{F5D9A4B8-B567-4DF3-86AE-6D01E900B629}" type="pres">
      <dgm:prSet presAssocID="{94A950AB-3518-4BA6-B0DF-F02989087600}" presName="parentText" presStyleLbl="node1" presStyleIdx="1" presStyleCnt="5" custScaleX="120712">
        <dgm:presLayoutVars>
          <dgm:chMax val="0"/>
          <dgm:bulletEnabled val="1"/>
        </dgm:presLayoutVars>
      </dgm:prSet>
      <dgm:spPr>
        <a:xfrm>
          <a:off x="302342" y="997723"/>
          <a:ext cx="5109499" cy="590400"/>
        </a:xfrm>
        <a:prstGeom prst="roundRect">
          <a:avLst/>
        </a:prstGeom>
      </dgm:spPr>
    </dgm:pt>
    <dgm:pt modelId="{61E82CBA-D831-4794-B4F7-471B3D8FCFDB}" type="pres">
      <dgm:prSet presAssocID="{94A950AB-3518-4BA6-B0DF-F02989087600}" presName="negativeSpace" presStyleCnt="0"/>
      <dgm:spPr/>
    </dgm:pt>
    <dgm:pt modelId="{E665826A-0CBD-454C-8A57-36EF19D9A3AF}" type="pres">
      <dgm:prSet presAssocID="{94A950AB-3518-4BA6-B0DF-F02989087600}" presName="childText" presStyleLbl="conFgAcc1" presStyleIdx="1" presStyleCnt="5">
        <dgm:presLayoutVars>
          <dgm:bulletEnabled val="1"/>
        </dgm:presLayoutVars>
      </dgm:prSet>
      <dgm:spPr/>
    </dgm:pt>
    <dgm:pt modelId="{4078DA84-98AD-45F9-BC8D-EFF5D35DB64A}" type="pres">
      <dgm:prSet presAssocID="{FAECC185-8C3A-43A9-B827-15A993582BB5}" presName="spaceBetweenRectangles" presStyleCnt="0"/>
      <dgm:spPr/>
    </dgm:pt>
    <dgm:pt modelId="{F9DECCB2-ED4E-47C7-982B-7A69D07D1E3E}" type="pres">
      <dgm:prSet presAssocID="{59CC0A99-8510-4484-AAAC-4BDA17B4EBDA}" presName="parentLin" presStyleCnt="0"/>
      <dgm:spPr/>
    </dgm:pt>
    <dgm:pt modelId="{16E02B38-9E41-4C39-B695-329B77DE12F8}" type="pres">
      <dgm:prSet presAssocID="{59CC0A99-8510-4484-AAAC-4BDA17B4EBDA}" presName="parentLeftMargin" presStyleLbl="node1" presStyleIdx="1" presStyleCnt="5"/>
      <dgm:spPr/>
    </dgm:pt>
    <dgm:pt modelId="{54F8A3D8-F360-42F0-ADF3-DFBEBD176879}" type="pres">
      <dgm:prSet presAssocID="{59CC0A99-8510-4484-AAAC-4BDA17B4EBDA}" presName="parentText" presStyleLbl="node1" presStyleIdx="2" presStyleCnt="5" custScaleX="120681">
        <dgm:presLayoutVars>
          <dgm:chMax val="0"/>
          <dgm:bulletEnabled val="1"/>
        </dgm:presLayoutVars>
      </dgm:prSet>
      <dgm:spPr>
        <a:xfrm>
          <a:off x="302342" y="1904923"/>
          <a:ext cx="4927150" cy="590400"/>
        </a:xfrm>
        <a:prstGeom prst="roundRect">
          <a:avLst/>
        </a:prstGeom>
      </dgm:spPr>
    </dgm:pt>
    <dgm:pt modelId="{DCF3256A-59B1-41F6-95FC-126639D5102B}" type="pres">
      <dgm:prSet presAssocID="{59CC0A99-8510-4484-AAAC-4BDA17B4EBDA}" presName="negativeSpace" presStyleCnt="0"/>
      <dgm:spPr/>
    </dgm:pt>
    <dgm:pt modelId="{5FC77B46-1E5B-4DBC-8C0B-9CD3DD6F9695}" type="pres">
      <dgm:prSet presAssocID="{59CC0A99-8510-4484-AAAC-4BDA17B4EBDA}" presName="childText" presStyleLbl="conFgAcc1" presStyleIdx="2" presStyleCnt="5">
        <dgm:presLayoutVars>
          <dgm:bulletEnabled val="1"/>
        </dgm:presLayoutVars>
      </dgm:prSet>
      <dgm:spPr>
        <a:xfrm>
          <a:off x="0" y="2238527"/>
          <a:ext cx="6936432" cy="529200"/>
        </a:xfrm>
        <a:prstGeom prst="rect">
          <a:avLst/>
        </a:prstGeom>
      </dgm:spPr>
    </dgm:pt>
    <dgm:pt modelId="{5B22FCB9-254C-469D-BAB2-2771FFA72983}" type="pres">
      <dgm:prSet presAssocID="{2DE3D471-3B8A-42E2-A6A4-89E69711C2F2}" presName="spaceBetweenRectangles" presStyleCnt="0"/>
      <dgm:spPr/>
    </dgm:pt>
    <dgm:pt modelId="{7F2A4D7B-E3A2-4331-8C01-525669F25127}" type="pres">
      <dgm:prSet presAssocID="{CFF158EE-4FC0-405F-AA31-22298302E2E8}" presName="parentLin" presStyleCnt="0"/>
      <dgm:spPr/>
    </dgm:pt>
    <dgm:pt modelId="{604A85B8-D407-40EC-879B-796EB1FB1A50}" type="pres">
      <dgm:prSet presAssocID="{CFF158EE-4FC0-405F-AA31-22298302E2E8}" presName="parentLeftMargin" presStyleLbl="node1" presStyleIdx="2" presStyleCnt="5"/>
      <dgm:spPr>
        <a:prstGeom prst="roundRect">
          <a:avLst/>
        </a:prstGeom>
      </dgm:spPr>
    </dgm:pt>
    <dgm:pt modelId="{B5E0C022-1F6B-41B2-8C60-A35C72B9C750}" type="pres">
      <dgm:prSet presAssocID="{CFF158EE-4FC0-405F-AA31-22298302E2E8}" presName="parentText" presStyleLbl="node1" presStyleIdx="3" presStyleCnt="5" custScaleX="120712">
        <dgm:presLayoutVars>
          <dgm:chMax val="0"/>
          <dgm:bulletEnabled val="1"/>
        </dgm:presLayoutVars>
      </dgm:prSet>
      <dgm:spPr>
        <a:xfrm>
          <a:off x="302342" y="2319886"/>
          <a:ext cx="4928419" cy="501840"/>
        </a:xfrm>
        <a:prstGeom prst="roundRect">
          <a:avLst/>
        </a:prstGeom>
      </dgm:spPr>
    </dgm:pt>
    <dgm:pt modelId="{46E04126-DE1B-4200-B173-760AC968F55A}" type="pres">
      <dgm:prSet presAssocID="{CFF158EE-4FC0-405F-AA31-22298302E2E8}" presName="negativeSpace" presStyleCnt="0"/>
      <dgm:spPr/>
    </dgm:pt>
    <dgm:pt modelId="{5C80D12E-49F3-4565-8722-B1CD228C4B23}" type="pres">
      <dgm:prSet presAssocID="{CFF158EE-4FC0-405F-AA31-22298302E2E8}" presName="childText" presStyleLbl="conFgAcc1" presStyleIdx="3" presStyleCnt="5">
        <dgm:presLayoutVars>
          <dgm:bulletEnabled val="1"/>
        </dgm:presLayoutVars>
      </dgm:prSet>
      <dgm:spPr>
        <a:xfrm>
          <a:off x="0" y="3191088"/>
          <a:ext cx="6046859" cy="529200"/>
        </a:xfrm>
        <a:prstGeom prst="rect">
          <a:avLst/>
        </a:prstGeom>
      </dgm:spPr>
    </dgm:pt>
    <dgm:pt modelId="{629C1205-92F0-47BE-AC93-B84AD7B6B600}" type="pres">
      <dgm:prSet presAssocID="{DE51565E-EB21-4335-A906-CCCC9D52B0E3}" presName="spaceBetweenRectangles" presStyleCnt="0"/>
      <dgm:spPr/>
    </dgm:pt>
    <dgm:pt modelId="{91CE5F2F-B5DD-41EC-AEB5-4380E96EA4A8}" type="pres">
      <dgm:prSet presAssocID="{651D4345-81F6-439A-8D18-11BEAB6A0E1F}" presName="parentLin" presStyleCnt="0"/>
      <dgm:spPr/>
    </dgm:pt>
    <dgm:pt modelId="{94E54FD0-30E3-4209-A5FD-FA8047598CF5}" type="pres">
      <dgm:prSet presAssocID="{651D4345-81F6-439A-8D18-11BEAB6A0E1F}" presName="parentLeftMargin" presStyleLbl="node1" presStyleIdx="3" presStyleCnt="5"/>
      <dgm:spPr/>
    </dgm:pt>
    <dgm:pt modelId="{0056A92D-1C97-46D9-AFBD-1577197A3A19}" type="pres">
      <dgm:prSet presAssocID="{651D4345-81F6-439A-8D18-11BEAB6A0E1F}" presName="parentText" presStyleLbl="node1" presStyleIdx="4" presStyleCnt="5" custScaleX="120712" custScaleY="114778">
        <dgm:presLayoutVars>
          <dgm:chMax val="0"/>
          <dgm:bulletEnabled val="1"/>
        </dgm:presLayoutVars>
      </dgm:prSet>
      <dgm:spPr>
        <a:xfrm>
          <a:off x="302342" y="3719323"/>
          <a:ext cx="5109499" cy="677649"/>
        </a:xfrm>
        <a:prstGeom prst="roundRect">
          <a:avLst/>
        </a:prstGeom>
      </dgm:spPr>
    </dgm:pt>
    <dgm:pt modelId="{296C0D21-BB1F-4D4C-8A16-8A92BBA0208F}" type="pres">
      <dgm:prSet presAssocID="{651D4345-81F6-439A-8D18-11BEAB6A0E1F}" presName="negativeSpace" presStyleCnt="0"/>
      <dgm:spPr/>
    </dgm:pt>
    <dgm:pt modelId="{7F7DA041-C4EA-4406-8328-3365590F53E0}" type="pres">
      <dgm:prSet presAssocID="{651D4345-81F6-439A-8D18-11BEAB6A0E1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C6CF902-0EA0-4C69-B1DA-16C9CBA46E9D}" type="presOf" srcId="{CFF158EE-4FC0-405F-AA31-22298302E2E8}" destId="{604A85B8-D407-40EC-879B-796EB1FB1A50}" srcOrd="0" destOrd="0" presId="urn:microsoft.com/office/officeart/2005/8/layout/list1"/>
    <dgm:cxn modelId="{0299F006-E3F2-4859-93DE-234168A50601}" type="presOf" srcId="{651D4345-81F6-439A-8D18-11BEAB6A0E1F}" destId="{94E54FD0-30E3-4209-A5FD-FA8047598CF5}" srcOrd="0" destOrd="0" presId="urn:microsoft.com/office/officeart/2005/8/layout/list1"/>
    <dgm:cxn modelId="{AE861C15-79B3-4B0C-A41B-CC7B2C8CEC82}" type="presOf" srcId="{11049BC1-B07C-45CF-8D22-73576439AF0B}" destId="{2EE82A3A-6F36-4495-9D28-5C8ECBF8BB00}" srcOrd="0" destOrd="0" presId="urn:microsoft.com/office/officeart/2005/8/layout/list1"/>
    <dgm:cxn modelId="{13DF5530-9B21-40C0-B0C1-E6DA0E35D519}" type="presOf" srcId="{94A950AB-3518-4BA6-B0DF-F02989087600}" destId="{F5D9A4B8-B567-4DF3-86AE-6D01E900B629}" srcOrd="1" destOrd="0" presId="urn:microsoft.com/office/officeart/2005/8/layout/list1"/>
    <dgm:cxn modelId="{50B0B54D-4A7B-42A5-871D-FA20C9AE9AAD}" type="presOf" srcId="{94A950AB-3518-4BA6-B0DF-F02989087600}" destId="{EC322841-82C5-4D1E-892C-A24BD50DDEBD}" srcOrd="0" destOrd="0" presId="urn:microsoft.com/office/officeart/2005/8/layout/list1"/>
    <dgm:cxn modelId="{B296F371-9314-49B8-94AD-524BB3EB29C0}" srcId="{651D4345-81F6-439A-8D18-11BEAB6A0E1F}" destId="{F6F0372D-F45F-4053-B350-C9C03E500039}" srcOrd="2" destOrd="0" parTransId="{07E25AA3-C0D4-48EF-BF54-741012B037C9}" sibTransId="{495596CB-D3AB-466E-BFEE-BE9500F88444}"/>
    <dgm:cxn modelId="{15E59D76-C762-4DE3-8B36-7C3B43CC8C49}" srcId="{725F5DF0-266F-462F-AA7E-77C96FC814B0}" destId="{651D4345-81F6-439A-8D18-11BEAB6A0E1F}" srcOrd="4" destOrd="0" parTransId="{700564BA-7AE4-4E9B-A236-95ED33679DB4}" sibTransId="{22DD6843-1B6B-42BB-BDB0-5A3D50978ED5}"/>
    <dgm:cxn modelId="{C28FFC76-C156-4330-A64B-A7E46877435A}" type="presOf" srcId="{F6F0372D-F45F-4053-B350-C9C03E500039}" destId="{7F7DA041-C4EA-4406-8328-3365590F53E0}" srcOrd="0" destOrd="2" presId="urn:microsoft.com/office/officeart/2005/8/layout/list1"/>
    <dgm:cxn modelId="{7F9E7E5A-F91E-468C-8AC7-B96AB7F378EF}" srcId="{651D4345-81F6-439A-8D18-11BEAB6A0E1F}" destId="{86BD2F11-FD34-421B-A2AF-87D85C990D9D}" srcOrd="1" destOrd="0" parTransId="{6B1E8B37-1698-4B3C-8331-3E80CF556FF3}" sibTransId="{1251D345-5A3D-40CE-AA7C-369B16F32F95}"/>
    <dgm:cxn modelId="{72F8E287-A5DA-4DE5-BF85-4E346DD18F15}" srcId="{725F5DF0-266F-462F-AA7E-77C96FC814B0}" destId="{11049BC1-B07C-45CF-8D22-73576439AF0B}" srcOrd="0" destOrd="0" parTransId="{4333DC11-4BEA-4A4A-B104-A761BDF590BD}" sibTransId="{EC4CF853-AFA2-452B-AD91-63E7B5FF0042}"/>
    <dgm:cxn modelId="{10EFE2A1-FD59-4E7F-8548-B2AB2778BE66}" srcId="{725F5DF0-266F-462F-AA7E-77C96FC814B0}" destId="{CFF158EE-4FC0-405F-AA31-22298302E2E8}" srcOrd="3" destOrd="0" parTransId="{8BA40589-4CAD-47B4-BA19-73764B901239}" sibTransId="{DE51565E-EB21-4335-A906-CCCC9D52B0E3}"/>
    <dgm:cxn modelId="{57E8F3A7-5776-4115-8C75-482F761A9257}" type="presOf" srcId="{59CC0A99-8510-4484-AAAC-4BDA17B4EBDA}" destId="{54F8A3D8-F360-42F0-ADF3-DFBEBD176879}" srcOrd="1" destOrd="0" presId="urn:microsoft.com/office/officeart/2005/8/layout/list1"/>
    <dgm:cxn modelId="{A0F3BDAD-EC33-44E0-A492-DD3DC4F85711}" type="presOf" srcId="{11049BC1-B07C-45CF-8D22-73576439AF0B}" destId="{1C175443-2757-4905-AF37-03734CFF85C2}" srcOrd="1" destOrd="0" presId="urn:microsoft.com/office/officeart/2005/8/layout/list1"/>
    <dgm:cxn modelId="{A75F73B4-4630-4427-8106-54A5F718CE22}" type="presOf" srcId="{BFFD42FC-2D24-431B-B482-E8000A7EC7F4}" destId="{7F7DA041-C4EA-4406-8328-3365590F53E0}" srcOrd="0" destOrd="0" presId="urn:microsoft.com/office/officeart/2005/8/layout/list1"/>
    <dgm:cxn modelId="{C7609BC5-71E7-4191-9B67-D255DA5545BB}" type="presOf" srcId="{86BD2F11-FD34-421B-A2AF-87D85C990D9D}" destId="{7F7DA041-C4EA-4406-8328-3365590F53E0}" srcOrd="0" destOrd="1" presId="urn:microsoft.com/office/officeart/2005/8/layout/list1"/>
    <dgm:cxn modelId="{6FDC45C7-B6B7-434B-AD1D-2626D848BAF2}" type="presOf" srcId="{CFF158EE-4FC0-405F-AA31-22298302E2E8}" destId="{B5E0C022-1F6B-41B2-8C60-A35C72B9C750}" srcOrd="1" destOrd="0" presId="urn:microsoft.com/office/officeart/2005/8/layout/list1"/>
    <dgm:cxn modelId="{4D1490D1-ED2B-4E5B-990F-EABA6FE966C8}" srcId="{725F5DF0-266F-462F-AA7E-77C96FC814B0}" destId="{94A950AB-3518-4BA6-B0DF-F02989087600}" srcOrd="1" destOrd="0" parTransId="{F9E2FEA7-CAC7-45C8-8E5B-E3A33B62A57C}" sibTransId="{FAECC185-8C3A-43A9-B827-15A993582BB5}"/>
    <dgm:cxn modelId="{2277E0D1-47DE-4C6F-A7BD-2EF9DEB4D78B}" type="presOf" srcId="{725F5DF0-266F-462F-AA7E-77C96FC814B0}" destId="{23A40960-721D-4260-8312-37AFA50EB7BA}" srcOrd="0" destOrd="0" presId="urn:microsoft.com/office/officeart/2005/8/layout/list1"/>
    <dgm:cxn modelId="{70E563D6-D3B7-40E5-B4FE-D3D8A6A0B70C}" type="presOf" srcId="{651D4345-81F6-439A-8D18-11BEAB6A0E1F}" destId="{0056A92D-1C97-46D9-AFBD-1577197A3A19}" srcOrd="1" destOrd="0" presId="urn:microsoft.com/office/officeart/2005/8/layout/list1"/>
    <dgm:cxn modelId="{7A756CDE-4B83-4A99-B1C8-8ABB1A88F725}" srcId="{651D4345-81F6-439A-8D18-11BEAB6A0E1F}" destId="{BFFD42FC-2D24-431B-B482-E8000A7EC7F4}" srcOrd="0" destOrd="0" parTransId="{5A9FC369-2ADC-4EAF-B0D3-4EB06C6EC2D2}" sibTransId="{4A8FACCD-1D27-4E7E-9979-0039C21ED006}"/>
    <dgm:cxn modelId="{FBB510EB-21F2-4CD1-94FE-747468ED91C3}" type="presOf" srcId="{59CC0A99-8510-4484-AAAC-4BDA17B4EBDA}" destId="{16E02B38-9E41-4C39-B695-329B77DE12F8}" srcOrd="0" destOrd="0" presId="urn:microsoft.com/office/officeart/2005/8/layout/list1"/>
    <dgm:cxn modelId="{6CCB77ED-9B18-42C6-BA1F-4BAB6E29D6B2}" srcId="{725F5DF0-266F-462F-AA7E-77C96FC814B0}" destId="{59CC0A99-8510-4484-AAAC-4BDA17B4EBDA}" srcOrd="2" destOrd="0" parTransId="{3727B7A2-DD14-48AB-BF47-C4BD0B4FB03C}" sibTransId="{2DE3D471-3B8A-42E2-A6A4-89E69711C2F2}"/>
    <dgm:cxn modelId="{59159D6B-2C70-4DEA-B793-C7ED43AFB2A4}" type="presParOf" srcId="{23A40960-721D-4260-8312-37AFA50EB7BA}" destId="{01C7C8A8-EBF0-4B9F-9387-0CBCF075375D}" srcOrd="0" destOrd="0" presId="urn:microsoft.com/office/officeart/2005/8/layout/list1"/>
    <dgm:cxn modelId="{725114C8-95B9-452D-B9EE-182F17094087}" type="presParOf" srcId="{01C7C8A8-EBF0-4B9F-9387-0CBCF075375D}" destId="{2EE82A3A-6F36-4495-9D28-5C8ECBF8BB00}" srcOrd="0" destOrd="0" presId="urn:microsoft.com/office/officeart/2005/8/layout/list1"/>
    <dgm:cxn modelId="{9460155A-5FE9-4FBB-9E4B-ABC2ECA6F47E}" type="presParOf" srcId="{01C7C8A8-EBF0-4B9F-9387-0CBCF075375D}" destId="{1C175443-2757-4905-AF37-03734CFF85C2}" srcOrd="1" destOrd="0" presId="urn:microsoft.com/office/officeart/2005/8/layout/list1"/>
    <dgm:cxn modelId="{EB83D5C6-ABF3-4F39-8210-698808CE8612}" type="presParOf" srcId="{23A40960-721D-4260-8312-37AFA50EB7BA}" destId="{F1B1159B-4DB9-464C-BA55-4185B68449A0}" srcOrd="1" destOrd="0" presId="urn:microsoft.com/office/officeart/2005/8/layout/list1"/>
    <dgm:cxn modelId="{343C25DD-E8D8-4B88-AFF2-2CC74AB6FE7A}" type="presParOf" srcId="{23A40960-721D-4260-8312-37AFA50EB7BA}" destId="{D954A158-D89A-4C7A-BC5C-C673F10920CA}" srcOrd="2" destOrd="0" presId="urn:microsoft.com/office/officeart/2005/8/layout/list1"/>
    <dgm:cxn modelId="{04FEA08C-2F31-47D9-918A-360450811233}" type="presParOf" srcId="{23A40960-721D-4260-8312-37AFA50EB7BA}" destId="{A934F09B-5C61-41F2-86CB-D5A167486852}" srcOrd="3" destOrd="0" presId="urn:microsoft.com/office/officeart/2005/8/layout/list1"/>
    <dgm:cxn modelId="{7BC3E7CE-6273-4019-9E8D-B18230859511}" type="presParOf" srcId="{23A40960-721D-4260-8312-37AFA50EB7BA}" destId="{B4CFCDF7-ED87-453E-81BE-D4CBA83DC707}" srcOrd="4" destOrd="0" presId="urn:microsoft.com/office/officeart/2005/8/layout/list1"/>
    <dgm:cxn modelId="{84DDE6DF-7141-42F5-8EA1-D2AB20FAB885}" type="presParOf" srcId="{B4CFCDF7-ED87-453E-81BE-D4CBA83DC707}" destId="{EC322841-82C5-4D1E-892C-A24BD50DDEBD}" srcOrd="0" destOrd="0" presId="urn:microsoft.com/office/officeart/2005/8/layout/list1"/>
    <dgm:cxn modelId="{26653C94-AC05-49F2-8FDC-84D2A81F7D15}" type="presParOf" srcId="{B4CFCDF7-ED87-453E-81BE-D4CBA83DC707}" destId="{F5D9A4B8-B567-4DF3-86AE-6D01E900B629}" srcOrd="1" destOrd="0" presId="urn:microsoft.com/office/officeart/2005/8/layout/list1"/>
    <dgm:cxn modelId="{F5D56A2E-6DA1-45BF-8E49-264E835EB277}" type="presParOf" srcId="{23A40960-721D-4260-8312-37AFA50EB7BA}" destId="{61E82CBA-D831-4794-B4F7-471B3D8FCFDB}" srcOrd="5" destOrd="0" presId="urn:microsoft.com/office/officeart/2005/8/layout/list1"/>
    <dgm:cxn modelId="{770B3B6E-3C46-45B4-A7A8-31EFFCB97D85}" type="presParOf" srcId="{23A40960-721D-4260-8312-37AFA50EB7BA}" destId="{E665826A-0CBD-454C-8A57-36EF19D9A3AF}" srcOrd="6" destOrd="0" presId="urn:microsoft.com/office/officeart/2005/8/layout/list1"/>
    <dgm:cxn modelId="{6B663DCD-F727-46E6-9D72-56D62DECA723}" type="presParOf" srcId="{23A40960-721D-4260-8312-37AFA50EB7BA}" destId="{4078DA84-98AD-45F9-BC8D-EFF5D35DB64A}" srcOrd="7" destOrd="0" presId="urn:microsoft.com/office/officeart/2005/8/layout/list1"/>
    <dgm:cxn modelId="{C82851D2-4769-467C-957E-BF6B16AA3C32}" type="presParOf" srcId="{23A40960-721D-4260-8312-37AFA50EB7BA}" destId="{F9DECCB2-ED4E-47C7-982B-7A69D07D1E3E}" srcOrd="8" destOrd="0" presId="urn:microsoft.com/office/officeart/2005/8/layout/list1"/>
    <dgm:cxn modelId="{1215FAEC-0EFE-42BD-9586-01AA02A847AA}" type="presParOf" srcId="{F9DECCB2-ED4E-47C7-982B-7A69D07D1E3E}" destId="{16E02B38-9E41-4C39-B695-329B77DE12F8}" srcOrd="0" destOrd="0" presId="urn:microsoft.com/office/officeart/2005/8/layout/list1"/>
    <dgm:cxn modelId="{07734D98-BCAF-4492-9526-3A590E21D826}" type="presParOf" srcId="{F9DECCB2-ED4E-47C7-982B-7A69D07D1E3E}" destId="{54F8A3D8-F360-42F0-ADF3-DFBEBD176879}" srcOrd="1" destOrd="0" presId="urn:microsoft.com/office/officeart/2005/8/layout/list1"/>
    <dgm:cxn modelId="{3C1F4B78-1867-4C09-9D9A-F52D38AD8031}" type="presParOf" srcId="{23A40960-721D-4260-8312-37AFA50EB7BA}" destId="{DCF3256A-59B1-41F6-95FC-126639D5102B}" srcOrd="9" destOrd="0" presId="urn:microsoft.com/office/officeart/2005/8/layout/list1"/>
    <dgm:cxn modelId="{63161FFE-70ED-4FD3-A4E6-62C88B200B7D}" type="presParOf" srcId="{23A40960-721D-4260-8312-37AFA50EB7BA}" destId="{5FC77B46-1E5B-4DBC-8C0B-9CD3DD6F9695}" srcOrd="10" destOrd="0" presId="urn:microsoft.com/office/officeart/2005/8/layout/list1"/>
    <dgm:cxn modelId="{29AC7A97-B653-4213-B536-956AF3B5A4DE}" type="presParOf" srcId="{23A40960-721D-4260-8312-37AFA50EB7BA}" destId="{5B22FCB9-254C-469D-BAB2-2771FFA72983}" srcOrd="11" destOrd="0" presId="urn:microsoft.com/office/officeart/2005/8/layout/list1"/>
    <dgm:cxn modelId="{F53CC6B6-6392-4826-A6AC-A11E2DD476D0}" type="presParOf" srcId="{23A40960-721D-4260-8312-37AFA50EB7BA}" destId="{7F2A4D7B-E3A2-4331-8C01-525669F25127}" srcOrd="12" destOrd="0" presId="urn:microsoft.com/office/officeart/2005/8/layout/list1"/>
    <dgm:cxn modelId="{1CABF072-CEBA-4A5B-AF06-0BB6E35DB954}" type="presParOf" srcId="{7F2A4D7B-E3A2-4331-8C01-525669F25127}" destId="{604A85B8-D407-40EC-879B-796EB1FB1A50}" srcOrd="0" destOrd="0" presId="urn:microsoft.com/office/officeart/2005/8/layout/list1"/>
    <dgm:cxn modelId="{B68D21D7-194B-4488-A408-A85C7BF0FA15}" type="presParOf" srcId="{7F2A4D7B-E3A2-4331-8C01-525669F25127}" destId="{B5E0C022-1F6B-41B2-8C60-A35C72B9C750}" srcOrd="1" destOrd="0" presId="urn:microsoft.com/office/officeart/2005/8/layout/list1"/>
    <dgm:cxn modelId="{8B2B26C0-918F-4840-8D06-005A62AF0F81}" type="presParOf" srcId="{23A40960-721D-4260-8312-37AFA50EB7BA}" destId="{46E04126-DE1B-4200-B173-760AC968F55A}" srcOrd="13" destOrd="0" presId="urn:microsoft.com/office/officeart/2005/8/layout/list1"/>
    <dgm:cxn modelId="{F54AC992-5937-4684-A83B-3DB322FBEF32}" type="presParOf" srcId="{23A40960-721D-4260-8312-37AFA50EB7BA}" destId="{5C80D12E-49F3-4565-8722-B1CD228C4B23}" srcOrd="14" destOrd="0" presId="urn:microsoft.com/office/officeart/2005/8/layout/list1"/>
    <dgm:cxn modelId="{EDC0B0C7-C7E1-411B-B90A-6E87A0D500F4}" type="presParOf" srcId="{23A40960-721D-4260-8312-37AFA50EB7BA}" destId="{629C1205-92F0-47BE-AC93-B84AD7B6B600}" srcOrd="15" destOrd="0" presId="urn:microsoft.com/office/officeart/2005/8/layout/list1"/>
    <dgm:cxn modelId="{8616F76C-5066-4570-A8DE-B3DE262C4882}" type="presParOf" srcId="{23A40960-721D-4260-8312-37AFA50EB7BA}" destId="{91CE5F2F-B5DD-41EC-AEB5-4380E96EA4A8}" srcOrd="16" destOrd="0" presId="urn:microsoft.com/office/officeart/2005/8/layout/list1"/>
    <dgm:cxn modelId="{08B05D16-8F03-4A01-A4D7-3828E0242719}" type="presParOf" srcId="{91CE5F2F-B5DD-41EC-AEB5-4380E96EA4A8}" destId="{94E54FD0-30E3-4209-A5FD-FA8047598CF5}" srcOrd="0" destOrd="0" presId="urn:microsoft.com/office/officeart/2005/8/layout/list1"/>
    <dgm:cxn modelId="{D0470862-CB8B-450F-B8FE-1183F0C40E18}" type="presParOf" srcId="{91CE5F2F-B5DD-41EC-AEB5-4380E96EA4A8}" destId="{0056A92D-1C97-46D9-AFBD-1577197A3A19}" srcOrd="1" destOrd="0" presId="urn:microsoft.com/office/officeart/2005/8/layout/list1"/>
    <dgm:cxn modelId="{8CA99C52-985B-490E-9B0A-B5E013453A10}" type="presParOf" srcId="{23A40960-721D-4260-8312-37AFA50EB7BA}" destId="{296C0D21-BB1F-4D4C-8A16-8A92BBA0208F}" srcOrd="17" destOrd="0" presId="urn:microsoft.com/office/officeart/2005/8/layout/list1"/>
    <dgm:cxn modelId="{E19F4557-80A3-4031-93DB-4BA57E55882D}" type="presParOf" srcId="{23A40960-721D-4260-8312-37AFA50EB7BA}" destId="{7F7DA041-C4EA-4406-8328-3365590F53E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5F5DF0-266F-462F-AA7E-77C96FC814B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1049BC1-B07C-45CF-8D22-73576439AF0B}">
      <dgm:prSet phldrT="[Text]" custT="1"/>
      <dgm:spPr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A koronavírus-sokk hatásai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4333DC11-4BEA-4A4A-B104-A761BDF590BD}" type="parTrans" cxnId="{72F8E287-A5DA-4DE5-BF85-4E346DD18F15}">
      <dgm:prSet/>
      <dgm:spPr/>
      <dgm:t>
        <a:bodyPr/>
        <a:lstStyle/>
        <a:p>
          <a:endParaRPr lang="en-US"/>
        </a:p>
      </dgm:t>
    </dgm:pt>
    <dgm:pt modelId="{EC4CF853-AFA2-452B-AD91-63E7B5FF0042}" type="sibTrans" cxnId="{72F8E287-A5DA-4DE5-BF85-4E346DD18F15}">
      <dgm:prSet/>
      <dgm:spPr/>
      <dgm:t>
        <a:bodyPr/>
        <a:lstStyle/>
        <a:p>
          <a:endParaRPr lang="en-US"/>
        </a:p>
      </dgm:t>
    </dgm:pt>
    <dgm:pt modelId="{59CC0A99-8510-4484-AAAC-4BDA17B4EBDA}">
      <dgm:prSet phldrT="[Text]" custT="1"/>
      <dgm:spPr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Kockázatok, sérülékeny adósok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3727B7A2-DD14-48AB-BF47-C4BD0B4FB03C}" type="parTrans" cxnId="{6CCB77ED-9B18-42C6-BA1F-4BAB6E29D6B2}">
      <dgm:prSet/>
      <dgm:spPr/>
      <dgm:t>
        <a:bodyPr/>
        <a:lstStyle/>
        <a:p>
          <a:endParaRPr lang="en-US"/>
        </a:p>
      </dgm:t>
    </dgm:pt>
    <dgm:pt modelId="{2DE3D471-3B8A-42E2-A6A4-89E69711C2F2}" type="sibTrans" cxnId="{6CCB77ED-9B18-42C6-BA1F-4BAB6E29D6B2}">
      <dgm:prSet/>
      <dgm:spPr/>
      <dgm:t>
        <a:bodyPr/>
        <a:lstStyle/>
        <a:p>
          <a:endParaRPr lang="en-US"/>
        </a:p>
      </dgm:t>
    </dgm:pt>
    <dgm:pt modelId="{CFF158EE-4FC0-405F-AA31-22298302E2E8}">
      <dgm:prSet phldrT="[Text]" custT="1"/>
      <dgm:spPr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Stresszteszt eredmények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8BA40589-4CAD-47B4-BA19-73764B901239}" type="parTrans" cxnId="{10EFE2A1-FD59-4E7F-8548-B2AB2778BE66}">
      <dgm:prSet/>
      <dgm:spPr/>
      <dgm:t>
        <a:bodyPr/>
        <a:lstStyle/>
        <a:p>
          <a:endParaRPr lang="en-US"/>
        </a:p>
      </dgm:t>
    </dgm:pt>
    <dgm:pt modelId="{DE51565E-EB21-4335-A906-CCCC9D52B0E3}" type="sibTrans" cxnId="{10EFE2A1-FD59-4E7F-8548-B2AB2778BE66}">
      <dgm:prSet/>
      <dgm:spPr/>
      <dgm:t>
        <a:bodyPr/>
        <a:lstStyle/>
        <a:p>
          <a:endParaRPr lang="en-US"/>
        </a:p>
      </dgm:t>
    </dgm:pt>
    <dgm:pt modelId="{94A950AB-3518-4BA6-B0DF-F02989087600}">
      <dgm:prSet phldrT="[Text]" custT="1"/>
      <dgm:spPr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A bankok helyzete a sokk tükrében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F9E2FEA7-CAC7-45C8-8E5B-E3A33B62A57C}" type="parTrans" cxnId="{4D1490D1-ED2B-4E5B-990F-EABA6FE966C8}">
      <dgm:prSet/>
      <dgm:spPr/>
      <dgm:t>
        <a:bodyPr/>
        <a:lstStyle/>
        <a:p>
          <a:endParaRPr lang="en-US"/>
        </a:p>
      </dgm:t>
    </dgm:pt>
    <dgm:pt modelId="{FAECC185-8C3A-43A9-B827-15A993582BB5}" type="sibTrans" cxnId="{4D1490D1-ED2B-4E5B-990F-EABA6FE966C8}">
      <dgm:prSet/>
      <dgm:spPr/>
      <dgm:t>
        <a:bodyPr/>
        <a:lstStyle/>
        <a:p>
          <a:endParaRPr lang="en-US"/>
        </a:p>
      </dgm:t>
    </dgm:pt>
    <dgm:pt modelId="{651D4345-81F6-439A-8D18-11BEAB6A0E1F}">
      <dgm:prSet phldrT="[Text]" custT="1"/>
      <dgm:spPr>
        <a:solidFill>
          <a:srgbClr val="002060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Előrejelzés, legfrissebb adatok</a:t>
          </a:r>
        </a:p>
      </dgm:t>
    </dgm:pt>
    <dgm:pt modelId="{700564BA-7AE4-4E9B-A236-95ED33679DB4}" type="parTrans" cxnId="{15E59D76-C762-4DE3-8B36-7C3B43CC8C49}">
      <dgm:prSet/>
      <dgm:spPr/>
      <dgm:t>
        <a:bodyPr/>
        <a:lstStyle/>
        <a:p>
          <a:endParaRPr lang="en-US"/>
        </a:p>
      </dgm:t>
    </dgm:pt>
    <dgm:pt modelId="{22DD6843-1B6B-42BB-BDB0-5A3D50978ED5}" type="sibTrans" cxnId="{15E59D76-C762-4DE3-8B36-7C3B43CC8C49}">
      <dgm:prSet/>
      <dgm:spPr/>
      <dgm:t>
        <a:bodyPr/>
        <a:lstStyle/>
        <a:p>
          <a:endParaRPr lang="en-US"/>
        </a:p>
      </dgm:t>
    </dgm:pt>
    <dgm:pt modelId="{BFFD42FC-2D24-431B-B482-E8000A7EC7F4}">
      <dgm:prSet custT="1"/>
      <dgm:spPr/>
      <dgm:t>
        <a:bodyPr/>
        <a:lstStyle/>
        <a:p>
          <a:r>
            <a:rPr lang="hu-HU" sz="1700" kern="1200" dirty="0">
              <a:solidFill>
                <a:srgbClr val="E7E6E6">
                  <a:lumMod val="75000"/>
                </a:srgbClr>
              </a:solidFill>
              <a:latin typeface="Calibri"/>
              <a:ea typeface="+mn-ea"/>
              <a:cs typeface="+mn-cs"/>
            </a:rPr>
            <a:t>Hitelezés</a:t>
          </a:r>
        </a:p>
      </dgm:t>
    </dgm:pt>
    <dgm:pt modelId="{5A9FC369-2ADC-4EAF-B0D3-4EB06C6EC2D2}" type="parTrans" cxnId="{7A756CDE-4B83-4A99-B1C8-8ABB1A88F725}">
      <dgm:prSet/>
      <dgm:spPr/>
      <dgm:t>
        <a:bodyPr/>
        <a:lstStyle/>
        <a:p>
          <a:endParaRPr lang="hu-HU"/>
        </a:p>
      </dgm:t>
    </dgm:pt>
    <dgm:pt modelId="{4A8FACCD-1D27-4E7E-9979-0039C21ED006}" type="sibTrans" cxnId="{7A756CDE-4B83-4A99-B1C8-8ABB1A88F725}">
      <dgm:prSet/>
      <dgm:spPr/>
      <dgm:t>
        <a:bodyPr/>
        <a:lstStyle/>
        <a:p>
          <a:endParaRPr lang="hu-HU"/>
        </a:p>
      </dgm:t>
    </dgm:pt>
    <dgm:pt modelId="{86BD2F11-FD34-421B-A2AF-87D85C990D9D}">
      <dgm:prSet custT="1"/>
      <dgm:spPr/>
      <dgm:t>
        <a:bodyPr/>
        <a:lstStyle/>
        <a:p>
          <a:r>
            <a:rPr lang="hu-HU" sz="1700" kern="1200" dirty="0">
              <a:solidFill>
                <a:srgbClr val="E7E6E6">
                  <a:lumMod val="75000"/>
                </a:srgbClr>
              </a:solidFill>
              <a:latin typeface="Calibri"/>
              <a:ea typeface="+mn-ea"/>
              <a:cs typeface="+mn-cs"/>
            </a:rPr>
            <a:t>Ingatlanpiac</a:t>
          </a:r>
        </a:p>
      </dgm:t>
    </dgm:pt>
    <dgm:pt modelId="{6B1E8B37-1698-4B3C-8331-3E80CF556FF3}" type="parTrans" cxnId="{7F9E7E5A-F91E-468C-8AC7-B96AB7F378EF}">
      <dgm:prSet/>
      <dgm:spPr/>
      <dgm:t>
        <a:bodyPr/>
        <a:lstStyle/>
        <a:p>
          <a:endParaRPr lang="hu-HU"/>
        </a:p>
      </dgm:t>
    </dgm:pt>
    <dgm:pt modelId="{1251D345-5A3D-40CE-AA7C-369B16F32F95}" type="sibTrans" cxnId="{7F9E7E5A-F91E-468C-8AC7-B96AB7F378EF}">
      <dgm:prSet/>
      <dgm:spPr/>
      <dgm:t>
        <a:bodyPr/>
        <a:lstStyle/>
        <a:p>
          <a:endParaRPr lang="hu-HU"/>
        </a:p>
      </dgm:t>
    </dgm:pt>
    <dgm:pt modelId="{F6F0372D-F45F-4053-B350-C9C03E500039}">
      <dgm:prSet/>
      <dgm:spPr/>
      <dgm:t>
        <a:bodyPr/>
        <a:lstStyle/>
        <a:p>
          <a:r>
            <a:rPr lang="hu-HU" sz="1700" b="1" kern="1200" cap="all" baseline="0" dirty="0">
              <a:solidFill>
                <a:schemeClr val="tx1"/>
              </a:solidFill>
            </a:rPr>
            <a:t>Megtakarítások</a:t>
          </a:r>
        </a:p>
      </dgm:t>
    </dgm:pt>
    <dgm:pt modelId="{07E25AA3-C0D4-48EF-BF54-741012B037C9}" type="parTrans" cxnId="{B296F371-9314-49B8-94AD-524BB3EB29C0}">
      <dgm:prSet/>
      <dgm:spPr/>
      <dgm:t>
        <a:bodyPr/>
        <a:lstStyle/>
        <a:p>
          <a:endParaRPr lang="hu-HU"/>
        </a:p>
      </dgm:t>
    </dgm:pt>
    <dgm:pt modelId="{495596CB-D3AB-466E-BFEE-BE9500F88444}" type="sibTrans" cxnId="{B296F371-9314-49B8-94AD-524BB3EB29C0}">
      <dgm:prSet/>
      <dgm:spPr/>
      <dgm:t>
        <a:bodyPr/>
        <a:lstStyle/>
        <a:p>
          <a:endParaRPr lang="hu-HU"/>
        </a:p>
      </dgm:t>
    </dgm:pt>
    <dgm:pt modelId="{23A40960-721D-4260-8312-37AFA50EB7BA}" type="pres">
      <dgm:prSet presAssocID="{725F5DF0-266F-462F-AA7E-77C96FC814B0}" presName="linear" presStyleCnt="0">
        <dgm:presLayoutVars>
          <dgm:dir/>
          <dgm:animLvl val="lvl"/>
          <dgm:resizeHandles val="exact"/>
        </dgm:presLayoutVars>
      </dgm:prSet>
      <dgm:spPr/>
    </dgm:pt>
    <dgm:pt modelId="{01C7C8A8-EBF0-4B9F-9387-0CBCF075375D}" type="pres">
      <dgm:prSet presAssocID="{11049BC1-B07C-45CF-8D22-73576439AF0B}" presName="parentLin" presStyleCnt="0"/>
      <dgm:spPr/>
    </dgm:pt>
    <dgm:pt modelId="{2EE82A3A-6F36-4495-9D28-5C8ECBF8BB00}" type="pres">
      <dgm:prSet presAssocID="{11049BC1-B07C-45CF-8D22-73576439AF0B}" presName="parentLeftMargin" presStyleLbl="node1" presStyleIdx="0" presStyleCnt="5"/>
      <dgm:spPr/>
    </dgm:pt>
    <dgm:pt modelId="{1C175443-2757-4905-AF37-03734CFF85C2}" type="pres">
      <dgm:prSet presAssocID="{11049BC1-B07C-45CF-8D22-73576439AF0B}" presName="parentText" presStyleLbl="node1" presStyleIdx="0" presStyleCnt="5" custScaleX="120681">
        <dgm:presLayoutVars>
          <dgm:chMax val="0"/>
          <dgm:bulletEnabled val="1"/>
        </dgm:presLayoutVars>
      </dgm:prSet>
      <dgm:spPr>
        <a:xfrm>
          <a:off x="302342" y="90523"/>
          <a:ext cx="5108186" cy="590400"/>
        </a:xfrm>
        <a:prstGeom prst="roundRect">
          <a:avLst/>
        </a:prstGeom>
      </dgm:spPr>
    </dgm:pt>
    <dgm:pt modelId="{F1B1159B-4DB9-464C-BA55-4185B68449A0}" type="pres">
      <dgm:prSet presAssocID="{11049BC1-B07C-45CF-8D22-73576439AF0B}" presName="negativeSpace" presStyleCnt="0"/>
      <dgm:spPr/>
    </dgm:pt>
    <dgm:pt modelId="{D954A158-D89A-4C7A-BC5C-C673F10920CA}" type="pres">
      <dgm:prSet presAssocID="{11049BC1-B07C-45CF-8D22-73576439AF0B}" presName="childText" presStyleLbl="conFgAcc1" presStyleIdx="0" presStyleCnt="5">
        <dgm:presLayoutVars>
          <dgm:bulletEnabled val="1"/>
        </dgm:presLayoutVars>
      </dgm:prSet>
      <dgm:spPr>
        <a:xfrm>
          <a:off x="0" y="333407"/>
          <a:ext cx="6936432" cy="529200"/>
        </a:xfrm>
        <a:prstGeom prst="rect">
          <a:avLst/>
        </a:prstGeom>
      </dgm:spPr>
    </dgm:pt>
    <dgm:pt modelId="{A934F09B-5C61-41F2-86CB-D5A167486852}" type="pres">
      <dgm:prSet presAssocID="{EC4CF853-AFA2-452B-AD91-63E7B5FF0042}" presName="spaceBetweenRectangles" presStyleCnt="0"/>
      <dgm:spPr/>
    </dgm:pt>
    <dgm:pt modelId="{B4CFCDF7-ED87-453E-81BE-D4CBA83DC707}" type="pres">
      <dgm:prSet presAssocID="{94A950AB-3518-4BA6-B0DF-F02989087600}" presName="parentLin" presStyleCnt="0"/>
      <dgm:spPr/>
    </dgm:pt>
    <dgm:pt modelId="{EC322841-82C5-4D1E-892C-A24BD50DDEBD}" type="pres">
      <dgm:prSet presAssocID="{94A950AB-3518-4BA6-B0DF-F02989087600}" presName="parentLeftMargin" presStyleLbl="node1" presStyleIdx="0" presStyleCnt="5"/>
      <dgm:spPr/>
    </dgm:pt>
    <dgm:pt modelId="{F5D9A4B8-B567-4DF3-86AE-6D01E900B629}" type="pres">
      <dgm:prSet presAssocID="{94A950AB-3518-4BA6-B0DF-F02989087600}" presName="parentText" presStyleLbl="node1" presStyleIdx="1" presStyleCnt="5" custScaleX="120712">
        <dgm:presLayoutVars>
          <dgm:chMax val="0"/>
          <dgm:bulletEnabled val="1"/>
        </dgm:presLayoutVars>
      </dgm:prSet>
      <dgm:spPr>
        <a:xfrm>
          <a:off x="302342" y="997723"/>
          <a:ext cx="5109499" cy="590400"/>
        </a:xfrm>
        <a:prstGeom prst="roundRect">
          <a:avLst/>
        </a:prstGeom>
      </dgm:spPr>
    </dgm:pt>
    <dgm:pt modelId="{61E82CBA-D831-4794-B4F7-471B3D8FCFDB}" type="pres">
      <dgm:prSet presAssocID="{94A950AB-3518-4BA6-B0DF-F02989087600}" presName="negativeSpace" presStyleCnt="0"/>
      <dgm:spPr/>
    </dgm:pt>
    <dgm:pt modelId="{E665826A-0CBD-454C-8A57-36EF19D9A3AF}" type="pres">
      <dgm:prSet presAssocID="{94A950AB-3518-4BA6-B0DF-F02989087600}" presName="childText" presStyleLbl="conFgAcc1" presStyleIdx="1" presStyleCnt="5">
        <dgm:presLayoutVars>
          <dgm:bulletEnabled val="1"/>
        </dgm:presLayoutVars>
      </dgm:prSet>
      <dgm:spPr/>
    </dgm:pt>
    <dgm:pt modelId="{4078DA84-98AD-45F9-BC8D-EFF5D35DB64A}" type="pres">
      <dgm:prSet presAssocID="{FAECC185-8C3A-43A9-B827-15A993582BB5}" presName="spaceBetweenRectangles" presStyleCnt="0"/>
      <dgm:spPr/>
    </dgm:pt>
    <dgm:pt modelId="{F9DECCB2-ED4E-47C7-982B-7A69D07D1E3E}" type="pres">
      <dgm:prSet presAssocID="{59CC0A99-8510-4484-AAAC-4BDA17B4EBDA}" presName="parentLin" presStyleCnt="0"/>
      <dgm:spPr/>
    </dgm:pt>
    <dgm:pt modelId="{16E02B38-9E41-4C39-B695-329B77DE12F8}" type="pres">
      <dgm:prSet presAssocID="{59CC0A99-8510-4484-AAAC-4BDA17B4EBDA}" presName="parentLeftMargin" presStyleLbl="node1" presStyleIdx="1" presStyleCnt="5"/>
      <dgm:spPr/>
    </dgm:pt>
    <dgm:pt modelId="{54F8A3D8-F360-42F0-ADF3-DFBEBD176879}" type="pres">
      <dgm:prSet presAssocID="{59CC0A99-8510-4484-AAAC-4BDA17B4EBDA}" presName="parentText" presStyleLbl="node1" presStyleIdx="2" presStyleCnt="5" custScaleX="120681">
        <dgm:presLayoutVars>
          <dgm:chMax val="0"/>
          <dgm:bulletEnabled val="1"/>
        </dgm:presLayoutVars>
      </dgm:prSet>
      <dgm:spPr>
        <a:xfrm>
          <a:off x="302342" y="1904923"/>
          <a:ext cx="4927150" cy="590400"/>
        </a:xfrm>
        <a:prstGeom prst="roundRect">
          <a:avLst/>
        </a:prstGeom>
      </dgm:spPr>
    </dgm:pt>
    <dgm:pt modelId="{DCF3256A-59B1-41F6-95FC-126639D5102B}" type="pres">
      <dgm:prSet presAssocID="{59CC0A99-8510-4484-AAAC-4BDA17B4EBDA}" presName="negativeSpace" presStyleCnt="0"/>
      <dgm:spPr/>
    </dgm:pt>
    <dgm:pt modelId="{5FC77B46-1E5B-4DBC-8C0B-9CD3DD6F9695}" type="pres">
      <dgm:prSet presAssocID="{59CC0A99-8510-4484-AAAC-4BDA17B4EBDA}" presName="childText" presStyleLbl="conFgAcc1" presStyleIdx="2" presStyleCnt="5">
        <dgm:presLayoutVars>
          <dgm:bulletEnabled val="1"/>
        </dgm:presLayoutVars>
      </dgm:prSet>
      <dgm:spPr>
        <a:xfrm>
          <a:off x="0" y="2238527"/>
          <a:ext cx="6936432" cy="529200"/>
        </a:xfrm>
        <a:prstGeom prst="rect">
          <a:avLst/>
        </a:prstGeom>
      </dgm:spPr>
    </dgm:pt>
    <dgm:pt modelId="{5B22FCB9-254C-469D-BAB2-2771FFA72983}" type="pres">
      <dgm:prSet presAssocID="{2DE3D471-3B8A-42E2-A6A4-89E69711C2F2}" presName="spaceBetweenRectangles" presStyleCnt="0"/>
      <dgm:spPr/>
    </dgm:pt>
    <dgm:pt modelId="{7F2A4D7B-E3A2-4331-8C01-525669F25127}" type="pres">
      <dgm:prSet presAssocID="{CFF158EE-4FC0-405F-AA31-22298302E2E8}" presName="parentLin" presStyleCnt="0"/>
      <dgm:spPr/>
    </dgm:pt>
    <dgm:pt modelId="{604A85B8-D407-40EC-879B-796EB1FB1A50}" type="pres">
      <dgm:prSet presAssocID="{CFF158EE-4FC0-405F-AA31-22298302E2E8}" presName="parentLeftMargin" presStyleLbl="node1" presStyleIdx="2" presStyleCnt="5"/>
      <dgm:spPr>
        <a:prstGeom prst="roundRect">
          <a:avLst/>
        </a:prstGeom>
      </dgm:spPr>
    </dgm:pt>
    <dgm:pt modelId="{B5E0C022-1F6B-41B2-8C60-A35C72B9C750}" type="pres">
      <dgm:prSet presAssocID="{CFF158EE-4FC0-405F-AA31-22298302E2E8}" presName="parentText" presStyleLbl="node1" presStyleIdx="3" presStyleCnt="5" custScaleX="120712">
        <dgm:presLayoutVars>
          <dgm:chMax val="0"/>
          <dgm:bulletEnabled val="1"/>
        </dgm:presLayoutVars>
      </dgm:prSet>
      <dgm:spPr>
        <a:xfrm>
          <a:off x="302342" y="2319886"/>
          <a:ext cx="4928419" cy="501840"/>
        </a:xfrm>
        <a:prstGeom prst="roundRect">
          <a:avLst/>
        </a:prstGeom>
      </dgm:spPr>
    </dgm:pt>
    <dgm:pt modelId="{46E04126-DE1B-4200-B173-760AC968F55A}" type="pres">
      <dgm:prSet presAssocID="{CFF158EE-4FC0-405F-AA31-22298302E2E8}" presName="negativeSpace" presStyleCnt="0"/>
      <dgm:spPr/>
    </dgm:pt>
    <dgm:pt modelId="{5C80D12E-49F3-4565-8722-B1CD228C4B23}" type="pres">
      <dgm:prSet presAssocID="{CFF158EE-4FC0-405F-AA31-22298302E2E8}" presName="childText" presStyleLbl="conFgAcc1" presStyleIdx="3" presStyleCnt="5">
        <dgm:presLayoutVars>
          <dgm:bulletEnabled val="1"/>
        </dgm:presLayoutVars>
      </dgm:prSet>
      <dgm:spPr>
        <a:xfrm>
          <a:off x="0" y="3191088"/>
          <a:ext cx="6046859" cy="529200"/>
        </a:xfrm>
        <a:prstGeom prst="rect">
          <a:avLst/>
        </a:prstGeom>
      </dgm:spPr>
    </dgm:pt>
    <dgm:pt modelId="{629C1205-92F0-47BE-AC93-B84AD7B6B600}" type="pres">
      <dgm:prSet presAssocID="{DE51565E-EB21-4335-A906-CCCC9D52B0E3}" presName="spaceBetweenRectangles" presStyleCnt="0"/>
      <dgm:spPr/>
    </dgm:pt>
    <dgm:pt modelId="{91CE5F2F-B5DD-41EC-AEB5-4380E96EA4A8}" type="pres">
      <dgm:prSet presAssocID="{651D4345-81F6-439A-8D18-11BEAB6A0E1F}" presName="parentLin" presStyleCnt="0"/>
      <dgm:spPr/>
    </dgm:pt>
    <dgm:pt modelId="{94E54FD0-30E3-4209-A5FD-FA8047598CF5}" type="pres">
      <dgm:prSet presAssocID="{651D4345-81F6-439A-8D18-11BEAB6A0E1F}" presName="parentLeftMargin" presStyleLbl="node1" presStyleIdx="3" presStyleCnt="5"/>
      <dgm:spPr/>
    </dgm:pt>
    <dgm:pt modelId="{0056A92D-1C97-46D9-AFBD-1577197A3A19}" type="pres">
      <dgm:prSet presAssocID="{651D4345-81F6-439A-8D18-11BEAB6A0E1F}" presName="parentText" presStyleLbl="node1" presStyleIdx="4" presStyleCnt="5" custScaleX="120712" custScaleY="114778">
        <dgm:presLayoutVars>
          <dgm:chMax val="0"/>
          <dgm:bulletEnabled val="1"/>
        </dgm:presLayoutVars>
      </dgm:prSet>
      <dgm:spPr>
        <a:xfrm>
          <a:off x="302342" y="3719323"/>
          <a:ext cx="5109499" cy="677649"/>
        </a:xfrm>
        <a:prstGeom prst="roundRect">
          <a:avLst/>
        </a:prstGeom>
      </dgm:spPr>
    </dgm:pt>
    <dgm:pt modelId="{296C0D21-BB1F-4D4C-8A16-8A92BBA0208F}" type="pres">
      <dgm:prSet presAssocID="{651D4345-81F6-439A-8D18-11BEAB6A0E1F}" presName="negativeSpace" presStyleCnt="0"/>
      <dgm:spPr/>
    </dgm:pt>
    <dgm:pt modelId="{7F7DA041-C4EA-4406-8328-3365590F53E0}" type="pres">
      <dgm:prSet presAssocID="{651D4345-81F6-439A-8D18-11BEAB6A0E1F}" presName="childText" presStyleLbl="conFgAcc1" presStyleIdx="4" presStyleCnt="5" custLinFactNeighborX="-20534" custLinFactNeighborY="15344">
        <dgm:presLayoutVars>
          <dgm:bulletEnabled val="1"/>
        </dgm:presLayoutVars>
      </dgm:prSet>
      <dgm:spPr/>
    </dgm:pt>
  </dgm:ptLst>
  <dgm:cxnLst>
    <dgm:cxn modelId="{5C6CF902-0EA0-4C69-B1DA-16C9CBA46E9D}" type="presOf" srcId="{CFF158EE-4FC0-405F-AA31-22298302E2E8}" destId="{604A85B8-D407-40EC-879B-796EB1FB1A50}" srcOrd="0" destOrd="0" presId="urn:microsoft.com/office/officeart/2005/8/layout/list1"/>
    <dgm:cxn modelId="{0299F006-E3F2-4859-93DE-234168A50601}" type="presOf" srcId="{651D4345-81F6-439A-8D18-11BEAB6A0E1F}" destId="{94E54FD0-30E3-4209-A5FD-FA8047598CF5}" srcOrd="0" destOrd="0" presId="urn:microsoft.com/office/officeart/2005/8/layout/list1"/>
    <dgm:cxn modelId="{AE861C15-79B3-4B0C-A41B-CC7B2C8CEC82}" type="presOf" srcId="{11049BC1-B07C-45CF-8D22-73576439AF0B}" destId="{2EE82A3A-6F36-4495-9D28-5C8ECBF8BB00}" srcOrd="0" destOrd="0" presId="urn:microsoft.com/office/officeart/2005/8/layout/list1"/>
    <dgm:cxn modelId="{13DF5530-9B21-40C0-B0C1-E6DA0E35D519}" type="presOf" srcId="{94A950AB-3518-4BA6-B0DF-F02989087600}" destId="{F5D9A4B8-B567-4DF3-86AE-6D01E900B629}" srcOrd="1" destOrd="0" presId="urn:microsoft.com/office/officeart/2005/8/layout/list1"/>
    <dgm:cxn modelId="{50B0B54D-4A7B-42A5-871D-FA20C9AE9AAD}" type="presOf" srcId="{94A950AB-3518-4BA6-B0DF-F02989087600}" destId="{EC322841-82C5-4D1E-892C-A24BD50DDEBD}" srcOrd="0" destOrd="0" presId="urn:microsoft.com/office/officeart/2005/8/layout/list1"/>
    <dgm:cxn modelId="{B296F371-9314-49B8-94AD-524BB3EB29C0}" srcId="{651D4345-81F6-439A-8D18-11BEAB6A0E1F}" destId="{F6F0372D-F45F-4053-B350-C9C03E500039}" srcOrd="2" destOrd="0" parTransId="{07E25AA3-C0D4-48EF-BF54-741012B037C9}" sibTransId="{495596CB-D3AB-466E-BFEE-BE9500F88444}"/>
    <dgm:cxn modelId="{15E59D76-C762-4DE3-8B36-7C3B43CC8C49}" srcId="{725F5DF0-266F-462F-AA7E-77C96FC814B0}" destId="{651D4345-81F6-439A-8D18-11BEAB6A0E1F}" srcOrd="4" destOrd="0" parTransId="{700564BA-7AE4-4E9B-A236-95ED33679DB4}" sibTransId="{22DD6843-1B6B-42BB-BDB0-5A3D50978ED5}"/>
    <dgm:cxn modelId="{C28FFC76-C156-4330-A64B-A7E46877435A}" type="presOf" srcId="{F6F0372D-F45F-4053-B350-C9C03E500039}" destId="{7F7DA041-C4EA-4406-8328-3365590F53E0}" srcOrd="0" destOrd="2" presId="urn:microsoft.com/office/officeart/2005/8/layout/list1"/>
    <dgm:cxn modelId="{7F9E7E5A-F91E-468C-8AC7-B96AB7F378EF}" srcId="{651D4345-81F6-439A-8D18-11BEAB6A0E1F}" destId="{86BD2F11-FD34-421B-A2AF-87D85C990D9D}" srcOrd="1" destOrd="0" parTransId="{6B1E8B37-1698-4B3C-8331-3E80CF556FF3}" sibTransId="{1251D345-5A3D-40CE-AA7C-369B16F32F95}"/>
    <dgm:cxn modelId="{72F8E287-A5DA-4DE5-BF85-4E346DD18F15}" srcId="{725F5DF0-266F-462F-AA7E-77C96FC814B0}" destId="{11049BC1-B07C-45CF-8D22-73576439AF0B}" srcOrd="0" destOrd="0" parTransId="{4333DC11-4BEA-4A4A-B104-A761BDF590BD}" sibTransId="{EC4CF853-AFA2-452B-AD91-63E7B5FF0042}"/>
    <dgm:cxn modelId="{10EFE2A1-FD59-4E7F-8548-B2AB2778BE66}" srcId="{725F5DF0-266F-462F-AA7E-77C96FC814B0}" destId="{CFF158EE-4FC0-405F-AA31-22298302E2E8}" srcOrd="3" destOrd="0" parTransId="{8BA40589-4CAD-47B4-BA19-73764B901239}" sibTransId="{DE51565E-EB21-4335-A906-CCCC9D52B0E3}"/>
    <dgm:cxn modelId="{57E8F3A7-5776-4115-8C75-482F761A9257}" type="presOf" srcId="{59CC0A99-8510-4484-AAAC-4BDA17B4EBDA}" destId="{54F8A3D8-F360-42F0-ADF3-DFBEBD176879}" srcOrd="1" destOrd="0" presId="urn:microsoft.com/office/officeart/2005/8/layout/list1"/>
    <dgm:cxn modelId="{A0F3BDAD-EC33-44E0-A492-DD3DC4F85711}" type="presOf" srcId="{11049BC1-B07C-45CF-8D22-73576439AF0B}" destId="{1C175443-2757-4905-AF37-03734CFF85C2}" srcOrd="1" destOrd="0" presId="urn:microsoft.com/office/officeart/2005/8/layout/list1"/>
    <dgm:cxn modelId="{A75F73B4-4630-4427-8106-54A5F718CE22}" type="presOf" srcId="{BFFD42FC-2D24-431B-B482-E8000A7EC7F4}" destId="{7F7DA041-C4EA-4406-8328-3365590F53E0}" srcOrd="0" destOrd="0" presId="urn:microsoft.com/office/officeart/2005/8/layout/list1"/>
    <dgm:cxn modelId="{C7609BC5-71E7-4191-9B67-D255DA5545BB}" type="presOf" srcId="{86BD2F11-FD34-421B-A2AF-87D85C990D9D}" destId="{7F7DA041-C4EA-4406-8328-3365590F53E0}" srcOrd="0" destOrd="1" presId="urn:microsoft.com/office/officeart/2005/8/layout/list1"/>
    <dgm:cxn modelId="{6FDC45C7-B6B7-434B-AD1D-2626D848BAF2}" type="presOf" srcId="{CFF158EE-4FC0-405F-AA31-22298302E2E8}" destId="{B5E0C022-1F6B-41B2-8C60-A35C72B9C750}" srcOrd="1" destOrd="0" presId="urn:microsoft.com/office/officeart/2005/8/layout/list1"/>
    <dgm:cxn modelId="{4D1490D1-ED2B-4E5B-990F-EABA6FE966C8}" srcId="{725F5DF0-266F-462F-AA7E-77C96FC814B0}" destId="{94A950AB-3518-4BA6-B0DF-F02989087600}" srcOrd="1" destOrd="0" parTransId="{F9E2FEA7-CAC7-45C8-8E5B-E3A33B62A57C}" sibTransId="{FAECC185-8C3A-43A9-B827-15A993582BB5}"/>
    <dgm:cxn modelId="{2277E0D1-47DE-4C6F-A7BD-2EF9DEB4D78B}" type="presOf" srcId="{725F5DF0-266F-462F-AA7E-77C96FC814B0}" destId="{23A40960-721D-4260-8312-37AFA50EB7BA}" srcOrd="0" destOrd="0" presId="urn:microsoft.com/office/officeart/2005/8/layout/list1"/>
    <dgm:cxn modelId="{70E563D6-D3B7-40E5-B4FE-D3D8A6A0B70C}" type="presOf" srcId="{651D4345-81F6-439A-8D18-11BEAB6A0E1F}" destId="{0056A92D-1C97-46D9-AFBD-1577197A3A19}" srcOrd="1" destOrd="0" presId="urn:microsoft.com/office/officeart/2005/8/layout/list1"/>
    <dgm:cxn modelId="{7A756CDE-4B83-4A99-B1C8-8ABB1A88F725}" srcId="{651D4345-81F6-439A-8D18-11BEAB6A0E1F}" destId="{BFFD42FC-2D24-431B-B482-E8000A7EC7F4}" srcOrd="0" destOrd="0" parTransId="{5A9FC369-2ADC-4EAF-B0D3-4EB06C6EC2D2}" sibTransId="{4A8FACCD-1D27-4E7E-9979-0039C21ED006}"/>
    <dgm:cxn modelId="{FBB510EB-21F2-4CD1-94FE-747468ED91C3}" type="presOf" srcId="{59CC0A99-8510-4484-AAAC-4BDA17B4EBDA}" destId="{16E02B38-9E41-4C39-B695-329B77DE12F8}" srcOrd="0" destOrd="0" presId="urn:microsoft.com/office/officeart/2005/8/layout/list1"/>
    <dgm:cxn modelId="{6CCB77ED-9B18-42C6-BA1F-4BAB6E29D6B2}" srcId="{725F5DF0-266F-462F-AA7E-77C96FC814B0}" destId="{59CC0A99-8510-4484-AAAC-4BDA17B4EBDA}" srcOrd="2" destOrd="0" parTransId="{3727B7A2-DD14-48AB-BF47-C4BD0B4FB03C}" sibTransId="{2DE3D471-3B8A-42E2-A6A4-89E69711C2F2}"/>
    <dgm:cxn modelId="{59159D6B-2C70-4DEA-B793-C7ED43AFB2A4}" type="presParOf" srcId="{23A40960-721D-4260-8312-37AFA50EB7BA}" destId="{01C7C8A8-EBF0-4B9F-9387-0CBCF075375D}" srcOrd="0" destOrd="0" presId="urn:microsoft.com/office/officeart/2005/8/layout/list1"/>
    <dgm:cxn modelId="{725114C8-95B9-452D-B9EE-182F17094087}" type="presParOf" srcId="{01C7C8A8-EBF0-4B9F-9387-0CBCF075375D}" destId="{2EE82A3A-6F36-4495-9D28-5C8ECBF8BB00}" srcOrd="0" destOrd="0" presId="urn:microsoft.com/office/officeart/2005/8/layout/list1"/>
    <dgm:cxn modelId="{9460155A-5FE9-4FBB-9E4B-ABC2ECA6F47E}" type="presParOf" srcId="{01C7C8A8-EBF0-4B9F-9387-0CBCF075375D}" destId="{1C175443-2757-4905-AF37-03734CFF85C2}" srcOrd="1" destOrd="0" presId="urn:microsoft.com/office/officeart/2005/8/layout/list1"/>
    <dgm:cxn modelId="{EB83D5C6-ABF3-4F39-8210-698808CE8612}" type="presParOf" srcId="{23A40960-721D-4260-8312-37AFA50EB7BA}" destId="{F1B1159B-4DB9-464C-BA55-4185B68449A0}" srcOrd="1" destOrd="0" presId="urn:microsoft.com/office/officeart/2005/8/layout/list1"/>
    <dgm:cxn modelId="{343C25DD-E8D8-4B88-AFF2-2CC74AB6FE7A}" type="presParOf" srcId="{23A40960-721D-4260-8312-37AFA50EB7BA}" destId="{D954A158-D89A-4C7A-BC5C-C673F10920CA}" srcOrd="2" destOrd="0" presId="urn:microsoft.com/office/officeart/2005/8/layout/list1"/>
    <dgm:cxn modelId="{04FEA08C-2F31-47D9-918A-360450811233}" type="presParOf" srcId="{23A40960-721D-4260-8312-37AFA50EB7BA}" destId="{A934F09B-5C61-41F2-86CB-D5A167486852}" srcOrd="3" destOrd="0" presId="urn:microsoft.com/office/officeart/2005/8/layout/list1"/>
    <dgm:cxn modelId="{7BC3E7CE-6273-4019-9E8D-B18230859511}" type="presParOf" srcId="{23A40960-721D-4260-8312-37AFA50EB7BA}" destId="{B4CFCDF7-ED87-453E-81BE-D4CBA83DC707}" srcOrd="4" destOrd="0" presId="urn:microsoft.com/office/officeart/2005/8/layout/list1"/>
    <dgm:cxn modelId="{84DDE6DF-7141-42F5-8EA1-D2AB20FAB885}" type="presParOf" srcId="{B4CFCDF7-ED87-453E-81BE-D4CBA83DC707}" destId="{EC322841-82C5-4D1E-892C-A24BD50DDEBD}" srcOrd="0" destOrd="0" presId="urn:microsoft.com/office/officeart/2005/8/layout/list1"/>
    <dgm:cxn modelId="{26653C94-AC05-49F2-8FDC-84D2A81F7D15}" type="presParOf" srcId="{B4CFCDF7-ED87-453E-81BE-D4CBA83DC707}" destId="{F5D9A4B8-B567-4DF3-86AE-6D01E900B629}" srcOrd="1" destOrd="0" presId="urn:microsoft.com/office/officeart/2005/8/layout/list1"/>
    <dgm:cxn modelId="{F5D56A2E-6DA1-45BF-8E49-264E835EB277}" type="presParOf" srcId="{23A40960-721D-4260-8312-37AFA50EB7BA}" destId="{61E82CBA-D831-4794-B4F7-471B3D8FCFDB}" srcOrd="5" destOrd="0" presId="urn:microsoft.com/office/officeart/2005/8/layout/list1"/>
    <dgm:cxn modelId="{770B3B6E-3C46-45B4-A7A8-31EFFCB97D85}" type="presParOf" srcId="{23A40960-721D-4260-8312-37AFA50EB7BA}" destId="{E665826A-0CBD-454C-8A57-36EF19D9A3AF}" srcOrd="6" destOrd="0" presId="urn:microsoft.com/office/officeart/2005/8/layout/list1"/>
    <dgm:cxn modelId="{6B663DCD-F727-46E6-9D72-56D62DECA723}" type="presParOf" srcId="{23A40960-721D-4260-8312-37AFA50EB7BA}" destId="{4078DA84-98AD-45F9-BC8D-EFF5D35DB64A}" srcOrd="7" destOrd="0" presId="urn:microsoft.com/office/officeart/2005/8/layout/list1"/>
    <dgm:cxn modelId="{C82851D2-4769-467C-957E-BF6B16AA3C32}" type="presParOf" srcId="{23A40960-721D-4260-8312-37AFA50EB7BA}" destId="{F9DECCB2-ED4E-47C7-982B-7A69D07D1E3E}" srcOrd="8" destOrd="0" presId="urn:microsoft.com/office/officeart/2005/8/layout/list1"/>
    <dgm:cxn modelId="{1215FAEC-0EFE-42BD-9586-01AA02A847AA}" type="presParOf" srcId="{F9DECCB2-ED4E-47C7-982B-7A69D07D1E3E}" destId="{16E02B38-9E41-4C39-B695-329B77DE12F8}" srcOrd="0" destOrd="0" presId="urn:microsoft.com/office/officeart/2005/8/layout/list1"/>
    <dgm:cxn modelId="{07734D98-BCAF-4492-9526-3A590E21D826}" type="presParOf" srcId="{F9DECCB2-ED4E-47C7-982B-7A69D07D1E3E}" destId="{54F8A3D8-F360-42F0-ADF3-DFBEBD176879}" srcOrd="1" destOrd="0" presId="urn:microsoft.com/office/officeart/2005/8/layout/list1"/>
    <dgm:cxn modelId="{3C1F4B78-1867-4C09-9D9A-F52D38AD8031}" type="presParOf" srcId="{23A40960-721D-4260-8312-37AFA50EB7BA}" destId="{DCF3256A-59B1-41F6-95FC-126639D5102B}" srcOrd="9" destOrd="0" presId="urn:microsoft.com/office/officeart/2005/8/layout/list1"/>
    <dgm:cxn modelId="{63161FFE-70ED-4FD3-A4E6-62C88B200B7D}" type="presParOf" srcId="{23A40960-721D-4260-8312-37AFA50EB7BA}" destId="{5FC77B46-1E5B-4DBC-8C0B-9CD3DD6F9695}" srcOrd="10" destOrd="0" presId="urn:microsoft.com/office/officeart/2005/8/layout/list1"/>
    <dgm:cxn modelId="{29AC7A97-B653-4213-B536-956AF3B5A4DE}" type="presParOf" srcId="{23A40960-721D-4260-8312-37AFA50EB7BA}" destId="{5B22FCB9-254C-469D-BAB2-2771FFA72983}" srcOrd="11" destOrd="0" presId="urn:microsoft.com/office/officeart/2005/8/layout/list1"/>
    <dgm:cxn modelId="{F53CC6B6-6392-4826-A6AC-A11E2DD476D0}" type="presParOf" srcId="{23A40960-721D-4260-8312-37AFA50EB7BA}" destId="{7F2A4D7B-E3A2-4331-8C01-525669F25127}" srcOrd="12" destOrd="0" presId="urn:microsoft.com/office/officeart/2005/8/layout/list1"/>
    <dgm:cxn modelId="{1CABF072-CEBA-4A5B-AF06-0BB6E35DB954}" type="presParOf" srcId="{7F2A4D7B-E3A2-4331-8C01-525669F25127}" destId="{604A85B8-D407-40EC-879B-796EB1FB1A50}" srcOrd="0" destOrd="0" presId="urn:microsoft.com/office/officeart/2005/8/layout/list1"/>
    <dgm:cxn modelId="{B68D21D7-194B-4488-A408-A85C7BF0FA15}" type="presParOf" srcId="{7F2A4D7B-E3A2-4331-8C01-525669F25127}" destId="{B5E0C022-1F6B-41B2-8C60-A35C72B9C750}" srcOrd="1" destOrd="0" presId="urn:microsoft.com/office/officeart/2005/8/layout/list1"/>
    <dgm:cxn modelId="{8B2B26C0-918F-4840-8D06-005A62AF0F81}" type="presParOf" srcId="{23A40960-721D-4260-8312-37AFA50EB7BA}" destId="{46E04126-DE1B-4200-B173-760AC968F55A}" srcOrd="13" destOrd="0" presId="urn:microsoft.com/office/officeart/2005/8/layout/list1"/>
    <dgm:cxn modelId="{F54AC992-5937-4684-A83B-3DB322FBEF32}" type="presParOf" srcId="{23A40960-721D-4260-8312-37AFA50EB7BA}" destId="{5C80D12E-49F3-4565-8722-B1CD228C4B23}" srcOrd="14" destOrd="0" presId="urn:microsoft.com/office/officeart/2005/8/layout/list1"/>
    <dgm:cxn modelId="{EDC0B0C7-C7E1-411B-B90A-6E87A0D500F4}" type="presParOf" srcId="{23A40960-721D-4260-8312-37AFA50EB7BA}" destId="{629C1205-92F0-47BE-AC93-B84AD7B6B600}" srcOrd="15" destOrd="0" presId="urn:microsoft.com/office/officeart/2005/8/layout/list1"/>
    <dgm:cxn modelId="{8616F76C-5066-4570-A8DE-B3DE262C4882}" type="presParOf" srcId="{23A40960-721D-4260-8312-37AFA50EB7BA}" destId="{91CE5F2F-B5DD-41EC-AEB5-4380E96EA4A8}" srcOrd="16" destOrd="0" presId="urn:microsoft.com/office/officeart/2005/8/layout/list1"/>
    <dgm:cxn modelId="{08B05D16-8F03-4A01-A4D7-3828E0242719}" type="presParOf" srcId="{91CE5F2F-B5DD-41EC-AEB5-4380E96EA4A8}" destId="{94E54FD0-30E3-4209-A5FD-FA8047598CF5}" srcOrd="0" destOrd="0" presId="urn:microsoft.com/office/officeart/2005/8/layout/list1"/>
    <dgm:cxn modelId="{D0470862-CB8B-450F-B8FE-1183F0C40E18}" type="presParOf" srcId="{91CE5F2F-B5DD-41EC-AEB5-4380E96EA4A8}" destId="{0056A92D-1C97-46D9-AFBD-1577197A3A19}" srcOrd="1" destOrd="0" presId="urn:microsoft.com/office/officeart/2005/8/layout/list1"/>
    <dgm:cxn modelId="{8CA99C52-985B-490E-9B0A-B5E013453A10}" type="presParOf" srcId="{23A40960-721D-4260-8312-37AFA50EB7BA}" destId="{296C0D21-BB1F-4D4C-8A16-8A92BBA0208F}" srcOrd="17" destOrd="0" presId="urn:microsoft.com/office/officeart/2005/8/layout/list1"/>
    <dgm:cxn modelId="{E19F4557-80A3-4031-93DB-4BA57E55882D}" type="presParOf" srcId="{23A40960-721D-4260-8312-37AFA50EB7BA}" destId="{7F7DA041-C4EA-4406-8328-3365590F53E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7097FA-AAC0-4F26-8F43-0527FFE7FB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04CFA10-04E4-4CBF-A8C3-E176812AF3D8}">
      <dgm:prSet phldrT="[Text]" custT="1"/>
      <dgm:spPr>
        <a:xfrm>
          <a:off x="425365" y="279288"/>
          <a:ext cx="7669663" cy="558364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700" b="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koronavírus új típusú sokk formájában, váratlanul érte a világgazdaságot. A termelési láncok akadozni kezdtek, a kereslet több ágazatban is összeomlott. Jelentősen nőtt a piaci bizonytalanság, de régiót és hazánkat stabilabb fundamentumok segítik.</a:t>
          </a:r>
        </a:p>
      </dgm:t>
    </dgm:pt>
    <dgm:pt modelId="{6C1AE329-1D17-4878-B075-6C303A98B794}" type="parTrans" cxnId="{9EE3A917-B5FF-49D7-B1E4-323D54AFA15E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3AA26668-2F16-4C06-BD54-25336C3A7567}" type="sibTrans" cxnId="{9EE3A917-B5FF-49D7-B1E4-323D54AFA15E}">
      <dgm:prSet/>
      <dgm:spPr>
        <a:xfrm>
          <a:off x="-5996812" y="-917621"/>
          <a:ext cx="7138857" cy="7138857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rgbClr val="202653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69208AF2-A5F9-4B43-AB41-3EC22556E880}">
      <dgm:prSet phldrT="[Text]" custT="1"/>
      <dgm:spPr>
        <a:xfrm>
          <a:off x="884658" y="3628520"/>
          <a:ext cx="7210370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700" b="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hitelfeltételek szigorítása már az első negyedévben elindult. A banki hitelezés fenntartását az </a:t>
          </a:r>
          <a:r>
            <a:rPr lang="hu-HU" sz="1700" b="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anticiklikus</a:t>
          </a:r>
          <a:r>
            <a:rPr lang="hu-HU" sz="1700" b="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állami és jegybanki programok segíthetik. A hitelezési dinamika mérséklődésére számítunk.</a:t>
          </a:r>
        </a:p>
      </dgm:t>
    </dgm:pt>
    <dgm:pt modelId="{304DF2D7-55D2-4243-A427-3708D9DF73DB}" type="parTrans" cxnId="{9576B531-47B9-4FC6-8440-44E4C140F2B7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83ECCF3-97A7-4B6C-9C9A-B28550F7AA52}" type="sibTrans" cxnId="{9576B531-47B9-4FC6-8440-44E4C140F2B7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F78895E7-EE91-48BF-AC6D-7864929B396B}">
      <dgm:prSet phldrT="[Text]" custT="1"/>
      <dgm:spPr>
        <a:xfrm>
          <a:off x="1094681" y="2791079"/>
          <a:ext cx="7000347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600" b="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Bár a késedelmek még nem, a hitelezési veszteségek már idén is növekedhetnek. 2021-től az MNB folyamatos portfóliótisztítást vár el a bankoktól azon kitettségek esetében, ahol nincs esély a reorganizációra.</a:t>
          </a:r>
        </a:p>
      </dgm:t>
    </dgm:pt>
    <dgm:pt modelId="{E7E09648-7FCE-4B52-ADBB-D9376DB938E5}" type="parTrans" cxnId="{FA080A27-379F-49B7-91DE-CF9B13E2EC64}">
      <dgm:prSet/>
      <dgm:spPr/>
      <dgm:t>
        <a:bodyPr/>
        <a:lstStyle/>
        <a:p>
          <a:endParaRPr lang="en-US"/>
        </a:p>
      </dgm:t>
    </dgm:pt>
    <dgm:pt modelId="{5EACC105-0B4D-4EA0-972D-DC9B8E361B7F}" type="sibTrans" cxnId="{FA080A27-379F-49B7-91DE-CF9B13E2EC64}">
      <dgm:prSet/>
      <dgm:spPr/>
      <dgm:t>
        <a:bodyPr/>
        <a:lstStyle/>
        <a:p>
          <a:endParaRPr lang="en-US"/>
        </a:p>
      </dgm:t>
    </dgm:pt>
    <dgm:pt modelId="{182A52CB-CB18-433B-8224-8B2317800188}">
      <dgm:prSet phldrT="[Text]" custT="1"/>
      <dgm:spPr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415503" tIns="45720" rIns="45720" bIns="4572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hitelállomány mintegy egyharmadát sérülékenynek tekintjük a koronavírus okozta sokk szempontjából.</a:t>
          </a:r>
        </a:p>
      </dgm:t>
    </dgm:pt>
    <dgm:pt modelId="{0802DFDF-C59D-463B-B0AA-0AD427DA9446}" type="parTrans" cxnId="{D3189BC5-30E9-4950-9FA9-ACDF365CB990}">
      <dgm:prSet/>
      <dgm:spPr/>
      <dgm:t>
        <a:bodyPr/>
        <a:lstStyle/>
        <a:p>
          <a:endParaRPr lang="en-US"/>
        </a:p>
      </dgm:t>
    </dgm:pt>
    <dgm:pt modelId="{55326E04-4116-4EE2-8C6F-B0CBD78BABBB}" type="sibTrans" cxnId="{D3189BC5-30E9-4950-9FA9-ACDF365CB990}">
      <dgm:prSet/>
      <dgm:spPr/>
      <dgm:t>
        <a:bodyPr/>
        <a:lstStyle/>
        <a:p>
          <a:endParaRPr lang="en-US"/>
        </a:p>
      </dgm:t>
    </dgm:pt>
    <dgm:pt modelId="{BD75C67C-9AFB-4524-889A-71D6281DD180}">
      <dgm:prSet phldrT="[Text]" custT="1"/>
      <dgm:spPr>
        <a:xfrm>
          <a:off x="1094681" y="2791079"/>
          <a:ext cx="7000347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700" b="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Stressztesztünk eredménye alapján még egy igen súlyos, tartós visszaesés esetén is kezelhető lenne a szektor tőkepótlási igénye.</a:t>
          </a:r>
        </a:p>
      </dgm:t>
    </dgm:pt>
    <dgm:pt modelId="{0C811C2B-F1E4-4CDA-A84C-FE41B9B9032C}" type="parTrans" cxnId="{542EB20A-52D0-4BE5-9161-3C3F6424C515}">
      <dgm:prSet/>
      <dgm:spPr/>
      <dgm:t>
        <a:bodyPr/>
        <a:lstStyle/>
        <a:p>
          <a:endParaRPr lang="hu-HU"/>
        </a:p>
      </dgm:t>
    </dgm:pt>
    <dgm:pt modelId="{E782107D-A618-45DC-B384-9E7A7191C3A7}" type="sibTrans" cxnId="{542EB20A-52D0-4BE5-9161-3C3F6424C515}">
      <dgm:prSet/>
      <dgm:spPr/>
      <dgm:t>
        <a:bodyPr/>
        <a:lstStyle/>
        <a:p>
          <a:endParaRPr lang="hu-HU"/>
        </a:p>
      </dgm:t>
    </dgm:pt>
    <dgm:pt modelId="{3D65D8FD-0DC6-4B94-9D50-A98806BD1767}">
      <dgm:prSet phldrT="[Text]" custT="1"/>
      <dgm:spPr>
        <a:xfrm>
          <a:off x="425365" y="279288"/>
          <a:ext cx="7669663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700" b="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magyar bankrendszer jelentősen megerősödött az előző válság kitörése óta. A sokkot megfelelő finanszírozási szerkezettel és kitisztult mérleggel fogadja.</a:t>
          </a:r>
        </a:p>
      </dgm:t>
    </dgm:pt>
    <dgm:pt modelId="{E8B95289-326F-4F13-9C31-3F83EBB81242}" type="parTrans" cxnId="{792AD3D8-B2C6-4F5A-BDCF-BB361935889F}">
      <dgm:prSet/>
      <dgm:spPr/>
      <dgm:t>
        <a:bodyPr/>
        <a:lstStyle/>
        <a:p>
          <a:endParaRPr lang="en-GB"/>
        </a:p>
      </dgm:t>
    </dgm:pt>
    <dgm:pt modelId="{DCC25F61-1C02-4961-BF64-BA4649E98AE2}" type="sibTrans" cxnId="{792AD3D8-B2C6-4F5A-BDCF-BB361935889F}">
      <dgm:prSet/>
      <dgm:spPr/>
      <dgm:t>
        <a:bodyPr/>
        <a:lstStyle/>
        <a:p>
          <a:endParaRPr lang="en-GB"/>
        </a:p>
      </dgm:t>
    </dgm:pt>
    <dgm:pt modelId="{A496933C-63CB-4A93-88C2-69E1CBDD14C6}" type="pres">
      <dgm:prSet presAssocID="{5E7097FA-AAC0-4F26-8F43-0527FFE7FBAB}" presName="Name0" presStyleCnt="0">
        <dgm:presLayoutVars>
          <dgm:chMax val="7"/>
          <dgm:chPref val="7"/>
          <dgm:dir/>
        </dgm:presLayoutVars>
      </dgm:prSet>
      <dgm:spPr/>
    </dgm:pt>
    <dgm:pt modelId="{FEF91705-633F-4C3F-9E50-CE38CE378F12}" type="pres">
      <dgm:prSet presAssocID="{5E7097FA-AAC0-4F26-8F43-0527FFE7FBAB}" presName="Name1" presStyleCnt="0"/>
      <dgm:spPr/>
    </dgm:pt>
    <dgm:pt modelId="{B718FBFA-8DA3-44FC-B167-3DDDB6BC26D0}" type="pres">
      <dgm:prSet presAssocID="{5E7097FA-AAC0-4F26-8F43-0527FFE7FBAB}" presName="cycle" presStyleCnt="0"/>
      <dgm:spPr/>
    </dgm:pt>
    <dgm:pt modelId="{A733D9AC-B6EB-4B04-9876-C44D7114C4C2}" type="pres">
      <dgm:prSet presAssocID="{5E7097FA-AAC0-4F26-8F43-0527FFE7FBAB}" presName="srcNode" presStyleLbl="node1" presStyleIdx="0" presStyleCnt="6"/>
      <dgm:spPr/>
    </dgm:pt>
    <dgm:pt modelId="{F02D9F89-3136-4400-8880-6F4C9D1922CA}" type="pres">
      <dgm:prSet presAssocID="{5E7097FA-AAC0-4F26-8F43-0527FFE7FBAB}" presName="conn" presStyleLbl="parChTrans1D2" presStyleIdx="0" presStyleCnt="1"/>
      <dgm:spPr/>
    </dgm:pt>
    <dgm:pt modelId="{EBE1A0F6-6BED-494C-8DF5-6066A4DB3B33}" type="pres">
      <dgm:prSet presAssocID="{5E7097FA-AAC0-4F26-8F43-0527FFE7FBAB}" presName="extraNode" presStyleLbl="node1" presStyleIdx="0" presStyleCnt="6"/>
      <dgm:spPr/>
    </dgm:pt>
    <dgm:pt modelId="{7FB9DF1B-7C08-452A-BDE2-790C0F44BA3C}" type="pres">
      <dgm:prSet presAssocID="{5E7097FA-AAC0-4F26-8F43-0527FFE7FBAB}" presName="dstNode" presStyleLbl="node1" presStyleIdx="0" presStyleCnt="6"/>
      <dgm:spPr/>
    </dgm:pt>
    <dgm:pt modelId="{D0BBA9B4-F286-488B-BA4B-91A2B12188B1}" type="pres">
      <dgm:prSet presAssocID="{C04CFA10-04E4-4CBF-A8C3-E176812AF3D8}" presName="text_1" presStyleLbl="node1" presStyleIdx="0" presStyleCnt="6" custScaleY="122251">
        <dgm:presLayoutVars>
          <dgm:bulletEnabled val="1"/>
        </dgm:presLayoutVars>
      </dgm:prSet>
      <dgm:spPr/>
    </dgm:pt>
    <dgm:pt modelId="{CB65F9B7-AA64-4F17-89F1-11D84E0B4F5E}" type="pres">
      <dgm:prSet presAssocID="{C04CFA10-04E4-4CBF-A8C3-E176812AF3D8}" presName="accent_1" presStyleCnt="0"/>
      <dgm:spPr/>
    </dgm:pt>
    <dgm:pt modelId="{17989FF0-9458-4918-9644-66FC8361081F}" type="pres">
      <dgm:prSet presAssocID="{C04CFA10-04E4-4CBF-A8C3-E176812AF3D8}" presName="accentRepeatNode" presStyleLbl="solidFgAcc1" presStyleIdx="0" presStyleCnt="6"/>
      <dgm:spPr>
        <a:xfrm>
          <a:off x="76388" y="209492"/>
          <a:ext cx="697955" cy="697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DB22AD2D-F675-40FE-A1D3-DE9263D2FABB}" type="pres">
      <dgm:prSet presAssocID="{3D65D8FD-0DC6-4B94-9D50-A98806BD1767}" presName="text_2" presStyleLbl="node1" presStyleIdx="1" presStyleCnt="6" custScaleY="122251">
        <dgm:presLayoutVars>
          <dgm:bulletEnabled val="1"/>
        </dgm:presLayoutVars>
      </dgm:prSet>
      <dgm:spPr>
        <a:prstGeom prst="rect">
          <a:avLst/>
        </a:prstGeom>
      </dgm:spPr>
    </dgm:pt>
    <dgm:pt modelId="{A769BBD2-A675-4371-A786-00AA008100CC}" type="pres">
      <dgm:prSet presAssocID="{3D65D8FD-0DC6-4B94-9D50-A98806BD1767}" presName="accent_2" presStyleCnt="0"/>
      <dgm:spPr/>
    </dgm:pt>
    <dgm:pt modelId="{5E300792-8DB4-4955-B1D6-E7A77C7A28A3}" type="pres">
      <dgm:prSet presAssocID="{3D65D8FD-0DC6-4B94-9D50-A98806BD1767}" presName="accentRepeatNode" presStyleLbl="solidFgAcc1" presStyleIdx="1" presStyleCnt="6"/>
      <dgm:spPr>
        <a:xfrm>
          <a:off x="550943" y="982080"/>
          <a:ext cx="654336" cy="65433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972C8C06-628D-4C89-BC46-E7FC98A41126}" type="pres">
      <dgm:prSet presAssocID="{182A52CB-CB18-433B-8224-8B2317800188}" presName="text_3" presStyleLbl="node1" presStyleIdx="2" presStyleCnt="6" custScaleY="122251">
        <dgm:presLayoutVars>
          <dgm:bulletEnabled val="1"/>
        </dgm:presLayoutVars>
      </dgm:prSet>
      <dgm:spPr/>
    </dgm:pt>
    <dgm:pt modelId="{D9787CC6-EA37-4065-A3A9-5425B9113D9C}" type="pres">
      <dgm:prSet presAssocID="{182A52CB-CB18-433B-8224-8B2317800188}" presName="accent_3" presStyleCnt="0"/>
      <dgm:spPr/>
    </dgm:pt>
    <dgm:pt modelId="{DC85026E-FA43-482F-A444-CF846852B51F}" type="pres">
      <dgm:prSet presAssocID="{182A52CB-CB18-433B-8224-8B2317800188}" presName="accentRepeatNode" presStyleLbl="solidFgAcc1" presStyleIdx="2" presStyleCnt="6"/>
      <dgm:spPr>
        <a:xfrm>
          <a:off x="507290" y="904266"/>
          <a:ext cx="602490" cy="60249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2FB64079-390B-49F7-8B11-AF2A415A74A8}" type="pres">
      <dgm:prSet presAssocID="{F78895E7-EE91-48BF-AC6D-7864929B396B}" presName="text_4" presStyleLbl="node1" presStyleIdx="3" presStyleCnt="6" custScaleY="122251">
        <dgm:presLayoutVars>
          <dgm:bulletEnabled val="1"/>
        </dgm:presLayoutVars>
      </dgm:prSet>
      <dgm:spPr/>
    </dgm:pt>
    <dgm:pt modelId="{8A0AD4C0-E350-43A1-9DD9-BEE8AF1CE59B}" type="pres">
      <dgm:prSet presAssocID="{F78895E7-EE91-48BF-AC6D-7864929B396B}" presName="accent_4" presStyleCnt="0"/>
      <dgm:spPr/>
    </dgm:pt>
    <dgm:pt modelId="{D1544AD1-CA76-42E8-8C7C-AC27270A8F75}" type="pres">
      <dgm:prSet presAssocID="{F78895E7-EE91-48BF-AC6D-7864929B396B}" presName="accentRepeatNode" presStyleLbl="solidFgAcc1" presStyleIdx="3" presStyleCnt="6"/>
      <dgm:spPr>
        <a:xfrm>
          <a:off x="745704" y="2721284"/>
          <a:ext cx="697955" cy="697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E8CB8965-9986-45F6-9E8A-6A1B016D95F6}" type="pres">
      <dgm:prSet presAssocID="{BD75C67C-9AFB-4524-889A-71D6281DD180}" presName="text_5" presStyleLbl="node1" presStyleIdx="4" presStyleCnt="6" custScaleY="122251">
        <dgm:presLayoutVars>
          <dgm:bulletEnabled val="1"/>
        </dgm:presLayoutVars>
      </dgm:prSet>
      <dgm:spPr/>
    </dgm:pt>
    <dgm:pt modelId="{0F12F582-8B15-4E1D-A7B1-C3A17643F918}" type="pres">
      <dgm:prSet presAssocID="{BD75C67C-9AFB-4524-889A-71D6281DD180}" presName="accent_5" presStyleCnt="0"/>
      <dgm:spPr/>
    </dgm:pt>
    <dgm:pt modelId="{F989519B-B6F3-4703-8334-C27E07177554}" type="pres">
      <dgm:prSet presAssocID="{BD75C67C-9AFB-4524-889A-71D6281DD180}" presName="accentRepeatNode" presStyleLbl="solidFgAcc1" presStyleIdx="4" presStyleCnt="6"/>
      <dgm:spPr>
        <a:xfrm>
          <a:off x="810720" y="3338496"/>
          <a:ext cx="654336" cy="65433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F03AB78E-C685-4B99-A32A-E3DFE2F1B7E2}" type="pres">
      <dgm:prSet presAssocID="{69208AF2-A5F9-4B43-AB41-3EC22556E880}" presName="text_6" presStyleLbl="node1" presStyleIdx="5" presStyleCnt="6" custScaleY="122251">
        <dgm:presLayoutVars>
          <dgm:bulletEnabled val="1"/>
        </dgm:presLayoutVars>
      </dgm:prSet>
      <dgm:spPr/>
    </dgm:pt>
    <dgm:pt modelId="{A5D3191B-E752-4C98-83D0-46373D019A55}" type="pres">
      <dgm:prSet presAssocID="{69208AF2-A5F9-4B43-AB41-3EC22556E880}" presName="accent_6" presStyleCnt="0"/>
      <dgm:spPr/>
    </dgm:pt>
    <dgm:pt modelId="{FCFF821D-A27E-4653-A725-D8468E738ECB}" type="pres">
      <dgm:prSet presAssocID="{69208AF2-A5F9-4B43-AB41-3EC22556E880}" presName="accentRepeatNode" presStyleLbl="solidFgAcc1" presStyleIdx="5" presStyleCnt="6"/>
      <dgm:spPr>
        <a:xfrm>
          <a:off x="535681" y="3558724"/>
          <a:ext cx="697955" cy="697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542EB20A-52D0-4BE5-9161-3C3F6424C515}" srcId="{5E7097FA-AAC0-4F26-8F43-0527FFE7FBAB}" destId="{BD75C67C-9AFB-4524-889A-71D6281DD180}" srcOrd="4" destOrd="0" parTransId="{0C811C2B-F1E4-4CDA-A84C-FE41B9B9032C}" sibTransId="{E782107D-A618-45DC-B384-9E7A7191C3A7}"/>
    <dgm:cxn modelId="{9EE3A917-B5FF-49D7-B1E4-323D54AFA15E}" srcId="{5E7097FA-AAC0-4F26-8F43-0527FFE7FBAB}" destId="{C04CFA10-04E4-4CBF-A8C3-E176812AF3D8}" srcOrd="0" destOrd="0" parTransId="{6C1AE329-1D17-4878-B075-6C303A98B794}" sibTransId="{3AA26668-2F16-4C06-BD54-25336C3A7567}"/>
    <dgm:cxn modelId="{CA98B91E-CE75-4B47-81D1-9755B252E3D8}" type="presOf" srcId="{69208AF2-A5F9-4B43-AB41-3EC22556E880}" destId="{F03AB78E-C685-4B99-A32A-E3DFE2F1B7E2}" srcOrd="0" destOrd="0" presId="urn:microsoft.com/office/officeart/2008/layout/VerticalCurvedList"/>
    <dgm:cxn modelId="{FA080A27-379F-49B7-91DE-CF9B13E2EC64}" srcId="{5E7097FA-AAC0-4F26-8F43-0527FFE7FBAB}" destId="{F78895E7-EE91-48BF-AC6D-7864929B396B}" srcOrd="3" destOrd="0" parTransId="{E7E09648-7FCE-4B52-ADBB-D9376DB938E5}" sibTransId="{5EACC105-0B4D-4EA0-972D-DC9B8E361B7F}"/>
    <dgm:cxn modelId="{9576B531-47B9-4FC6-8440-44E4C140F2B7}" srcId="{5E7097FA-AAC0-4F26-8F43-0527FFE7FBAB}" destId="{69208AF2-A5F9-4B43-AB41-3EC22556E880}" srcOrd="5" destOrd="0" parTransId="{304DF2D7-55D2-4243-A427-3708D9DF73DB}" sibTransId="{783ECCF3-97A7-4B6C-9C9A-B28550F7AA52}"/>
    <dgm:cxn modelId="{F491C45E-348A-48C6-9981-029B3ED51A7A}" type="presOf" srcId="{C04CFA10-04E4-4CBF-A8C3-E176812AF3D8}" destId="{D0BBA9B4-F286-488B-BA4B-91A2B12188B1}" srcOrd="0" destOrd="0" presId="urn:microsoft.com/office/officeart/2008/layout/VerticalCurvedList"/>
    <dgm:cxn modelId="{A652B365-C0E4-42B3-BECE-DF8BD07B9008}" type="presOf" srcId="{BD75C67C-9AFB-4524-889A-71D6281DD180}" destId="{E8CB8965-9986-45F6-9E8A-6A1B016D95F6}" srcOrd="0" destOrd="0" presId="urn:microsoft.com/office/officeart/2008/layout/VerticalCurvedList"/>
    <dgm:cxn modelId="{5CCFAF55-3FA0-4B19-8315-590FE38CCE4D}" type="presOf" srcId="{3D65D8FD-0DC6-4B94-9D50-A98806BD1767}" destId="{DB22AD2D-F675-40FE-A1D3-DE9263D2FABB}" srcOrd="0" destOrd="0" presId="urn:microsoft.com/office/officeart/2008/layout/VerticalCurvedList"/>
    <dgm:cxn modelId="{3B93B479-8E36-42AF-82A6-4A67B1DC1D27}" type="presOf" srcId="{182A52CB-CB18-433B-8224-8B2317800188}" destId="{972C8C06-628D-4C89-BC46-E7FC98A41126}" srcOrd="0" destOrd="0" presId="urn:microsoft.com/office/officeart/2008/layout/VerticalCurvedList"/>
    <dgm:cxn modelId="{313CA59E-5B6A-411D-A3DD-731EF0EA632A}" type="presOf" srcId="{3AA26668-2F16-4C06-BD54-25336C3A7567}" destId="{F02D9F89-3136-4400-8880-6F4C9D1922CA}" srcOrd="0" destOrd="0" presId="urn:microsoft.com/office/officeart/2008/layout/VerticalCurvedList"/>
    <dgm:cxn modelId="{F2EE02C3-E431-4270-A4EE-780382633576}" type="presOf" srcId="{5E7097FA-AAC0-4F26-8F43-0527FFE7FBAB}" destId="{A496933C-63CB-4A93-88C2-69E1CBDD14C6}" srcOrd="0" destOrd="0" presId="urn:microsoft.com/office/officeart/2008/layout/VerticalCurvedList"/>
    <dgm:cxn modelId="{D3189BC5-30E9-4950-9FA9-ACDF365CB990}" srcId="{5E7097FA-AAC0-4F26-8F43-0527FFE7FBAB}" destId="{182A52CB-CB18-433B-8224-8B2317800188}" srcOrd="2" destOrd="0" parTransId="{0802DFDF-C59D-463B-B0AA-0AD427DA9446}" sibTransId="{55326E04-4116-4EE2-8C6F-B0CBD78BABBB}"/>
    <dgm:cxn modelId="{792AD3D8-B2C6-4F5A-BDCF-BB361935889F}" srcId="{5E7097FA-AAC0-4F26-8F43-0527FFE7FBAB}" destId="{3D65D8FD-0DC6-4B94-9D50-A98806BD1767}" srcOrd="1" destOrd="0" parTransId="{E8B95289-326F-4F13-9C31-3F83EBB81242}" sibTransId="{DCC25F61-1C02-4961-BF64-BA4649E98AE2}"/>
    <dgm:cxn modelId="{456F3CED-101B-4F89-BFCF-E5F361664E93}" type="presOf" srcId="{F78895E7-EE91-48BF-AC6D-7864929B396B}" destId="{2FB64079-390B-49F7-8B11-AF2A415A74A8}" srcOrd="0" destOrd="0" presId="urn:microsoft.com/office/officeart/2008/layout/VerticalCurvedList"/>
    <dgm:cxn modelId="{6FBA9A80-75DE-4E73-BB47-C7A8EBB70A20}" type="presParOf" srcId="{A496933C-63CB-4A93-88C2-69E1CBDD14C6}" destId="{FEF91705-633F-4C3F-9E50-CE38CE378F12}" srcOrd="0" destOrd="0" presId="urn:microsoft.com/office/officeart/2008/layout/VerticalCurvedList"/>
    <dgm:cxn modelId="{65672EA2-1826-47A6-9107-2FCB7A9705F7}" type="presParOf" srcId="{FEF91705-633F-4C3F-9E50-CE38CE378F12}" destId="{B718FBFA-8DA3-44FC-B167-3DDDB6BC26D0}" srcOrd="0" destOrd="0" presId="urn:microsoft.com/office/officeart/2008/layout/VerticalCurvedList"/>
    <dgm:cxn modelId="{5F2CB254-4F3B-41DC-830A-B1F9B133E15E}" type="presParOf" srcId="{B718FBFA-8DA3-44FC-B167-3DDDB6BC26D0}" destId="{A733D9AC-B6EB-4B04-9876-C44D7114C4C2}" srcOrd="0" destOrd="0" presId="urn:microsoft.com/office/officeart/2008/layout/VerticalCurvedList"/>
    <dgm:cxn modelId="{0B8A4019-9A06-4D3F-8D33-60A0285347FC}" type="presParOf" srcId="{B718FBFA-8DA3-44FC-B167-3DDDB6BC26D0}" destId="{F02D9F89-3136-4400-8880-6F4C9D1922CA}" srcOrd="1" destOrd="0" presId="urn:microsoft.com/office/officeart/2008/layout/VerticalCurvedList"/>
    <dgm:cxn modelId="{F2F584F1-06E2-4BBE-A1A5-D440C90B3EAC}" type="presParOf" srcId="{B718FBFA-8DA3-44FC-B167-3DDDB6BC26D0}" destId="{EBE1A0F6-6BED-494C-8DF5-6066A4DB3B33}" srcOrd="2" destOrd="0" presId="urn:microsoft.com/office/officeart/2008/layout/VerticalCurvedList"/>
    <dgm:cxn modelId="{85F4E1EF-F3EA-4BC8-89C3-D7A9DFBBE839}" type="presParOf" srcId="{B718FBFA-8DA3-44FC-B167-3DDDB6BC26D0}" destId="{7FB9DF1B-7C08-452A-BDE2-790C0F44BA3C}" srcOrd="3" destOrd="0" presId="urn:microsoft.com/office/officeart/2008/layout/VerticalCurvedList"/>
    <dgm:cxn modelId="{6E9972DA-1359-413B-BEAE-7B843F61DD4A}" type="presParOf" srcId="{FEF91705-633F-4C3F-9E50-CE38CE378F12}" destId="{D0BBA9B4-F286-488B-BA4B-91A2B12188B1}" srcOrd="1" destOrd="0" presId="urn:microsoft.com/office/officeart/2008/layout/VerticalCurvedList"/>
    <dgm:cxn modelId="{D490B4CF-1F9B-4F0C-8012-82FBC65F6A56}" type="presParOf" srcId="{FEF91705-633F-4C3F-9E50-CE38CE378F12}" destId="{CB65F9B7-AA64-4F17-89F1-11D84E0B4F5E}" srcOrd="2" destOrd="0" presId="urn:microsoft.com/office/officeart/2008/layout/VerticalCurvedList"/>
    <dgm:cxn modelId="{E9919566-D64D-477F-92B8-BAC81CFAFCB0}" type="presParOf" srcId="{CB65F9B7-AA64-4F17-89F1-11D84E0B4F5E}" destId="{17989FF0-9458-4918-9644-66FC8361081F}" srcOrd="0" destOrd="0" presId="urn:microsoft.com/office/officeart/2008/layout/VerticalCurvedList"/>
    <dgm:cxn modelId="{B5D9EC5B-EA8A-455D-80D0-25BC0E587B63}" type="presParOf" srcId="{FEF91705-633F-4C3F-9E50-CE38CE378F12}" destId="{DB22AD2D-F675-40FE-A1D3-DE9263D2FABB}" srcOrd="3" destOrd="0" presId="urn:microsoft.com/office/officeart/2008/layout/VerticalCurvedList"/>
    <dgm:cxn modelId="{CBE6E059-9E34-484B-9A87-8466E855D5AC}" type="presParOf" srcId="{FEF91705-633F-4C3F-9E50-CE38CE378F12}" destId="{A769BBD2-A675-4371-A786-00AA008100CC}" srcOrd="4" destOrd="0" presId="urn:microsoft.com/office/officeart/2008/layout/VerticalCurvedList"/>
    <dgm:cxn modelId="{A619CF76-D02E-4947-8E4B-761FCE2C11C6}" type="presParOf" srcId="{A769BBD2-A675-4371-A786-00AA008100CC}" destId="{5E300792-8DB4-4955-B1D6-E7A77C7A28A3}" srcOrd="0" destOrd="0" presId="urn:microsoft.com/office/officeart/2008/layout/VerticalCurvedList"/>
    <dgm:cxn modelId="{4F989504-DE66-4411-8624-1FA98866B483}" type="presParOf" srcId="{FEF91705-633F-4C3F-9E50-CE38CE378F12}" destId="{972C8C06-628D-4C89-BC46-E7FC98A41126}" srcOrd="5" destOrd="0" presId="urn:microsoft.com/office/officeart/2008/layout/VerticalCurvedList"/>
    <dgm:cxn modelId="{9DBF775F-EA98-47EF-A56C-EE0798CA4930}" type="presParOf" srcId="{FEF91705-633F-4C3F-9E50-CE38CE378F12}" destId="{D9787CC6-EA37-4065-A3A9-5425B9113D9C}" srcOrd="6" destOrd="0" presId="urn:microsoft.com/office/officeart/2008/layout/VerticalCurvedList"/>
    <dgm:cxn modelId="{9958A861-FE8A-4C14-9FC4-0C7BE1FD1FCA}" type="presParOf" srcId="{D9787CC6-EA37-4065-A3A9-5425B9113D9C}" destId="{DC85026E-FA43-482F-A444-CF846852B51F}" srcOrd="0" destOrd="0" presId="urn:microsoft.com/office/officeart/2008/layout/VerticalCurvedList"/>
    <dgm:cxn modelId="{CFB47253-6A49-4202-998C-453845EC62DE}" type="presParOf" srcId="{FEF91705-633F-4C3F-9E50-CE38CE378F12}" destId="{2FB64079-390B-49F7-8B11-AF2A415A74A8}" srcOrd="7" destOrd="0" presId="urn:microsoft.com/office/officeart/2008/layout/VerticalCurvedList"/>
    <dgm:cxn modelId="{F5266B04-547F-42F0-8BF1-EFFE1282F250}" type="presParOf" srcId="{FEF91705-633F-4C3F-9E50-CE38CE378F12}" destId="{8A0AD4C0-E350-43A1-9DD9-BEE8AF1CE59B}" srcOrd="8" destOrd="0" presId="urn:microsoft.com/office/officeart/2008/layout/VerticalCurvedList"/>
    <dgm:cxn modelId="{2BEFB453-91DE-4AD5-A164-B6ABCB76CC35}" type="presParOf" srcId="{8A0AD4C0-E350-43A1-9DD9-BEE8AF1CE59B}" destId="{D1544AD1-CA76-42E8-8C7C-AC27270A8F75}" srcOrd="0" destOrd="0" presId="urn:microsoft.com/office/officeart/2008/layout/VerticalCurvedList"/>
    <dgm:cxn modelId="{111A4716-5AF5-4C97-89C5-FC2DEB80EA5C}" type="presParOf" srcId="{FEF91705-633F-4C3F-9E50-CE38CE378F12}" destId="{E8CB8965-9986-45F6-9E8A-6A1B016D95F6}" srcOrd="9" destOrd="0" presId="urn:microsoft.com/office/officeart/2008/layout/VerticalCurvedList"/>
    <dgm:cxn modelId="{92E855C9-D901-48F1-B222-C750CD99DC1D}" type="presParOf" srcId="{FEF91705-633F-4C3F-9E50-CE38CE378F12}" destId="{0F12F582-8B15-4E1D-A7B1-C3A17643F918}" srcOrd="10" destOrd="0" presId="urn:microsoft.com/office/officeart/2008/layout/VerticalCurvedList"/>
    <dgm:cxn modelId="{0FFB5675-20E2-4B0C-A22C-2FC78616FC9F}" type="presParOf" srcId="{0F12F582-8B15-4E1D-A7B1-C3A17643F918}" destId="{F989519B-B6F3-4703-8334-C27E07177554}" srcOrd="0" destOrd="0" presId="urn:microsoft.com/office/officeart/2008/layout/VerticalCurvedList"/>
    <dgm:cxn modelId="{12DBFFF0-93A3-4587-87EA-D2AC54683734}" type="presParOf" srcId="{FEF91705-633F-4C3F-9E50-CE38CE378F12}" destId="{F03AB78E-C685-4B99-A32A-E3DFE2F1B7E2}" srcOrd="11" destOrd="0" presId="urn:microsoft.com/office/officeart/2008/layout/VerticalCurvedList"/>
    <dgm:cxn modelId="{F77BECEA-2445-4BD4-BCA3-E866C90A3220}" type="presParOf" srcId="{FEF91705-633F-4C3F-9E50-CE38CE378F12}" destId="{A5D3191B-E752-4C98-83D0-46373D019A55}" srcOrd="12" destOrd="0" presId="urn:microsoft.com/office/officeart/2008/layout/VerticalCurvedList"/>
    <dgm:cxn modelId="{7A433184-1B71-47E9-B388-8D4D1F054C39}" type="presParOf" srcId="{A5D3191B-E752-4C98-83D0-46373D019A55}" destId="{FCFF821D-A27E-4653-A725-D8468E738E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4A158-D89A-4C7A-BC5C-C673F10920CA}">
      <dsp:nvSpPr>
        <dsp:cNvPr id="0" name=""/>
        <dsp:cNvSpPr/>
      </dsp:nvSpPr>
      <dsp:spPr>
        <a:xfrm>
          <a:off x="0" y="385723"/>
          <a:ext cx="6046859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75443-2757-4905-AF37-03734CFF85C2}">
      <dsp:nvSpPr>
        <dsp:cNvPr id="0" name=""/>
        <dsp:cNvSpPr/>
      </dsp:nvSpPr>
      <dsp:spPr>
        <a:xfrm>
          <a:off x="302342" y="90523"/>
          <a:ext cx="5108186" cy="59040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A koronavírus-sokk hatásai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31163" y="119344"/>
        <a:ext cx="5050544" cy="532758"/>
      </dsp:txXfrm>
    </dsp:sp>
    <dsp:sp modelId="{E665826A-0CBD-454C-8A57-36EF19D9A3AF}">
      <dsp:nvSpPr>
        <dsp:cNvPr id="0" name=""/>
        <dsp:cNvSpPr/>
      </dsp:nvSpPr>
      <dsp:spPr>
        <a:xfrm>
          <a:off x="0" y="1292923"/>
          <a:ext cx="6046859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9A4B8-B567-4DF3-86AE-6D01E900B629}">
      <dsp:nvSpPr>
        <dsp:cNvPr id="0" name=""/>
        <dsp:cNvSpPr/>
      </dsp:nvSpPr>
      <dsp:spPr>
        <a:xfrm>
          <a:off x="302342" y="997723"/>
          <a:ext cx="5109499" cy="590400"/>
        </a:xfrm>
        <a:prstGeom prst="roundRect">
          <a:avLst/>
        </a:prstGeom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A bankok helyzete a sokk tükrében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31163" y="1026544"/>
        <a:ext cx="5051857" cy="532758"/>
      </dsp:txXfrm>
    </dsp:sp>
    <dsp:sp modelId="{5FC77B46-1E5B-4DBC-8C0B-9CD3DD6F9695}">
      <dsp:nvSpPr>
        <dsp:cNvPr id="0" name=""/>
        <dsp:cNvSpPr/>
      </dsp:nvSpPr>
      <dsp:spPr>
        <a:xfrm>
          <a:off x="0" y="2200123"/>
          <a:ext cx="6046859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8A3D8-F360-42F0-ADF3-DFBEBD176879}">
      <dsp:nvSpPr>
        <dsp:cNvPr id="0" name=""/>
        <dsp:cNvSpPr/>
      </dsp:nvSpPr>
      <dsp:spPr>
        <a:xfrm>
          <a:off x="302342" y="1904923"/>
          <a:ext cx="5108186" cy="590400"/>
        </a:xfrm>
        <a:prstGeom prst="roundRect">
          <a:avLst/>
        </a:prstGeom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Kockázatok, sérülékeny adósok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31163" y="1933744"/>
        <a:ext cx="5050544" cy="532758"/>
      </dsp:txXfrm>
    </dsp:sp>
    <dsp:sp modelId="{5C80D12E-49F3-4565-8722-B1CD228C4B23}">
      <dsp:nvSpPr>
        <dsp:cNvPr id="0" name=""/>
        <dsp:cNvSpPr/>
      </dsp:nvSpPr>
      <dsp:spPr>
        <a:xfrm>
          <a:off x="0" y="3107323"/>
          <a:ext cx="6046859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0C022-1F6B-41B2-8C60-A35C72B9C750}">
      <dsp:nvSpPr>
        <dsp:cNvPr id="0" name=""/>
        <dsp:cNvSpPr/>
      </dsp:nvSpPr>
      <dsp:spPr>
        <a:xfrm>
          <a:off x="302342" y="2812123"/>
          <a:ext cx="5109499" cy="590400"/>
        </a:xfrm>
        <a:prstGeom prst="roundRect">
          <a:avLst/>
        </a:prstGeom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Stresszteszt eredmények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31163" y="2840944"/>
        <a:ext cx="5051857" cy="532758"/>
      </dsp:txXfrm>
    </dsp:sp>
    <dsp:sp modelId="{7F7DA041-C4EA-4406-8328-3365590F53E0}">
      <dsp:nvSpPr>
        <dsp:cNvPr id="0" name=""/>
        <dsp:cNvSpPr/>
      </dsp:nvSpPr>
      <dsp:spPr>
        <a:xfrm>
          <a:off x="0" y="4101772"/>
          <a:ext cx="6046859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6A92D-1C97-46D9-AFBD-1577197A3A19}">
      <dsp:nvSpPr>
        <dsp:cNvPr id="0" name=""/>
        <dsp:cNvSpPr/>
      </dsp:nvSpPr>
      <dsp:spPr>
        <a:xfrm>
          <a:off x="302342" y="3719323"/>
          <a:ext cx="5109499" cy="677649"/>
        </a:xfrm>
        <a:prstGeom prst="roundRect">
          <a:avLst/>
        </a:prstGeom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Előrejelzés, legfrissebb adatok</a:t>
          </a:r>
        </a:p>
      </dsp:txBody>
      <dsp:txXfrm>
        <a:off x="335422" y="3752403"/>
        <a:ext cx="5043339" cy="6114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4A158-D89A-4C7A-BC5C-C673F10920CA}">
      <dsp:nvSpPr>
        <dsp:cNvPr id="0" name=""/>
        <dsp:cNvSpPr/>
      </dsp:nvSpPr>
      <dsp:spPr>
        <a:xfrm>
          <a:off x="0" y="385723"/>
          <a:ext cx="6046859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75443-2757-4905-AF37-03734CFF85C2}">
      <dsp:nvSpPr>
        <dsp:cNvPr id="0" name=""/>
        <dsp:cNvSpPr/>
      </dsp:nvSpPr>
      <dsp:spPr>
        <a:xfrm>
          <a:off x="302342" y="90523"/>
          <a:ext cx="5108186" cy="590400"/>
        </a:xfrm>
        <a:prstGeom prst="roundRect">
          <a:avLst/>
        </a:prstGeom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A koronavírus-sokk hatásai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31163" y="119344"/>
        <a:ext cx="5050544" cy="532758"/>
      </dsp:txXfrm>
    </dsp:sp>
    <dsp:sp modelId="{E665826A-0CBD-454C-8A57-36EF19D9A3AF}">
      <dsp:nvSpPr>
        <dsp:cNvPr id="0" name=""/>
        <dsp:cNvSpPr/>
      </dsp:nvSpPr>
      <dsp:spPr>
        <a:xfrm>
          <a:off x="0" y="1292923"/>
          <a:ext cx="6046859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9A4B8-B567-4DF3-86AE-6D01E900B629}">
      <dsp:nvSpPr>
        <dsp:cNvPr id="0" name=""/>
        <dsp:cNvSpPr/>
      </dsp:nvSpPr>
      <dsp:spPr>
        <a:xfrm>
          <a:off x="302342" y="997723"/>
          <a:ext cx="5109499" cy="59040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A bankok helyzete a sokk tükrében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31163" y="1026544"/>
        <a:ext cx="5051857" cy="532758"/>
      </dsp:txXfrm>
    </dsp:sp>
    <dsp:sp modelId="{5FC77B46-1E5B-4DBC-8C0B-9CD3DD6F9695}">
      <dsp:nvSpPr>
        <dsp:cNvPr id="0" name=""/>
        <dsp:cNvSpPr/>
      </dsp:nvSpPr>
      <dsp:spPr>
        <a:xfrm>
          <a:off x="0" y="2200123"/>
          <a:ext cx="6046859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8A3D8-F360-42F0-ADF3-DFBEBD176879}">
      <dsp:nvSpPr>
        <dsp:cNvPr id="0" name=""/>
        <dsp:cNvSpPr/>
      </dsp:nvSpPr>
      <dsp:spPr>
        <a:xfrm>
          <a:off x="302342" y="1904923"/>
          <a:ext cx="5108186" cy="590400"/>
        </a:xfrm>
        <a:prstGeom prst="roundRect">
          <a:avLst/>
        </a:prstGeom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Kockázatok, sérülékeny adósok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31163" y="1933744"/>
        <a:ext cx="5050544" cy="532758"/>
      </dsp:txXfrm>
    </dsp:sp>
    <dsp:sp modelId="{5C80D12E-49F3-4565-8722-B1CD228C4B23}">
      <dsp:nvSpPr>
        <dsp:cNvPr id="0" name=""/>
        <dsp:cNvSpPr/>
      </dsp:nvSpPr>
      <dsp:spPr>
        <a:xfrm>
          <a:off x="0" y="3107323"/>
          <a:ext cx="6046859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0C022-1F6B-41B2-8C60-A35C72B9C750}">
      <dsp:nvSpPr>
        <dsp:cNvPr id="0" name=""/>
        <dsp:cNvSpPr/>
      </dsp:nvSpPr>
      <dsp:spPr>
        <a:xfrm>
          <a:off x="302342" y="2812123"/>
          <a:ext cx="5109499" cy="590400"/>
        </a:xfrm>
        <a:prstGeom prst="roundRect">
          <a:avLst/>
        </a:prstGeom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Stresszteszt eredmények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31163" y="2840944"/>
        <a:ext cx="5051857" cy="532758"/>
      </dsp:txXfrm>
    </dsp:sp>
    <dsp:sp modelId="{7F7DA041-C4EA-4406-8328-3365590F53E0}">
      <dsp:nvSpPr>
        <dsp:cNvPr id="0" name=""/>
        <dsp:cNvSpPr/>
      </dsp:nvSpPr>
      <dsp:spPr>
        <a:xfrm>
          <a:off x="0" y="4101772"/>
          <a:ext cx="6046859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6A92D-1C97-46D9-AFBD-1577197A3A19}">
      <dsp:nvSpPr>
        <dsp:cNvPr id="0" name=""/>
        <dsp:cNvSpPr/>
      </dsp:nvSpPr>
      <dsp:spPr>
        <a:xfrm>
          <a:off x="302342" y="3719323"/>
          <a:ext cx="5109499" cy="677649"/>
        </a:xfrm>
        <a:prstGeom prst="roundRect">
          <a:avLst/>
        </a:prstGeom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Előrejelzés, legfrissebb adatok</a:t>
          </a:r>
        </a:p>
      </dsp:txBody>
      <dsp:txXfrm>
        <a:off x="335422" y="3752403"/>
        <a:ext cx="5043339" cy="6114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4A158-D89A-4C7A-BC5C-C673F10920CA}">
      <dsp:nvSpPr>
        <dsp:cNvPr id="0" name=""/>
        <dsp:cNvSpPr/>
      </dsp:nvSpPr>
      <dsp:spPr>
        <a:xfrm>
          <a:off x="0" y="385723"/>
          <a:ext cx="6046859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75443-2757-4905-AF37-03734CFF85C2}">
      <dsp:nvSpPr>
        <dsp:cNvPr id="0" name=""/>
        <dsp:cNvSpPr/>
      </dsp:nvSpPr>
      <dsp:spPr>
        <a:xfrm>
          <a:off x="302342" y="90523"/>
          <a:ext cx="5108186" cy="590400"/>
        </a:xfrm>
        <a:prstGeom prst="roundRect">
          <a:avLst/>
        </a:prstGeom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A koronavírus-sokk hatásai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31163" y="119344"/>
        <a:ext cx="5050544" cy="532758"/>
      </dsp:txXfrm>
    </dsp:sp>
    <dsp:sp modelId="{E665826A-0CBD-454C-8A57-36EF19D9A3AF}">
      <dsp:nvSpPr>
        <dsp:cNvPr id="0" name=""/>
        <dsp:cNvSpPr/>
      </dsp:nvSpPr>
      <dsp:spPr>
        <a:xfrm>
          <a:off x="0" y="1292923"/>
          <a:ext cx="6046859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9A4B8-B567-4DF3-86AE-6D01E900B629}">
      <dsp:nvSpPr>
        <dsp:cNvPr id="0" name=""/>
        <dsp:cNvSpPr/>
      </dsp:nvSpPr>
      <dsp:spPr>
        <a:xfrm>
          <a:off x="302342" y="997723"/>
          <a:ext cx="5109499" cy="590400"/>
        </a:xfrm>
        <a:prstGeom prst="roundRect">
          <a:avLst/>
        </a:prstGeom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A bankok helyzete a sokk tükrében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31163" y="1026544"/>
        <a:ext cx="5051857" cy="532758"/>
      </dsp:txXfrm>
    </dsp:sp>
    <dsp:sp modelId="{5FC77B46-1E5B-4DBC-8C0B-9CD3DD6F9695}">
      <dsp:nvSpPr>
        <dsp:cNvPr id="0" name=""/>
        <dsp:cNvSpPr/>
      </dsp:nvSpPr>
      <dsp:spPr>
        <a:xfrm>
          <a:off x="0" y="2200123"/>
          <a:ext cx="6046859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8A3D8-F360-42F0-ADF3-DFBEBD176879}">
      <dsp:nvSpPr>
        <dsp:cNvPr id="0" name=""/>
        <dsp:cNvSpPr/>
      </dsp:nvSpPr>
      <dsp:spPr>
        <a:xfrm>
          <a:off x="302342" y="1904923"/>
          <a:ext cx="5108186" cy="59040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Kockázatok, sérülékeny adósok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31163" y="1933744"/>
        <a:ext cx="5050544" cy="532758"/>
      </dsp:txXfrm>
    </dsp:sp>
    <dsp:sp modelId="{5C80D12E-49F3-4565-8722-B1CD228C4B23}">
      <dsp:nvSpPr>
        <dsp:cNvPr id="0" name=""/>
        <dsp:cNvSpPr/>
      </dsp:nvSpPr>
      <dsp:spPr>
        <a:xfrm>
          <a:off x="0" y="3107323"/>
          <a:ext cx="6046859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0C022-1F6B-41B2-8C60-A35C72B9C750}">
      <dsp:nvSpPr>
        <dsp:cNvPr id="0" name=""/>
        <dsp:cNvSpPr/>
      </dsp:nvSpPr>
      <dsp:spPr>
        <a:xfrm>
          <a:off x="302342" y="2812123"/>
          <a:ext cx="5109499" cy="590400"/>
        </a:xfrm>
        <a:prstGeom prst="roundRect">
          <a:avLst/>
        </a:prstGeom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Stresszteszt eredmények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31163" y="2840944"/>
        <a:ext cx="5051857" cy="532758"/>
      </dsp:txXfrm>
    </dsp:sp>
    <dsp:sp modelId="{7F7DA041-C4EA-4406-8328-3365590F53E0}">
      <dsp:nvSpPr>
        <dsp:cNvPr id="0" name=""/>
        <dsp:cNvSpPr/>
      </dsp:nvSpPr>
      <dsp:spPr>
        <a:xfrm>
          <a:off x="0" y="4101772"/>
          <a:ext cx="6046859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6A92D-1C97-46D9-AFBD-1577197A3A19}">
      <dsp:nvSpPr>
        <dsp:cNvPr id="0" name=""/>
        <dsp:cNvSpPr/>
      </dsp:nvSpPr>
      <dsp:spPr>
        <a:xfrm>
          <a:off x="302342" y="3719323"/>
          <a:ext cx="5109499" cy="677649"/>
        </a:xfrm>
        <a:prstGeom prst="roundRect">
          <a:avLst/>
        </a:prstGeom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Előrejelzés, legfrissebb adatok</a:t>
          </a:r>
        </a:p>
      </dsp:txBody>
      <dsp:txXfrm>
        <a:off x="335422" y="3752403"/>
        <a:ext cx="5043339" cy="6114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4A158-D89A-4C7A-BC5C-C673F10920CA}">
      <dsp:nvSpPr>
        <dsp:cNvPr id="0" name=""/>
        <dsp:cNvSpPr/>
      </dsp:nvSpPr>
      <dsp:spPr>
        <a:xfrm>
          <a:off x="0" y="385723"/>
          <a:ext cx="6046859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75443-2757-4905-AF37-03734CFF85C2}">
      <dsp:nvSpPr>
        <dsp:cNvPr id="0" name=""/>
        <dsp:cNvSpPr/>
      </dsp:nvSpPr>
      <dsp:spPr>
        <a:xfrm>
          <a:off x="302342" y="90523"/>
          <a:ext cx="5108186" cy="590400"/>
        </a:xfrm>
        <a:prstGeom prst="roundRect">
          <a:avLst/>
        </a:prstGeom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A koronavírus-sokk hatásai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31163" y="119344"/>
        <a:ext cx="5050544" cy="532758"/>
      </dsp:txXfrm>
    </dsp:sp>
    <dsp:sp modelId="{E665826A-0CBD-454C-8A57-36EF19D9A3AF}">
      <dsp:nvSpPr>
        <dsp:cNvPr id="0" name=""/>
        <dsp:cNvSpPr/>
      </dsp:nvSpPr>
      <dsp:spPr>
        <a:xfrm>
          <a:off x="0" y="1292923"/>
          <a:ext cx="6046859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9A4B8-B567-4DF3-86AE-6D01E900B629}">
      <dsp:nvSpPr>
        <dsp:cNvPr id="0" name=""/>
        <dsp:cNvSpPr/>
      </dsp:nvSpPr>
      <dsp:spPr>
        <a:xfrm>
          <a:off x="302342" y="997723"/>
          <a:ext cx="5109499" cy="590400"/>
        </a:xfrm>
        <a:prstGeom prst="roundRect">
          <a:avLst/>
        </a:prstGeom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A bankok helyzete a sokk tükrében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31163" y="1026544"/>
        <a:ext cx="5051857" cy="532758"/>
      </dsp:txXfrm>
    </dsp:sp>
    <dsp:sp modelId="{5FC77B46-1E5B-4DBC-8C0B-9CD3DD6F9695}">
      <dsp:nvSpPr>
        <dsp:cNvPr id="0" name=""/>
        <dsp:cNvSpPr/>
      </dsp:nvSpPr>
      <dsp:spPr>
        <a:xfrm>
          <a:off x="0" y="2200123"/>
          <a:ext cx="6046859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8A3D8-F360-42F0-ADF3-DFBEBD176879}">
      <dsp:nvSpPr>
        <dsp:cNvPr id="0" name=""/>
        <dsp:cNvSpPr/>
      </dsp:nvSpPr>
      <dsp:spPr>
        <a:xfrm>
          <a:off x="302342" y="1904923"/>
          <a:ext cx="5108186" cy="590400"/>
        </a:xfrm>
        <a:prstGeom prst="roundRect">
          <a:avLst/>
        </a:prstGeom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Kockázatok, sérülékeny adósok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31163" y="1933744"/>
        <a:ext cx="5050544" cy="532758"/>
      </dsp:txXfrm>
    </dsp:sp>
    <dsp:sp modelId="{5C80D12E-49F3-4565-8722-B1CD228C4B23}">
      <dsp:nvSpPr>
        <dsp:cNvPr id="0" name=""/>
        <dsp:cNvSpPr/>
      </dsp:nvSpPr>
      <dsp:spPr>
        <a:xfrm>
          <a:off x="0" y="3107323"/>
          <a:ext cx="6046859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0C022-1F6B-41B2-8C60-A35C72B9C750}">
      <dsp:nvSpPr>
        <dsp:cNvPr id="0" name=""/>
        <dsp:cNvSpPr/>
      </dsp:nvSpPr>
      <dsp:spPr>
        <a:xfrm>
          <a:off x="302342" y="2812123"/>
          <a:ext cx="5109499" cy="59040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Stresszteszt eredmények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31163" y="2840944"/>
        <a:ext cx="5051857" cy="532758"/>
      </dsp:txXfrm>
    </dsp:sp>
    <dsp:sp modelId="{7F7DA041-C4EA-4406-8328-3365590F53E0}">
      <dsp:nvSpPr>
        <dsp:cNvPr id="0" name=""/>
        <dsp:cNvSpPr/>
      </dsp:nvSpPr>
      <dsp:spPr>
        <a:xfrm>
          <a:off x="0" y="4101772"/>
          <a:ext cx="6046859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6A92D-1C97-46D9-AFBD-1577197A3A19}">
      <dsp:nvSpPr>
        <dsp:cNvPr id="0" name=""/>
        <dsp:cNvSpPr/>
      </dsp:nvSpPr>
      <dsp:spPr>
        <a:xfrm>
          <a:off x="302342" y="3719323"/>
          <a:ext cx="5109499" cy="677649"/>
        </a:xfrm>
        <a:prstGeom prst="roundRect">
          <a:avLst/>
        </a:prstGeom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Előrejelzés, legfrissebb adatok</a:t>
          </a:r>
        </a:p>
      </dsp:txBody>
      <dsp:txXfrm>
        <a:off x="335422" y="3752403"/>
        <a:ext cx="5043339" cy="6114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4A158-D89A-4C7A-BC5C-C673F10920CA}">
      <dsp:nvSpPr>
        <dsp:cNvPr id="0" name=""/>
        <dsp:cNvSpPr/>
      </dsp:nvSpPr>
      <dsp:spPr>
        <a:xfrm>
          <a:off x="0" y="251687"/>
          <a:ext cx="6046859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75443-2757-4905-AF37-03734CFF85C2}">
      <dsp:nvSpPr>
        <dsp:cNvPr id="0" name=""/>
        <dsp:cNvSpPr/>
      </dsp:nvSpPr>
      <dsp:spPr>
        <a:xfrm>
          <a:off x="302342" y="767"/>
          <a:ext cx="5108186" cy="501840"/>
        </a:xfrm>
        <a:prstGeom prst="roundRect">
          <a:avLst/>
        </a:prstGeom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A koronavírus-sokk hatásai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26840" y="25265"/>
        <a:ext cx="5059190" cy="452844"/>
      </dsp:txXfrm>
    </dsp:sp>
    <dsp:sp modelId="{E665826A-0CBD-454C-8A57-36EF19D9A3AF}">
      <dsp:nvSpPr>
        <dsp:cNvPr id="0" name=""/>
        <dsp:cNvSpPr/>
      </dsp:nvSpPr>
      <dsp:spPr>
        <a:xfrm>
          <a:off x="0" y="1022807"/>
          <a:ext cx="6046859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9A4B8-B567-4DF3-86AE-6D01E900B629}">
      <dsp:nvSpPr>
        <dsp:cNvPr id="0" name=""/>
        <dsp:cNvSpPr/>
      </dsp:nvSpPr>
      <dsp:spPr>
        <a:xfrm>
          <a:off x="302342" y="771887"/>
          <a:ext cx="5109499" cy="501840"/>
        </a:xfrm>
        <a:prstGeom prst="roundRect">
          <a:avLst/>
        </a:prstGeom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A bankok helyzete a sokk tükrében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26840" y="796385"/>
        <a:ext cx="5060503" cy="452844"/>
      </dsp:txXfrm>
    </dsp:sp>
    <dsp:sp modelId="{5FC77B46-1E5B-4DBC-8C0B-9CD3DD6F9695}">
      <dsp:nvSpPr>
        <dsp:cNvPr id="0" name=""/>
        <dsp:cNvSpPr/>
      </dsp:nvSpPr>
      <dsp:spPr>
        <a:xfrm>
          <a:off x="0" y="1793927"/>
          <a:ext cx="6046859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8A3D8-F360-42F0-ADF3-DFBEBD176879}">
      <dsp:nvSpPr>
        <dsp:cNvPr id="0" name=""/>
        <dsp:cNvSpPr/>
      </dsp:nvSpPr>
      <dsp:spPr>
        <a:xfrm>
          <a:off x="302342" y="1543007"/>
          <a:ext cx="5108186" cy="501840"/>
        </a:xfrm>
        <a:prstGeom prst="roundRect">
          <a:avLst/>
        </a:prstGeom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Kockázatok, sérülékeny adósok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26840" y="1567505"/>
        <a:ext cx="5059190" cy="452844"/>
      </dsp:txXfrm>
    </dsp:sp>
    <dsp:sp modelId="{5C80D12E-49F3-4565-8722-B1CD228C4B23}">
      <dsp:nvSpPr>
        <dsp:cNvPr id="0" name=""/>
        <dsp:cNvSpPr/>
      </dsp:nvSpPr>
      <dsp:spPr>
        <a:xfrm>
          <a:off x="0" y="2565047"/>
          <a:ext cx="6046859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0C022-1F6B-41B2-8C60-A35C72B9C750}">
      <dsp:nvSpPr>
        <dsp:cNvPr id="0" name=""/>
        <dsp:cNvSpPr/>
      </dsp:nvSpPr>
      <dsp:spPr>
        <a:xfrm>
          <a:off x="302342" y="2314127"/>
          <a:ext cx="5109499" cy="501840"/>
        </a:xfrm>
        <a:prstGeom prst="roundRect">
          <a:avLst/>
        </a:prstGeom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Stresszteszt eredmények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26840" y="2338625"/>
        <a:ext cx="5060503" cy="452844"/>
      </dsp:txXfrm>
    </dsp:sp>
    <dsp:sp modelId="{7F7DA041-C4EA-4406-8328-3365590F53E0}">
      <dsp:nvSpPr>
        <dsp:cNvPr id="0" name=""/>
        <dsp:cNvSpPr/>
      </dsp:nvSpPr>
      <dsp:spPr>
        <a:xfrm>
          <a:off x="0" y="3410328"/>
          <a:ext cx="6046859" cy="128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303" tIns="354076" rIns="46930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700" b="1" kern="1200" cap="all" baseline="0" dirty="0"/>
            <a:t>Hitelezés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700" kern="1200" dirty="0">
              <a:solidFill>
                <a:schemeClr val="bg2">
                  <a:lumMod val="75000"/>
                </a:schemeClr>
              </a:solidFill>
            </a:rPr>
            <a:t>Ingatlanpiac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700" kern="1200" dirty="0">
              <a:solidFill>
                <a:schemeClr val="bg2">
                  <a:lumMod val="75000"/>
                </a:schemeClr>
              </a:solidFill>
            </a:rPr>
            <a:t>Megtakarítások</a:t>
          </a:r>
        </a:p>
      </dsp:txBody>
      <dsp:txXfrm>
        <a:off x="0" y="3410328"/>
        <a:ext cx="6046859" cy="1285200"/>
      </dsp:txXfrm>
    </dsp:sp>
    <dsp:sp modelId="{0056A92D-1C97-46D9-AFBD-1577197A3A19}">
      <dsp:nvSpPr>
        <dsp:cNvPr id="0" name=""/>
        <dsp:cNvSpPr/>
      </dsp:nvSpPr>
      <dsp:spPr>
        <a:xfrm>
          <a:off x="302342" y="3085247"/>
          <a:ext cx="5109499" cy="576001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Előrejelzés, legfrissebb adatok</a:t>
          </a:r>
        </a:p>
      </dsp:txBody>
      <dsp:txXfrm>
        <a:off x="330460" y="3113365"/>
        <a:ext cx="5053263" cy="5197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4A158-D89A-4C7A-BC5C-C673F10920CA}">
      <dsp:nvSpPr>
        <dsp:cNvPr id="0" name=""/>
        <dsp:cNvSpPr/>
      </dsp:nvSpPr>
      <dsp:spPr>
        <a:xfrm>
          <a:off x="0" y="251687"/>
          <a:ext cx="6046859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75443-2757-4905-AF37-03734CFF85C2}">
      <dsp:nvSpPr>
        <dsp:cNvPr id="0" name=""/>
        <dsp:cNvSpPr/>
      </dsp:nvSpPr>
      <dsp:spPr>
        <a:xfrm>
          <a:off x="302342" y="767"/>
          <a:ext cx="5108186" cy="501840"/>
        </a:xfrm>
        <a:prstGeom prst="roundRect">
          <a:avLst/>
        </a:prstGeom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A koronavírus-sokk hatásai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26840" y="25265"/>
        <a:ext cx="5059190" cy="452844"/>
      </dsp:txXfrm>
    </dsp:sp>
    <dsp:sp modelId="{E665826A-0CBD-454C-8A57-36EF19D9A3AF}">
      <dsp:nvSpPr>
        <dsp:cNvPr id="0" name=""/>
        <dsp:cNvSpPr/>
      </dsp:nvSpPr>
      <dsp:spPr>
        <a:xfrm>
          <a:off x="0" y="1022807"/>
          <a:ext cx="6046859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9A4B8-B567-4DF3-86AE-6D01E900B629}">
      <dsp:nvSpPr>
        <dsp:cNvPr id="0" name=""/>
        <dsp:cNvSpPr/>
      </dsp:nvSpPr>
      <dsp:spPr>
        <a:xfrm>
          <a:off x="302342" y="771887"/>
          <a:ext cx="5109499" cy="501840"/>
        </a:xfrm>
        <a:prstGeom prst="roundRect">
          <a:avLst/>
        </a:prstGeom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A bankok helyzete a sokk tükrében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26840" y="796385"/>
        <a:ext cx="5060503" cy="452844"/>
      </dsp:txXfrm>
    </dsp:sp>
    <dsp:sp modelId="{5FC77B46-1E5B-4DBC-8C0B-9CD3DD6F9695}">
      <dsp:nvSpPr>
        <dsp:cNvPr id="0" name=""/>
        <dsp:cNvSpPr/>
      </dsp:nvSpPr>
      <dsp:spPr>
        <a:xfrm>
          <a:off x="0" y="1793927"/>
          <a:ext cx="6046859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8A3D8-F360-42F0-ADF3-DFBEBD176879}">
      <dsp:nvSpPr>
        <dsp:cNvPr id="0" name=""/>
        <dsp:cNvSpPr/>
      </dsp:nvSpPr>
      <dsp:spPr>
        <a:xfrm>
          <a:off x="302342" y="1543007"/>
          <a:ext cx="5108186" cy="501840"/>
        </a:xfrm>
        <a:prstGeom prst="roundRect">
          <a:avLst/>
        </a:prstGeom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Kockázatok, sérülékeny adósok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26840" y="1567505"/>
        <a:ext cx="5059190" cy="452844"/>
      </dsp:txXfrm>
    </dsp:sp>
    <dsp:sp modelId="{5C80D12E-49F3-4565-8722-B1CD228C4B23}">
      <dsp:nvSpPr>
        <dsp:cNvPr id="0" name=""/>
        <dsp:cNvSpPr/>
      </dsp:nvSpPr>
      <dsp:spPr>
        <a:xfrm>
          <a:off x="0" y="2565047"/>
          <a:ext cx="6046859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0C022-1F6B-41B2-8C60-A35C72B9C750}">
      <dsp:nvSpPr>
        <dsp:cNvPr id="0" name=""/>
        <dsp:cNvSpPr/>
      </dsp:nvSpPr>
      <dsp:spPr>
        <a:xfrm>
          <a:off x="302342" y="2314127"/>
          <a:ext cx="5109499" cy="501840"/>
        </a:xfrm>
        <a:prstGeom prst="roundRect">
          <a:avLst/>
        </a:prstGeom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Stresszteszt eredmények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26840" y="2338625"/>
        <a:ext cx="5060503" cy="452844"/>
      </dsp:txXfrm>
    </dsp:sp>
    <dsp:sp modelId="{7F7DA041-C4EA-4406-8328-3365590F53E0}">
      <dsp:nvSpPr>
        <dsp:cNvPr id="0" name=""/>
        <dsp:cNvSpPr/>
      </dsp:nvSpPr>
      <dsp:spPr>
        <a:xfrm>
          <a:off x="0" y="3410328"/>
          <a:ext cx="6046859" cy="128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303" tIns="354076" rIns="46930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700" kern="1200" dirty="0">
              <a:solidFill>
                <a:srgbClr val="E7E6E6">
                  <a:lumMod val="75000"/>
                </a:srgbClr>
              </a:solidFill>
              <a:latin typeface="Calibri"/>
              <a:ea typeface="+mn-ea"/>
              <a:cs typeface="+mn-cs"/>
            </a:rPr>
            <a:t>Hitelezés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700" b="1" kern="1200" cap="all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Ingatlanpiac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700" kern="1200" dirty="0">
              <a:solidFill>
                <a:schemeClr val="bg2">
                  <a:lumMod val="75000"/>
                </a:schemeClr>
              </a:solidFill>
            </a:rPr>
            <a:t>Megtakarítások</a:t>
          </a:r>
        </a:p>
      </dsp:txBody>
      <dsp:txXfrm>
        <a:off x="0" y="3410328"/>
        <a:ext cx="6046859" cy="1285200"/>
      </dsp:txXfrm>
    </dsp:sp>
    <dsp:sp modelId="{0056A92D-1C97-46D9-AFBD-1577197A3A19}">
      <dsp:nvSpPr>
        <dsp:cNvPr id="0" name=""/>
        <dsp:cNvSpPr/>
      </dsp:nvSpPr>
      <dsp:spPr>
        <a:xfrm>
          <a:off x="302342" y="3085247"/>
          <a:ext cx="5109499" cy="576001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Előrejelzés, legfrissebb adatok</a:t>
          </a:r>
        </a:p>
      </dsp:txBody>
      <dsp:txXfrm>
        <a:off x="330460" y="3113365"/>
        <a:ext cx="5053263" cy="5197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4A158-D89A-4C7A-BC5C-C673F10920CA}">
      <dsp:nvSpPr>
        <dsp:cNvPr id="0" name=""/>
        <dsp:cNvSpPr/>
      </dsp:nvSpPr>
      <dsp:spPr>
        <a:xfrm>
          <a:off x="0" y="251687"/>
          <a:ext cx="6046859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75443-2757-4905-AF37-03734CFF85C2}">
      <dsp:nvSpPr>
        <dsp:cNvPr id="0" name=""/>
        <dsp:cNvSpPr/>
      </dsp:nvSpPr>
      <dsp:spPr>
        <a:xfrm>
          <a:off x="302342" y="767"/>
          <a:ext cx="5108186" cy="501840"/>
        </a:xfrm>
        <a:prstGeom prst="roundRect">
          <a:avLst/>
        </a:prstGeom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A koronavírus-sokk hatásai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26840" y="25265"/>
        <a:ext cx="5059190" cy="452844"/>
      </dsp:txXfrm>
    </dsp:sp>
    <dsp:sp modelId="{E665826A-0CBD-454C-8A57-36EF19D9A3AF}">
      <dsp:nvSpPr>
        <dsp:cNvPr id="0" name=""/>
        <dsp:cNvSpPr/>
      </dsp:nvSpPr>
      <dsp:spPr>
        <a:xfrm>
          <a:off x="0" y="1022807"/>
          <a:ext cx="6046859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9A4B8-B567-4DF3-86AE-6D01E900B629}">
      <dsp:nvSpPr>
        <dsp:cNvPr id="0" name=""/>
        <dsp:cNvSpPr/>
      </dsp:nvSpPr>
      <dsp:spPr>
        <a:xfrm>
          <a:off x="302342" y="771887"/>
          <a:ext cx="5109499" cy="501840"/>
        </a:xfrm>
        <a:prstGeom prst="roundRect">
          <a:avLst/>
        </a:prstGeom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A bankok helyzete a sokk tükrében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26840" y="796385"/>
        <a:ext cx="5060503" cy="452844"/>
      </dsp:txXfrm>
    </dsp:sp>
    <dsp:sp modelId="{5FC77B46-1E5B-4DBC-8C0B-9CD3DD6F9695}">
      <dsp:nvSpPr>
        <dsp:cNvPr id="0" name=""/>
        <dsp:cNvSpPr/>
      </dsp:nvSpPr>
      <dsp:spPr>
        <a:xfrm>
          <a:off x="0" y="1793927"/>
          <a:ext cx="6046859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8A3D8-F360-42F0-ADF3-DFBEBD176879}">
      <dsp:nvSpPr>
        <dsp:cNvPr id="0" name=""/>
        <dsp:cNvSpPr/>
      </dsp:nvSpPr>
      <dsp:spPr>
        <a:xfrm>
          <a:off x="302342" y="1543007"/>
          <a:ext cx="5108186" cy="501840"/>
        </a:xfrm>
        <a:prstGeom prst="roundRect">
          <a:avLst/>
        </a:prstGeom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Kockázatok, sérülékeny adósok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26840" y="1567505"/>
        <a:ext cx="5059190" cy="452844"/>
      </dsp:txXfrm>
    </dsp:sp>
    <dsp:sp modelId="{5C80D12E-49F3-4565-8722-B1CD228C4B23}">
      <dsp:nvSpPr>
        <dsp:cNvPr id="0" name=""/>
        <dsp:cNvSpPr/>
      </dsp:nvSpPr>
      <dsp:spPr>
        <a:xfrm>
          <a:off x="0" y="2565047"/>
          <a:ext cx="6046859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0C022-1F6B-41B2-8C60-A35C72B9C750}">
      <dsp:nvSpPr>
        <dsp:cNvPr id="0" name=""/>
        <dsp:cNvSpPr/>
      </dsp:nvSpPr>
      <dsp:spPr>
        <a:xfrm>
          <a:off x="302342" y="2314127"/>
          <a:ext cx="5109499" cy="501840"/>
        </a:xfrm>
        <a:prstGeom prst="roundRect">
          <a:avLst/>
        </a:prstGeom>
        <a:solidFill>
          <a:srgbClr val="B8BBBB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Stresszteszt eredmények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26840" y="2338625"/>
        <a:ext cx="5060503" cy="452844"/>
      </dsp:txXfrm>
    </dsp:sp>
    <dsp:sp modelId="{7F7DA041-C4EA-4406-8328-3365590F53E0}">
      <dsp:nvSpPr>
        <dsp:cNvPr id="0" name=""/>
        <dsp:cNvSpPr/>
      </dsp:nvSpPr>
      <dsp:spPr>
        <a:xfrm>
          <a:off x="0" y="3411095"/>
          <a:ext cx="6046859" cy="128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303" tIns="354076" rIns="46930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700" kern="1200" dirty="0">
              <a:solidFill>
                <a:srgbClr val="E7E6E6">
                  <a:lumMod val="75000"/>
                </a:srgbClr>
              </a:solidFill>
              <a:latin typeface="Calibri"/>
              <a:ea typeface="+mn-ea"/>
              <a:cs typeface="+mn-cs"/>
            </a:rPr>
            <a:t>Hitelezés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700" kern="1200" dirty="0">
              <a:solidFill>
                <a:srgbClr val="E7E6E6">
                  <a:lumMod val="75000"/>
                </a:srgbClr>
              </a:solidFill>
              <a:latin typeface="Calibri"/>
              <a:ea typeface="+mn-ea"/>
              <a:cs typeface="+mn-cs"/>
            </a:rPr>
            <a:t>Ingatlanpiac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700" b="1" kern="1200" cap="all" baseline="0" dirty="0">
              <a:solidFill>
                <a:schemeClr val="tx1"/>
              </a:solidFill>
            </a:rPr>
            <a:t>Megtakarítások</a:t>
          </a:r>
        </a:p>
      </dsp:txBody>
      <dsp:txXfrm>
        <a:off x="0" y="3411095"/>
        <a:ext cx="6046859" cy="1285200"/>
      </dsp:txXfrm>
    </dsp:sp>
    <dsp:sp modelId="{0056A92D-1C97-46D9-AFBD-1577197A3A19}">
      <dsp:nvSpPr>
        <dsp:cNvPr id="0" name=""/>
        <dsp:cNvSpPr/>
      </dsp:nvSpPr>
      <dsp:spPr>
        <a:xfrm>
          <a:off x="302342" y="3085247"/>
          <a:ext cx="5109499" cy="576001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Előrejelzés, legfrissebb adatok</a:t>
          </a:r>
        </a:p>
      </dsp:txBody>
      <dsp:txXfrm>
        <a:off x="330460" y="3113365"/>
        <a:ext cx="5053263" cy="5197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D9F89-3136-4400-8880-6F4C9D1922CA}">
      <dsp:nvSpPr>
        <dsp:cNvPr id="0" name=""/>
        <dsp:cNvSpPr/>
      </dsp:nvSpPr>
      <dsp:spPr>
        <a:xfrm>
          <a:off x="-6513159" y="-996120"/>
          <a:ext cx="7752240" cy="7752240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rgbClr val="20265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BA9B4-F286-488B-BA4B-91A2B12188B1}">
      <dsp:nvSpPr>
        <dsp:cNvPr id="0" name=""/>
        <dsp:cNvSpPr/>
      </dsp:nvSpPr>
      <dsp:spPr>
        <a:xfrm>
          <a:off x="461194" y="235855"/>
          <a:ext cx="8329652" cy="741345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340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koronavírus új típusú sokk formájában, váratlanul érte a világgazdaságot. A termelési láncok akadozni kezdtek, a kereslet több ágazatban is összeomlott. Jelentősen nőtt a piaci bizonytalanság, de régiót és hazánkat stabilabb fundamentumok segítik.</a:t>
          </a:r>
        </a:p>
      </dsp:txBody>
      <dsp:txXfrm>
        <a:off x="461194" y="235855"/>
        <a:ext cx="8329652" cy="741345"/>
      </dsp:txXfrm>
    </dsp:sp>
    <dsp:sp modelId="{17989FF0-9458-4918-9644-66FC8361081F}">
      <dsp:nvSpPr>
        <dsp:cNvPr id="0" name=""/>
        <dsp:cNvSpPr/>
      </dsp:nvSpPr>
      <dsp:spPr>
        <a:xfrm>
          <a:off x="82186" y="227520"/>
          <a:ext cx="758015" cy="75801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2AD2D-F675-40FE-A1D3-DE9263D2FABB}">
      <dsp:nvSpPr>
        <dsp:cNvPr id="0" name=""/>
        <dsp:cNvSpPr/>
      </dsp:nvSpPr>
      <dsp:spPr>
        <a:xfrm>
          <a:off x="960010" y="1145359"/>
          <a:ext cx="7830836" cy="741345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340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magyar bankrendszer jelentősen megerősödött az előző válság kitörése óta. A sokkot megfelelő finanszírozási szerkezettel és kitisztult mérleggel fogadja.</a:t>
          </a:r>
        </a:p>
      </dsp:txBody>
      <dsp:txXfrm>
        <a:off x="960010" y="1145359"/>
        <a:ext cx="7830836" cy="741345"/>
      </dsp:txXfrm>
    </dsp:sp>
    <dsp:sp modelId="{5E300792-8DB4-4955-B1D6-E7A77C7A28A3}">
      <dsp:nvSpPr>
        <dsp:cNvPr id="0" name=""/>
        <dsp:cNvSpPr/>
      </dsp:nvSpPr>
      <dsp:spPr>
        <a:xfrm>
          <a:off x="581002" y="1137023"/>
          <a:ext cx="758015" cy="75801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C8C06-628D-4C89-BC46-E7FC98A41126}">
      <dsp:nvSpPr>
        <dsp:cNvPr id="0" name=""/>
        <dsp:cNvSpPr/>
      </dsp:nvSpPr>
      <dsp:spPr>
        <a:xfrm>
          <a:off x="1188106" y="2054863"/>
          <a:ext cx="7602740" cy="741345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50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hitelállomány mintegy egyharmadát sérülékenynek tekintjük a koronavírus okozta sokk szempontjából.</a:t>
          </a:r>
        </a:p>
      </dsp:txBody>
      <dsp:txXfrm>
        <a:off x="1188106" y="2054863"/>
        <a:ext cx="7602740" cy="741345"/>
      </dsp:txXfrm>
    </dsp:sp>
    <dsp:sp modelId="{DC85026E-FA43-482F-A444-CF846852B51F}">
      <dsp:nvSpPr>
        <dsp:cNvPr id="0" name=""/>
        <dsp:cNvSpPr/>
      </dsp:nvSpPr>
      <dsp:spPr>
        <a:xfrm>
          <a:off x="809098" y="2046528"/>
          <a:ext cx="758015" cy="75801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64079-390B-49F7-8B11-AF2A415A74A8}">
      <dsp:nvSpPr>
        <dsp:cNvPr id="0" name=""/>
        <dsp:cNvSpPr/>
      </dsp:nvSpPr>
      <dsp:spPr>
        <a:xfrm>
          <a:off x="1188106" y="2963791"/>
          <a:ext cx="7602740" cy="741345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3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Bár a késedelmek még nem, a hitelezési veszteségek már idén is növekedhetnek. 2021-től az MNB folyamatos portfóliótisztítást vár el a bankoktól azon kitettségek esetében, ahol nincs esély a reorganizációra.</a:t>
          </a:r>
        </a:p>
      </dsp:txBody>
      <dsp:txXfrm>
        <a:off x="1188106" y="2963791"/>
        <a:ext cx="7602740" cy="741345"/>
      </dsp:txXfrm>
    </dsp:sp>
    <dsp:sp modelId="{D1544AD1-CA76-42E8-8C7C-AC27270A8F75}">
      <dsp:nvSpPr>
        <dsp:cNvPr id="0" name=""/>
        <dsp:cNvSpPr/>
      </dsp:nvSpPr>
      <dsp:spPr>
        <a:xfrm>
          <a:off x="809098" y="2955456"/>
          <a:ext cx="758015" cy="75801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CB8965-9986-45F6-9E8A-6A1B016D95F6}">
      <dsp:nvSpPr>
        <dsp:cNvPr id="0" name=""/>
        <dsp:cNvSpPr/>
      </dsp:nvSpPr>
      <dsp:spPr>
        <a:xfrm>
          <a:off x="960010" y="3873295"/>
          <a:ext cx="7830836" cy="741345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340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Stressztesztünk eredménye alapján még egy igen súlyos, tartós visszaesés esetén is kezelhető lenne a szektor tőkepótlási igénye.</a:t>
          </a:r>
        </a:p>
      </dsp:txBody>
      <dsp:txXfrm>
        <a:off x="960010" y="3873295"/>
        <a:ext cx="7830836" cy="741345"/>
      </dsp:txXfrm>
    </dsp:sp>
    <dsp:sp modelId="{F989519B-B6F3-4703-8334-C27E07177554}">
      <dsp:nvSpPr>
        <dsp:cNvPr id="0" name=""/>
        <dsp:cNvSpPr/>
      </dsp:nvSpPr>
      <dsp:spPr>
        <a:xfrm>
          <a:off x="581002" y="3864960"/>
          <a:ext cx="758015" cy="75801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AB78E-C685-4B99-A32A-E3DFE2F1B7E2}">
      <dsp:nvSpPr>
        <dsp:cNvPr id="0" name=""/>
        <dsp:cNvSpPr/>
      </dsp:nvSpPr>
      <dsp:spPr>
        <a:xfrm>
          <a:off x="461194" y="4782799"/>
          <a:ext cx="8329652" cy="741345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340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hitelfeltételek szigorítása már az első negyedévben elindult. A banki hitelezés fenntartását az </a:t>
          </a:r>
          <a:r>
            <a:rPr lang="hu-HU" sz="17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anticiklikus</a:t>
          </a:r>
          <a:r>
            <a:rPr lang="hu-HU" sz="17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állami és jegybanki programok segíthetik. A hitelezési dinamika mérséklődésére számítunk.</a:t>
          </a:r>
        </a:p>
      </dsp:txBody>
      <dsp:txXfrm>
        <a:off x="461194" y="4782799"/>
        <a:ext cx="8329652" cy="741345"/>
      </dsp:txXfrm>
    </dsp:sp>
    <dsp:sp modelId="{FCFF821D-A27E-4653-A725-D8468E738ECB}">
      <dsp:nvSpPr>
        <dsp:cNvPr id="0" name=""/>
        <dsp:cNvSpPr/>
      </dsp:nvSpPr>
      <dsp:spPr>
        <a:xfrm>
          <a:off x="82186" y="4774464"/>
          <a:ext cx="758015" cy="75801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F24C8-29BD-44C8-8670-E2899CC88455}" type="datetimeFigureOut">
              <a:rPr lang="hu-HU" smtClean="0"/>
              <a:t>2020. 05. 20.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6E54E-4040-4C34-9C66-031D06AC9E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8645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0983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8779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7338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12192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4800" cap="all" spc="3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5092101" y="2517211"/>
            <a:ext cx="1944000" cy="5608800"/>
          </a:xfrm>
          <a:prstGeom prst="rect">
            <a:avLst/>
          </a:prstGeom>
        </p:spPr>
      </p:pic>
      <p:sp>
        <p:nvSpPr>
          <p:cNvPr id="9" name="Ellipszis 8">
            <a:extLst>
              <a:ext uri="{FF2B5EF4-FFF2-40B4-BE49-F238E27FC236}">
                <a16:creationId xmlns:a16="http://schemas.microsoft.com/office/drawing/2014/main" id="{AA33C856-AF1F-46C6-9B70-74729FEF45F9}"/>
              </a:ext>
            </a:extLst>
          </p:cNvPr>
          <p:cNvSpPr>
            <a:spLocks noChangeAspect="1"/>
          </p:cNvSpPr>
          <p:nvPr/>
        </p:nvSpPr>
        <p:spPr>
          <a:xfrm>
            <a:off x="5357620" y="340777"/>
            <a:ext cx="1476765" cy="1476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5463779" y="445740"/>
            <a:ext cx="1264444" cy="1266826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1" y="4325373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 | titulusa</a:t>
            </a:r>
          </a:p>
        </p:txBody>
      </p:sp>
    </p:spTree>
    <p:extLst>
      <p:ext uri="{BB962C8B-B14F-4D97-AF65-F5344CB8AC3E}">
        <p14:creationId xmlns:p14="http://schemas.microsoft.com/office/powerpoint/2010/main" val="288829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67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77072"/>
          </a:xfrm>
          <a:prstGeom prst="rect">
            <a:avLst/>
          </a:prstGeom>
        </p:spPr>
        <p:txBody>
          <a:bodyPr/>
          <a:lstStyle>
            <a:lvl1pPr marL="609585" indent="-609585">
              <a:buFont typeface="+mj-lt"/>
              <a:buAutoNum type="arabicPeriod"/>
              <a:defRPr sz="3200">
                <a:solidFill>
                  <a:srgbClr val="1E1B58"/>
                </a:solidFill>
              </a:defRPr>
            </a:lvl1pPr>
            <a:lvl2pPr marL="1219170" indent="-609585">
              <a:buFont typeface="+mj-lt"/>
              <a:buAutoNum type="alphaLcPeriod"/>
              <a:defRPr sz="2667">
                <a:solidFill>
                  <a:srgbClr val="1E1B58"/>
                </a:solidFill>
              </a:defRPr>
            </a:lvl2pPr>
            <a:lvl3pPr marL="1676358" indent="-457189">
              <a:buFont typeface="+mj-lt"/>
              <a:buAutoNum type="romanLcPeriod"/>
              <a:defRPr sz="2400">
                <a:solidFill>
                  <a:srgbClr val="1E1B58"/>
                </a:solidFill>
              </a:defRPr>
            </a:lvl3pPr>
            <a:lvl4pPr marL="2285943" indent="-457189">
              <a:buFont typeface="+mj-lt"/>
              <a:buAutoNum type="arabicPeriod"/>
              <a:defRPr sz="2133">
                <a:solidFill>
                  <a:srgbClr val="1E1B58"/>
                </a:solidFill>
              </a:defRPr>
            </a:lvl4pPr>
            <a:lvl5pPr marL="2895528" indent="-457189">
              <a:buFont typeface="+mj-lt"/>
              <a:buAutoNum type="arabicPeriod"/>
              <a:defRPr sz="2133">
                <a:solidFill>
                  <a:srgbClr val="1E1B58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367808" y="630932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23392" y="6309320"/>
            <a:ext cx="2784309" cy="365125"/>
          </a:xfrm>
          <a:prstGeom prst="rect">
            <a:avLst/>
          </a:prstGeom>
        </p:spPr>
        <p:txBody>
          <a:bodyPr/>
          <a:lstStyle/>
          <a:p>
            <a:pPr algn="l"/>
            <a:fld id="{ACA1FBC3-C4CA-4F32-B016-43947CDEBAB8}" type="slidenum">
              <a:rPr lang="hu-HU" smtClean="0"/>
              <a:pPr algn="l"/>
              <a:t>‹#›</a:t>
            </a:fld>
            <a:endParaRPr lang="hu-HU" dirty="0"/>
          </a:p>
        </p:txBody>
      </p:sp>
      <p:sp>
        <p:nvSpPr>
          <p:cNvPr id="15" name="Cím 1"/>
          <p:cNvSpPr>
            <a:spLocks noGrp="1"/>
          </p:cNvSpPr>
          <p:nvPr>
            <p:ph type="ctrTitle" hasCustomPrompt="1"/>
          </p:nvPr>
        </p:nvSpPr>
        <p:spPr>
          <a:xfrm>
            <a:off x="335690" y="620688"/>
            <a:ext cx="7296811" cy="5040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333">
                <a:solidFill>
                  <a:srgbClr val="1E1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DIA CÍME</a:t>
            </a:r>
          </a:p>
        </p:txBody>
      </p:sp>
      <p:sp>
        <p:nvSpPr>
          <p:cNvPr id="16" name="Szöveg helye 13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0" y="332657"/>
            <a:ext cx="7296149" cy="288057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rgbClr val="1E1B58"/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A 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3255273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B9F1D99-C601-4291-9D39-04D45263AC3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6200000">
            <a:off x="5124001" y="2537525"/>
            <a:ext cx="1944000" cy="56088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2A2EB4D7-427D-41DD-AE99-B6B9194DE3AC}"/>
              </a:ext>
            </a:extLst>
          </p:cNvPr>
          <p:cNvSpPr/>
          <p:nvPr/>
        </p:nvSpPr>
        <p:spPr>
          <a:xfrm>
            <a:off x="-1" y="893235"/>
            <a:ext cx="12192001" cy="360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2018</a:t>
            </a:r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AA33C856-AF1F-46C6-9B70-74729FEF45F9}"/>
              </a:ext>
            </a:extLst>
          </p:cNvPr>
          <p:cNvSpPr/>
          <p:nvPr/>
        </p:nvSpPr>
        <p:spPr>
          <a:xfrm>
            <a:off x="5357620" y="340777"/>
            <a:ext cx="1476765" cy="1476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5463779" y="445740"/>
            <a:ext cx="1264444" cy="1266826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1" y="4336002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tx2">
                    <a:lumMod val="10000"/>
                    <a:lumOff val="90000"/>
                  </a:schemeClr>
                </a:gs>
                <a:gs pos="0">
                  <a:schemeClr val="bg1">
                    <a:alpha val="0"/>
                  </a:schemeClr>
                </a:gs>
                <a:gs pos="77000">
                  <a:schemeClr val="tx2">
                    <a:lumMod val="10000"/>
                    <a:lumOff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 | titulusa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0B16E0B-3720-4EB9-98E5-A7CFC7210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48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46070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9E10144-FD81-4BC1-A765-3E112513528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0800000">
            <a:off x="0" y="1035000"/>
            <a:ext cx="2350800" cy="4788000"/>
          </a:xfrm>
          <a:prstGeom prst="rect">
            <a:avLst/>
          </a:prstGeom>
        </p:spPr>
      </p:pic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66886066-0B97-4559-8618-6491EACA3C73}"/>
              </a:ext>
            </a:extLst>
          </p:cNvPr>
          <p:cNvGrpSpPr/>
          <p:nvPr/>
        </p:nvGrpSpPr>
        <p:grpSpPr>
          <a:xfrm>
            <a:off x="1125572" y="2690621"/>
            <a:ext cx="1476765" cy="1476765"/>
            <a:chOff x="5357618" y="340771"/>
            <a:chExt cx="1476765" cy="1476765"/>
          </a:xfrm>
        </p:grpSpPr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125992F2-75F4-4B01-B8B9-F6DB0135340D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1" name="Kép 20">
              <a:extLst>
                <a:ext uri="{FF2B5EF4-FFF2-40B4-BE49-F238E27FC236}">
                  <a16:creationId xmlns:a16="http://schemas.microsoft.com/office/drawing/2014/main" id="{FC147930-A5FF-486A-9AD1-666200318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2608033"/>
            <a:ext cx="6644488" cy="158197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44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21932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7370"/>
            <a:ext cx="45216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5F68BAB5-5532-4BA2-8038-9B1D7E192D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5" name="Szöveg helye 5">
            <a:extLst>
              <a:ext uri="{FF2B5EF4-FFF2-40B4-BE49-F238E27FC236}">
                <a16:creationId xmlns:a16="http://schemas.microsoft.com/office/drawing/2014/main" id="{9B0AF1A9-4B64-41F9-8F5C-9A183150A7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6" name="Tartalom helye 3">
            <a:extLst>
              <a:ext uri="{FF2B5EF4-FFF2-40B4-BE49-F238E27FC236}">
                <a16:creationId xmlns:a16="http://schemas.microsoft.com/office/drawing/2014/main" id="{8849E124-05C5-421B-9E40-EA89F2E23D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2243" y="1880323"/>
            <a:ext cx="396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243" y="365129"/>
            <a:ext cx="3960000" cy="1325563"/>
          </a:xfrm>
          <a:ln>
            <a:gradFill flip="none" rotWithShape="1">
              <a:gsLst>
                <a:gs pos="1000">
                  <a:schemeClr val="tx2"/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</p:spTree>
    <p:extLst>
      <p:ext uri="{BB962C8B-B14F-4D97-AF65-F5344CB8AC3E}">
        <p14:creationId xmlns:p14="http://schemas.microsoft.com/office/powerpoint/2010/main" val="3559946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45216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279667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1" y="6316864"/>
            <a:ext cx="2958571" cy="361835"/>
          </a:xfrm>
        </p:spPr>
        <p:txBody>
          <a:bodyPr anchor="ctr">
            <a:noAutofit/>
          </a:bodyPr>
          <a:lstStyle>
            <a:lvl1pPr algn="r"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BA013568-293D-4768-B1CD-6A04C5AD0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9267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03D1AD8F-76CD-40F4-B2B6-B9AEB4689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19267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DC40D965-5E9D-45B0-ACC4-8CB4F7CFB50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19461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396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3960000" cy="1325563"/>
          </a:xfrm>
          <a:ln>
            <a:gradFill flip="none" rotWithShape="1">
              <a:gsLst>
                <a:gs pos="1000">
                  <a:schemeClr val="tx2"/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08236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1"/>
            <a:ext cx="4521600" cy="3402607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289206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2885941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3579211"/>
            <a:ext cx="396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52021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2"/>
            <a:ext cx="4521600" cy="160394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99897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1102115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835397"/>
            <a:ext cx="396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08933C33-6A04-46BA-BF01-58C5733AC6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0B696287-8E03-4BE6-9400-A52768E990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583184B8-58AD-46A6-B210-9EF6EC44DA3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1019069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200845"/>
            <a:ext cx="396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34603" y="6316642"/>
            <a:ext cx="396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33" name="Szöveg helye 5">
            <a:extLst>
              <a:ext uri="{FF2B5EF4-FFF2-40B4-BE49-F238E27FC236}">
                <a16:creationId xmlns:a16="http://schemas.microsoft.com/office/drawing/2014/main" id="{7727A23A-E9E0-4B50-8E9D-E2D7A7B5A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602295ED-BC7F-4111-83A7-B61B8316D4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5" name="Tartalom helye 3">
            <a:extLst>
              <a:ext uri="{FF2B5EF4-FFF2-40B4-BE49-F238E27FC236}">
                <a16:creationId xmlns:a16="http://schemas.microsoft.com/office/drawing/2014/main" id="{6A9DFDE7-F196-4DFC-B1EB-2A59B8D4D9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273066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/>
        </p:nvCxnSpPr>
        <p:spPr>
          <a:xfrm>
            <a:off x="2139292" y="4331309"/>
            <a:ext cx="48662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8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64847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9">
            <a:extLst>
              <a:ext uri="{FF2B5EF4-FFF2-40B4-BE49-F238E27FC236}">
                <a16:creationId xmlns:a16="http://schemas.microsoft.com/office/drawing/2014/main" id="{B42950DE-5F8B-4458-BA50-F09CDFE107FF}"/>
              </a:ext>
            </a:extLst>
          </p:cNvPr>
          <p:cNvSpPr/>
          <p:nvPr userDrawn="1"/>
        </p:nvSpPr>
        <p:spPr>
          <a:xfrm>
            <a:off x="1" y="1"/>
            <a:ext cx="3048000" cy="6858000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891779" y="445740"/>
            <a:ext cx="1264444" cy="12668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667E43-34D1-4098-AC85-2E69FC45844E}"/>
              </a:ext>
            </a:extLst>
          </p:cNvPr>
          <p:cNvSpPr/>
          <p:nvPr userDrawn="1"/>
        </p:nvSpPr>
        <p:spPr>
          <a:xfrm rot="10800000">
            <a:off x="264001" y="4026271"/>
            <a:ext cx="2520000" cy="2520000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981DBB-64A2-49B8-BDF8-482F87B2CE41}"/>
              </a:ext>
            </a:extLst>
          </p:cNvPr>
          <p:cNvSpPr txBox="1"/>
          <p:nvPr userDrawn="1"/>
        </p:nvSpPr>
        <p:spPr>
          <a:xfrm>
            <a:off x="367610" y="1988698"/>
            <a:ext cx="2312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u-HU" sz="2000" spc="300" dirty="0">
                <a:solidFill>
                  <a:schemeClr val="bg1"/>
                </a:solidFill>
              </a:rPr>
              <a:t>KÉRDÉSEK</a:t>
            </a:r>
          </a:p>
          <a:p>
            <a:pPr algn="ctr">
              <a:lnSpc>
                <a:spcPct val="100000"/>
              </a:lnSpc>
            </a:pPr>
            <a:r>
              <a:rPr lang="hu-HU" sz="2000" spc="300" dirty="0">
                <a:solidFill>
                  <a:schemeClr val="bg1"/>
                </a:solidFill>
              </a:rPr>
              <a:t>sajto@mnb.hu</a:t>
            </a:r>
          </a:p>
        </p:txBody>
      </p:sp>
      <p:sp>
        <p:nvSpPr>
          <p:cNvPr id="17" name="Cím 1">
            <a:extLst>
              <a:ext uri="{FF2B5EF4-FFF2-40B4-BE49-F238E27FC236}">
                <a16:creationId xmlns:a16="http://schemas.microsoft.com/office/drawing/2014/main" id="{0E972E3B-D8A7-41EC-8EEB-A9E2BA8A5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1270" y="310447"/>
            <a:ext cx="8390876" cy="713833"/>
          </a:xfrm>
        </p:spPr>
        <p:txBody>
          <a:bodyPr lIns="72000" tIns="36000" rIns="72000" bIns="36000">
            <a:normAutofit/>
          </a:bodyPr>
          <a:lstStyle>
            <a:lvl1pPr algn="l">
              <a:defRPr lang="hu-HU" sz="2200" b="1" cap="all" spc="300" baseline="0" dirty="0">
                <a:solidFill>
                  <a:srgbClr val="0D234D"/>
                </a:solidFill>
              </a:defRPr>
            </a:lvl1pPr>
          </a:lstStyle>
          <a:p>
            <a:pPr marL="0" lvl="0" algn="ctr">
              <a:lnSpc>
                <a:spcPct val="100000"/>
              </a:lnSpc>
            </a:pPr>
            <a:r>
              <a:rPr lang="hu-HU" dirty="0"/>
              <a:t>Mintacím szerkesztése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C1CA7D19-B04A-4CBB-AEEB-5B0AFDF008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91271" y="6386645"/>
            <a:ext cx="7679183" cy="22932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4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A3232AAC-6E73-4751-9556-94A0CB749FD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391270" y="1269509"/>
            <a:ext cx="8390876" cy="477515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16">
            <a:extLst>
              <a:ext uri="{FF2B5EF4-FFF2-40B4-BE49-F238E27FC236}">
                <a16:creationId xmlns:a16="http://schemas.microsoft.com/office/drawing/2014/main" id="{02CB0E1F-C568-4FA1-95F7-5FC03F72E1D5}"/>
              </a:ext>
            </a:extLst>
          </p:cNvPr>
          <p:cNvSpPr txBox="1">
            <a:spLocks/>
          </p:cNvSpPr>
          <p:nvPr userDrawn="1"/>
        </p:nvSpPr>
        <p:spPr>
          <a:xfrm>
            <a:off x="11150353" y="6310271"/>
            <a:ext cx="631793" cy="375704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4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| </a:t>
            </a:r>
            <a:fld id="{9F5897F7-D0F6-48BC-987C-C4C9ABF430D0}" type="slidenum">
              <a:rPr lang="en-US" sz="14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4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</a:t>
            </a:r>
            <a:endParaRPr lang="en-US" sz="14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9995FF97-7547-455C-A31B-F35BFA522B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1271" y="6146952"/>
            <a:ext cx="8390875" cy="22932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400" b="0" cap="all" baseline="0"/>
            </a:lvl1pPr>
          </a:lstStyle>
          <a:p>
            <a:pPr lvl="0"/>
            <a:r>
              <a:rPr lang="hu-HU" dirty="0"/>
              <a:t>Ábracím</a:t>
            </a:r>
          </a:p>
        </p:txBody>
      </p:sp>
    </p:spTree>
    <p:extLst>
      <p:ext uri="{BB962C8B-B14F-4D97-AF65-F5344CB8AC3E}">
        <p14:creationId xmlns:p14="http://schemas.microsoft.com/office/powerpoint/2010/main" val="378111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97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3" y="1"/>
            <a:ext cx="1866900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7516919" y="0"/>
            <a:ext cx="4663644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7516919" y="-1"/>
            <a:ext cx="4675084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11443" y="1129644"/>
            <a:ext cx="2349495" cy="4786769"/>
          </a:xfrm>
          <a:prstGeom prst="rect">
            <a:avLst/>
          </a:prstGeom>
        </p:spPr>
      </p:pic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66886066-0B97-4559-8618-6491EACA3C73}"/>
              </a:ext>
            </a:extLst>
          </p:cNvPr>
          <p:cNvGrpSpPr>
            <a:grpSpLocks noChangeAspect="1"/>
          </p:cNvGrpSpPr>
          <p:nvPr/>
        </p:nvGrpSpPr>
        <p:grpSpPr>
          <a:xfrm>
            <a:off x="1125572" y="2690621"/>
            <a:ext cx="1476765" cy="1476765"/>
            <a:chOff x="5357618" y="340771"/>
            <a:chExt cx="1476765" cy="1476765"/>
          </a:xfrm>
        </p:grpSpPr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125992F2-75F4-4B01-B8B9-F6DB0135340D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1" name="Kép 20">
              <a:extLst>
                <a:ext uri="{FF2B5EF4-FFF2-40B4-BE49-F238E27FC236}">
                  <a16:creationId xmlns:a16="http://schemas.microsoft.com/office/drawing/2014/main" id="{FC147930-A5FF-486A-9AD1-666200318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2608033"/>
            <a:ext cx="6644488" cy="158197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44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597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7370"/>
            <a:ext cx="45216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6119730"/>
            <a:ext cx="452217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4" name="Szöveg helye 5">
            <a:extLst>
              <a:ext uri="{FF2B5EF4-FFF2-40B4-BE49-F238E27FC236}">
                <a16:creationId xmlns:a16="http://schemas.microsoft.com/office/drawing/2014/main" id="{5F68BAB5-5532-4BA2-8038-9B1D7E192D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5" name="Szöveg helye 5">
            <a:extLst>
              <a:ext uri="{FF2B5EF4-FFF2-40B4-BE49-F238E27FC236}">
                <a16:creationId xmlns:a16="http://schemas.microsoft.com/office/drawing/2014/main" id="{9B0AF1A9-4B64-41F9-8F5C-9A183150A7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6" name="Tartalom helye 3">
            <a:extLst>
              <a:ext uri="{FF2B5EF4-FFF2-40B4-BE49-F238E27FC236}">
                <a16:creationId xmlns:a16="http://schemas.microsoft.com/office/drawing/2014/main" id="{8849E124-05C5-421B-9E40-EA89F2E23D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2243" y="1880323"/>
            <a:ext cx="396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243" y="365129"/>
            <a:ext cx="396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</p:spTree>
    <p:extLst>
      <p:ext uri="{BB962C8B-B14F-4D97-AF65-F5344CB8AC3E}">
        <p14:creationId xmlns:p14="http://schemas.microsoft.com/office/powerpoint/2010/main" val="167572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45216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3" y="6119730"/>
            <a:ext cx="452217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279667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18703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1" y="6316864"/>
            <a:ext cx="2958571" cy="361835"/>
          </a:xfrm>
        </p:spPr>
        <p:txBody>
          <a:bodyPr anchor="ctr">
            <a:noAutofit/>
          </a:bodyPr>
          <a:lstStyle>
            <a:lvl1pPr algn="r"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BA013568-293D-4768-B1CD-6A04C5AD0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9267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03D1AD8F-76CD-40F4-B2B6-B9AEB4689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19267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DC40D965-5E9D-45B0-ACC4-8CB4F7CFB50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19461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396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396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318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1"/>
            <a:ext cx="4521600" cy="34026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289206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3481472"/>
            <a:ext cx="4522172" cy="33765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2885941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3579211"/>
            <a:ext cx="396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72273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2"/>
            <a:ext cx="4521600" cy="160394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99897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1729236"/>
            <a:ext cx="4522172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1102115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835397"/>
            <a:ext cx="396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08933C33-6A04-46BA-BF01-58C5733AC6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0B696287-8E03-4BE6-9400-A52768E990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583184B8-58AD-46A6-B210-9EF6EC44DA3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250603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7670400" y="922448"/>
            <a:ext cx="45216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200845"/>
            <a:ext cx="396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34603" y="6316642"/>
            <a:ext cx="396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33" name="Szöveg helye 5">
            <a:extLst>
              <a:ext uri="{FF2B5EF4-FFF2-40B4-BE49-F238E27FC236}">
                <a16:creationId xmlns:a16="http://schemas.microsoft.com/office/drawing/2014/main" id="{7727A23A-E9E0-4B50-8E9D-E2D7A7B5A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602295ED-BC7F-4111-83A7-B61B8316D4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5" name="Tartalom helye 3">
            <a:extLst>
              <a:ext uri="{FF2B5EF4-FFF2-40B4-BE49-F238E27FC236}">
                <a16:creationId xmlns:a16="http://schemas.microsoft.com/office/drawing/2014/main" id="{6A9DFDE7-F196-4DFC-B1EB-2A59B8D4D9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504" y="5597399"/>
            <a:ext cx="781401" cy="174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3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/>
        </p:nvCxnSpPr>
        <p:spPr>
          <a:xfrm>
            <a:off x="2139292" y="4331309"/>
            <a:ext cx="48662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8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308351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7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2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21" r:id="rId2"/>
    <p:sldLayoutId id="2147483800" r:id="rId3"/>
    <p:sldLayoutId id="2147483801" r:id="rId4"/>
    <p:sldLayoutId id="2147483804" r:id="rId5"/>
    <p:sldLayoutId id="2147483802" r:id="rId6"/>
    <p:sldLayoutId id="2147483803" r:id="rId7"/>
    <p:sldLayoutId id="2147483806" r:id="rId8"/>
    <p:sldLayoutId id="2147483807" r:id="rId9"/>
    <p:sldLayoutId id="2147483769" r:id="rId10"/>
    <p:sldLayoutId id="2147483820" r:id="rId11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167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332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498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664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7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9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167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332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498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664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8FCFD2-E3C6-43B9-8893-7543922F24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Sajtótájékoztató | 2020. május 21.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25E05B-555C-4E8F-8AE7-FCD9643AD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Pénzügyi stabilitási jelentés</a:t>
            </a:r>
            <a:br>
              <a:rPr lang="hu-HU" dirty="0"/>
            </a:br>
            <a:r>
              <a:rPr lang="hu-HU" dirty="0"/>
              <a:t>(2020. május)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BC0284-F987-4C93-BBC0-772637E317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Nagy Tamás | PRE, főosztályvezető</a:t>
            </a:r>
          </a:p>
        </p:txBody>
      </p:sp>
    </p:spTree>
    <p:extLst>
      <p:ext uri="{BB962C8B-B14F-4D97-AF65-F5344CB8AC3E}">
        <p14:creationId xmlns:p14="http://schemas.microsoft.com/office/powerpoint/2010/main" val="4165162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tőke felhasználhatóságát a jegybank is segíti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61C0E18-735D-41C3-B76D-FAB08AFFAF1A}"/>
              </a:ext>
            </a:extLst>
          </p:cNvPr>
          <p:cNvSpPr txBox="1">
            <a:spLocks/>
          </p:cNvSpPr>
          <p:nvPr/>
        </p:nvSpPr>
        <p:spPr>
          <a:xfrm>
            <a:off x="3561071" y="5875246"/>
            <a:ext cx="469609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400" cap="all" dirty="0"/>
              <a:t>A bankrendszer szavatoló tőkéje és a 2019 végén érvényes tőkekövetelmények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E04EFB-4138-42CA-B553-FAC6C6D67BC7}"/>
              </a:ext>
            </a:extLst>
          </p:cNvPr>
          <p:cNvSpPr txBox="1"/>
          <p:nvPr/>
        </p:nvSpPr>
        <p:spPr>
          <a:xfrm>
            <a:off x="3143998" y="1152525"/>
            <a:ext cx="8928028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bankok 2016 és 2019 között mintegy 2100 milliárd profitot értek el, aminek érdemi része visszaforgatásra került a bankok tőkéjébe. A saját tőke mintegy másfélszeresére nőtt 2015 óta. 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969536-023A-4FAA-8498-4EBEF2579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43998" y="6525148"/>
            <a:ext cx="8319689" cy="286232"/>
          </a:xfrm>
        </p:spPr>
        <p:txBody>
          <a:bodyPr/>
          <a:lstStyle/>
          <a:p>
            <a:pPr algn="just"/>
            <a:r>
              <a:rPr lang="hu-HU" dirty="0"/>
              <a:t>Forrás: MNB.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B12A62-9F35-4FDE-B83A-B229C8E65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269" y="1872587"/>
            <a:ext cx="4572000" cy="38355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E50D83-DD76-4D4C-A256-06874D54A453}"/>
              </a:ext>
            </a:extLst>
          </p:cNvPr>
          <p:cNvSpPr/>
          <p:nvPr/>
        </p:nvSpPr>
        <p:spPr>
          <a:xfrm>
            <a:off x="8537608" y="2030931"/>
            <a:ext cx="3436219" cy="417736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hu-HU" dirty="0">
                <a:solidFill>
                  <a:schemeClr val="tx2"/>
                </a:solidFill>
              </a:rPr>
              <a:t>A tőkepufferek felszabadítása az </a:t>
            </a:r>
            <a:r>
              <a:rPr lang="hu-HU" b="1" dirty="0" err="1">
                <a:solidFill>
                  <a:schemeClr val="tx2"/>
                </a:solidFill>
              </a:rPr>
              <a:t>anticiklikus</a:t>
            </a:r>
            <a:r>
              <a:rPr lang="hu-HU" b="1" dirty="0">
                <a:solidFill>
                  <a:schemeClr val="tx2"/>
                </a:solidFill>
              </a:rPr>
              <a:t> </a:t>
            </a:r>
            <a:r>
              <a:rPr lang="hu-HU" b="1" dirty="0" err="1">
                <a:solidFill>
                  <a:schemeClr val="tx2"/>
                </a:solidFill>
              </a:rPr>
              <a:t>makroprudenciális</a:t>
            </a:r>
            <a:r>
              <a:rPr lang="hu-HU" b="1" dirty="0">
                <a:solidFill>
                  <a:schemeClr val="tx2"/>
                </a:solidFill>
              </a:rPr>
              <a:t> politika megvalósulását </a:t>
            </a:r>
            <a:r>
              <a:rPr lang="hu-HU" dirty="0">
                <a:solidFill>
                  <a:schemeClr val="tx2"/>
                </a:solidFill>
              </a:rPr>
              <a:t>jelenti.</a:t>
            </a:r>
          </a:p>
          <a:p>
            <a:pPr algn="ctr">
              <a:spcAft>
                <a:spcPts val="1200"/>
              </a:spcAft>
            </a:pPr>
            <a:r>
              <a:rPr lang="hu-HU" dirty="0">
                <a:solidFill>
                  <a:schemeClr val="tx2"/>
                </a:solidFill>
              </a:rPr>
              <a:t>Az intézkedések révén biztosítható, hogy a bankok a </a:t>
            </a:r>
            <a:r>
              <a:rPr lang="hu-HU" b="1" dirty="0">
                <a:solidFill>
                  <a:schemeClr val="tx2"/>
                </a:solidFill>
              </a:rPr>
              <a:t>felhalmozott tőkét </a:t>
            </a:r>
            <a:r>
              <a:rPr lang="hu-HU" dirty="0">
                <a:solidFill>
                  <a:schemeClr val="tx2"/>
                </a:solidFill>
              </a:rPr>
              <a:t>fel tudják használni </a:t>
            </a:r>
            <a:r>
              <a:rPr lang="hu-HU" b="1" dirty="0">
                <a:solidFill>
                  <a:schemeClr val="tx2"/>
                </a:solidFill>
              </a:rPr>
              <a:t>a veszteség viselésére</a:t>
            </a:r>
            <a:r>
              <a:rPr lang="hu-HU" dirty="0">
                <a:solidFill>
                  <a:schemeClr val="tx2"/>
                </a:solidFill>
              </a:rPr>
              <a:t>.</a:t>
            </a:r>
          </a:p>
          <a:p>
            <a:pPr algn="ctr"/>
            <a:r>
              <a:rPr lang="hu-HU" dirty="0">
                <a:solidFill>
                  <a:schemeClr val="tx2"/>
                </a:solidFill>
              </a:rPr>
              <a:t>A pufferek felszabadítása révén </a:t>
            </a:r>
            <a:r>
              <a:rPr lang="hu-HU" b="1" dirty="0">
                <a:solidFill>
                  <a:schemeClr val="tx2"/>
                </a:solidFill>
              </a:rPr>
              <a:t>növekszik a bankok hitelezési kapacitása</a:t>
            </a:r>
            <a:r>
              <a:rPr lang="hu-HU" dirty="0">
                <a:solidFill>
                  <a:schemeClr val="tx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88464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likviditási tartalékok bőségesek, amit a jegybanki intézkedések is támogatnak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61C0E18-735D-41C3-B76D-FAB08AFFAF1A}"/>
              </a:ext>
            </a:extLst>
          </p:cNvPr>
          <p:cNvSpPr txBox="1">
            <a:spLocks/>
          </p:cNvSpPr>
          <p:nvPr/>
        </p:nvSpPr>
        <p:spPr>
          <a:xfrm>
            <a:off x="3613198" y="5897794"/>
            <a:ext cx="469609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400" cap="all" dirty="0"/>
              <a:t>Az egyes intézmények </a:t>
            </a:r>
            <a:r>
              <a:rPr lang="hu-HU" sz="1400" cap="all" dirty="0" err="1"/>
              <a:t>LCR</a:t>
            </a:r>
            <a:r>
              <a:rPr lang="hu-HU" sz="1400" cap="all" dirty="0"/>
              <a:t> szintjeinek mérlegfőösszeg-arányosan súlyozott eloszlása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E04EFB-4138-42CA-B553-FAC6C6D67BC7}"/>
              </a:ext>
            </a:extLst>
          </p:cNvPr>
          <p:cNvSpPr txBox="1"/>
          <p:nvPr/>
        </p:nvSpPr>
        <p:spPr>
          <a:xfrm>
            <a:off x="3143998" y="1152525"/>
            <a:ext cx="8928028" cy="9233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bankrendszeri </a:t>
            </a:r>
            <a:r>
              <a:rPr lang="hu-HU" dirty="0" err="1"/>
              <a:t>LCR</a:t>
            </a:r>
            <a:r>
              <a:rPr lang="hu-HU" dirty="0"/>
              <a:t> 147 százalék volt március végén. A jegybank gyors intézkedésekkel reagált a vírus okozta helyzetre. Az egyedi szintű likviditási igényeket a kibővített jegybanki eszköztár megfelelően képes kezelni.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969536-023A-4FAA-8498-4EBEF2579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43998" y="6525148"/>
            <a:ext cx="8319689" cy="286232"/>
          </a:xfrm>
        </p:spPr>
        <p:txBody>
          <a:bodyPr/>
          <a:lstStyle/>
          <a:p>
            <a:pPr algn="just"/>
            <a:r>
              <a:rPr lang="hu-HU" dirty="0"/>
              <a:t>Forrás: MNB.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CC7771-260B-4273-BF1D-6FB2AEB88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198" y="2101206"/>
            <a:ext cx="4953062" cy="36747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2FAB0-3EE7-40F1-BCE7-D2D7B722B9AC}"/>
              </a:ext>
            </a:extLst>
          </p:cNvPr>
          <p:cNvSpPr/>
          <p:nvPr/>
        </p:nvSpPr>
        <p:spPr>
          <a:xfrm>
            <a:off x="8903370" y="5423438"/>
            <a:ext cx="3033904" cy="62871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Fizetési moratórium</a:t>
            </a:r>
          </a:p>
          <a:p>
            <a:pPr algn="ctr"/>
            <a:r>
              <a:rPr lang="hu-HU" sz="1600" b="1" dirty="0"/>
              <a:t>Maximum 3600 Mrd Ft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09AC5E-94B2-456D-9ADD-617DD0F052EF}"/>
              </a:ext>
            </a:extLst>
          </p:cNvPr>
          <p:cNvSpPr/>
          <p:nvPr/>
        </p:nvSpPr>
        <p:spPr>
          <a:xfrm>
            <a:off x="8903370" y="4041449"/>
            <a:ext cx="3033904" cy="6048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Kötelező tartalék feloldása</a:t>
            </a:r>
          </a:p>
          <a:p>
            <a:pPr algn="ctr"/>
            <a:r>
              <a:rPr lang="hu-HU" sz="1600" b="1" dirty="0">
                <a:solidFill>
                  <a:schemeClr val="tx1"/>
                </a:solidFill>
              </a:rPr>
              <a:t>250 Mrd Ft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F4F0364-3EDD-4AC5-906E-66C96DCF71F3}"/>
              </a:ext>
            </a:extLst>
          </p:cNvPr>
          <p:cNvSpPr/>
          <p:nvPr/>
        </p:nvSpPr>
        <p:spPr>
          <a:xfrm>
            <a:off x="8903370" y="3144555"/>
            <a:ext cx="3033904" cy="8968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Nagyvállalati hitelek bevonása az </a:t>
            </a:r>
            <a:r>
              <a:rPr lang="hu-HU" dirty="0" err="1">
                <a:solidFill>
                  <a:schemeClr val="accent6">
                    <a:lumMod val="50000"/>
                  </a:schemeClr>
                </a:solidFill>
              </a:rPr>
              <a:t>eligibilis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 fedezetek közé</a:t>
            </a:r>
          </a:p>
          <a:p>
            <a:pPr algn="ctr"/>
            <a:r>
              <a:rPr lang="hu-HU" sz="1600" b="1" dirty="0">
                <a:solidFill>
                  <a:schemeClr val="accent6">
                    <a:lumMod val="50000"/>
                  </a:schemeClr>
                </a:solidFill>
              </a:rPr>
              <a:t>2500 Mrd Ft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E921C5-C175-4B67-9510-737792FF2DA1}"/>
              </a:ext>
            </a:extLst>
          </p:cNvPr>
          <p:cNvSpPr/>
          <p:nvPr/>
        </p:nvSpPr>
        <p:spPr>
          <a:xfrm>
            <a:off x="8903370" y="2241042"/>
            <a:ext cx="3033904" cy="8968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Fedezett hiteleszköz bevezetése</a:t>
            </a:r>
            <a:endParaRPr lang="hu-HU" sz="1600" b="1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C5CB508-9A8C-4706-82D1-12D43B4BD210}"/>
              </a:ext>
            </a:extLst>
          </p:cNvPr>
          <p:cNvSpPr/>
          <p:nvPr/>
        </p:nvSpPr>
        <p:spPr>
          <a:xfrm>
            <a:off x="8903370" y="4635918"/>
            <a:ext cx="3033904" cy="7849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>
                <a:solidFill>
                  <a:schemeClr val="accent6">
                    <a:lumMod val="50000"/>
                  </a:schemeClr>
                </a:solidFill>
              </a:rPr>
              <a:t>NHP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 refinanszírozási hitelekre moratórium</a:t>
            </a:r>
            <a:endParaRPr lang="hu-H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110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8E89F5-D50E-45E8-8B99-745C3151C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7742441"/>
              </p:ext>
            </p:extLst>
          </p:nvPr>
        </p:nvGraphicFramePr>
        <p:xfrm>
          <a:off x="3976708" y="1080852"/>
          <a:ext cx="6046859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3637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60C63-F729-49B5-A03A-03BB74BD5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koronavírus jelentős hatást fog gyakorolni a bankokra</a:t>
            </a:r>
          </a:p>
        </p:txBody>
      </p:sp>
      <p:sp>
        <p:nvSpPr>
          <p:cNvPr id="6" name="Ellipszis 1">
            <a:extLst>
              <a:ext uri="{FF2B5EF4-FFF2-40B4-BE49-F238E27FC236}">
                <a16:creationId xmlns:a16="http://schemas.microsoft.com/office/drawing/2014/main" id="{00A561B4-4587-4855-A34F-84E4D7B68A43}"/>
              </a:ext>
            </a:extLst>
          </p:cNvPr>
          <p:cNvSpPr/>
          <p:nvPr/>
        </p:nvSpPr>
        <p:spPr>
          <a:xfrm>
            <a:off x="4196603" y="2283240"/>
            <a:ext cx="737270" cy="685736"/>
          </a:xfrm>
          <a:prstGeom prst="ellipse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dirty="0"/>
          </a:p>
        </p:txBody>
      </p:sp>
      <p:sp>
        <p:nvSpPr>
          <p:cNvPr id="7" name="Téglalap 14">
            <a:extLst>
              <a:ext uri="{FF2B5EF4-FFF2-40B4-BE49-F238E27FC236}">
                <a16:creationId xmlns:a16="http://schemas.microsoft.com/office/drawing/2014/main" id="{37674F43-F859-46D1-9FA9-908EE2D476DC}"/>
              </a:ext>
            </a:extLst>
          </p:cNvPr>
          <p:cNvSpPr/>
          <p:nvPr/>
        </p:nvSpPr>
        <p:spPr>
          <a:xfrm>
            <a:off x="3632134" y="3082707"/>
            <a:ext cx="1835216" cy="49181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Várható veszteség</a:t>
            </a:r>
          </a:p>
        </p:txBody>
      </p:sp>
      <p:sp>
        <p:nvSpPr>
          <p:cNvPr id="8" name="Téglalap 16">
            <a:extLst>
              <a:ext uri="{FF2B5EF4-FFF2-40B4-BE49-F238E27FC236}">
                <a16:creationId xmlns:a16="http://schemas.microsoft.com/office/drawing/2014/main" id="{A9DE32E0-0D3C-4460-AE15-CB02C5771763}"/>
              </a:ext>
            </a:extLst>
          </p:cNvPr>
          <p:cNvSpPr/>
          <p:nvPr/>
        </p:nvSpPr>
        <p:spPr>
          <a:xfrm>
            <a:off x="5723816" y="3064145"/>
            <a:ext cx="1835216" cy="49181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Nemteljesítéskori</a:t>
            </a:r>
          </a:p>
          <a:p>
            <a:pPr algn="ctr"/>
            <a:r>
              <a:rPr lang="hu-HU" sz="1400" dirty="0"/>
              <a:t>kitettség</a:t>
            </a:r>
          </a:p>
        </p:txBody>
      </p:sp>
      <p:sp>
        <p:nvSpPr>
          <p:cNvPr id="9" name="Rounded Rectangle 17">
            <a:extLst>
              <a:ext uri="{FF2B5EF4-FFF2-40B4-BE49-F238E27FC236}">
                <a16:creationId xmlns:a16="http://schemas.microsoft.com/office/drawing/2014/main" id="{9AF00437-3DAB-4F4B-B0E2-748DBE0DB028}"/>
              </a:ext>
            </a:extLst>
          </p:cNvPr>
          <p:cNvSpPr/>
          <p:nvPr/>
        </p:nvSpPr>
        <p:spPr>
          <a:xfrm>
            <a:off x="3391270" y="1772381"/>
            <a:ext cx="8518168" cy="250726"/>
          </a:xfrm>
          <a:prstGeom prst="roundRect">
            <a:avLst>
              <a:gd name="adj" fmla="val 10533"/>
            </a:avLst>
          </a:prstGeom>
          <a:solidFill>
            <a:srgbClr val="C00000"/>
          </a:solidFill>
          <a:ln w="19050">
            <a:solidFill>
              <a:srgbClr val="A30000"/>
            </a:solidFill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300" b="1" dirty="0">
                <a:solidFill>
                  <a:schemeClr val="bg1"/>
                </a:solidFill>
              </a:rPr>
              <a:t>Koronavírus járvány hitelezési hatásai</a:t>
            </a:r>
          </a:p>
        </p:txBody>
      </p:sp>
      <p:sp>
        <p:nvSpPr>
          <p:cNvPr id="10" name="Téglalap 25">
            <a:extLst>
              <a:ext uri="{FF2B5EF4-FFF2-40B4-BE49-F238E27FC236}">
                <a16:creationId xmlns:a16="http://schemas.microsoft.com/office/drawing/2014/main" id="{4331A62E-4603-440B-BCF9-50D3CDD877B2}"/>
              </a:ext>
            </a:extLst>
          </p:cNvPr>
          <p:cNvSpPr/>
          <p:nvPr/>
        </p:nvSpPr>
        <p:spPr>
          <a:xfrm>
            <a:off x="3632134" y="3620345"/>
            <a:ext cx="1835216" cy="26767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</a:rPr>
              <a:t>A bankszektor megfelelően tőkésített, egy </a:t>
            </a:r>
            <a:r>
              <a:rPr lang="hu-HU" sz="1300" b="1" dirty="0">
                <a:solidFill>
                  <a:schemeClr val="tx1"/>
                </a:solidFill>
              </a:rPr>
              <a:t>jelentősebb gazdasági kontrakció hatásait is elviselné</a:t>
            </a:r>
          </a:p>
        </p:txBody>
      </p:sp>
      <p:sp>
        <p:nvSpPr>
          <p:cNvPr id="11" name="Téglalap 27">
            <a:extLst>
              <a:ext uri="{FF2B5EF4-FFF2-40B4-BE49-F238E27FC236}">
                <a16:creationId xmlns:a16="http://schemas.microsoft.com/office/drawing/2014/main" id="{012114BE-347F-4819-9A7C-887F584AE9D8}"/>
              </a:ext>
            </a:extLst>
          </p:cNvPr>
          <p:cNvSpPr/>
          <p:nvPr/>
        </p:nvSpPr>
        <p:spPr>
          <a:xfrm>
            <a:off x="5723816" y="3606930"/>
            <a:ext cx="1835216" cy="26767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180975" indent="-1809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</a:rPr>
              <a:t>A</a:t>
            </a:r>
            <a:r>
              <a:rPr lang="hu-HU" sz="1300" b="1" dirty="0">
                <a:solidFill>
                  <a:schemeClr val="tx1"/>
                </a:solidFill>
              </a:rPr>
              <a:t> </a:t>
            </a:r>
            <a:r>
              <a:rPr lang="hu-HU" sz="1300" dirty="0">
                <a:solidFill>
                  <a:schemeClr val="tx1"/>
                </a:solidFill>
              </a:rPr>
              <a:t>hitelkártya és folyószámla-</a:t>
            </a:r>
            <a:r>
              <a:rPr lang="hu-HU" sz="1300" b="1" dirty="0">
                <a:solidFill>
                  <a:schemeClr val="tx1"/>
                </a:solidFill>
              </a:rPr>
              <a:t>hitelkeretek lehívása növekedhet</a:t>
            </a:r>
          </a:p>
          <a:p>
            <a:pPr marL="180975" indent="-1809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u-HU" sz="1300" b="1" dirty="0">
                <a:solidFill>
                  <a:schemeClr val="tx1"/>
                </a:solidFill>
              </a:rPr>
              <a:t>Az új hitelkihelyezés mérséklődésére </a:t>
            </a:r>
            <a:r>
              <a:rPr lang="hu-HU" sz="1300" dirty="0">
                <a:solidFill>
                  <a:schemeClr val="tx1"/>
                </a:solidFill>
              </a:rPr>
              <a:t>számítunk idén</a:t>
            </a:r>
          </a:p>
          <a:p>
            <a:pPr marL="180975" indent="-1809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u-HU" sz="1300" b="1" dirty="0">
                <a:solidFill>
                  <a:schemeClr val="tx1"/>
                </a:solidFill>
              </a:rPr>
              <a:t>A hitelállomány amortizációja lassulhat </a:t>
            </a:r>
            <a:r>
              <a:rPr lang="hu-HU" sz="1300" dirty="0">
                <a:solidFill>
                  <a:schemeClr val="tx1"/>
                </a:solidFill>
              </a:rPr>
              <a:t>(pl. a moratórium miatt)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8A247AF-5010-417F-AF30-F0172A2D013C}"/>
              </a:ext>
            </a:extLst>
          </p:cNvPr>
          <p:cNvSpPr/>
          <p:nvPr/>
        </p:nvSpPr>
        <p:spPr>
          <a:xfrm>
            <a:off x="3037625" y="1624735"/>
            <a:ext cx="540000" cy="541042"/>
          </a:xfrm>
          <a:prstGeom prst="ellipse">
            <a:avLst/>
          </a:prstGeom>
          <a:solidFill>
            <a:srgbClr val="C0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100" b="1" dirty="0">
              <a:solidFill>
                <a:srgbClr val="002060"/>
              </a:solidFill>
            </a:endParaRPr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85982412-5508-4A2F-A586-E3EAEEC573AC}"/>
              </a:ext>
            </a:extLst>
          </p:cNvPr>
          <p:cNvSpPr>
            <a:spLocks noChangeAspect="1"/>
          </p:cNvSpPr>
          <p:nvPr/>
        </p:nvSpPr>
        <p:spPr bwMode="auto">
          <a:xfrm>
            <a:off x="3085921" y="1709643"/>
            <a:ext cx="428233" cy="432000"/>
          </a:xfrm>
          <a:custGeom>
            <a:avLst/>
            <a:gdLst/>
            <a:ahLst/>
            <a:cxnLst/>
            <a:rect l="0" t="0" r="r" b="b"/>
            <a:pathLst>
              <a:path w="21524" h="21530">
                <a:moveTo>
                  <a:pt x="18016" y="17379"/>
                </a:moveTo>
                <a:cubicBezTo>
                  <a:pt x="17855" y="17314"/>
                  <a:pt x="17672" y="17390"/>
                  <a:pt x="17607" y="17550"/>
                </a:cubicBezTo>
                <a:cubicBezTo>
                  <a:pt x="17541" y="17709"/>
                  <a:pt x="17618" y="17891"/>
                  <a:pt x="17778" y="17956"/>
                </a:cubicBezTo>
                <a:cubicBezTo>
                  <a:pt x="17939" y="18021"/>
                  <a:pt x="18123" y="17944"/>
                  <a:pt x="18188" y="17785"/>
                </a:cubicBezTo>
                <a:cubicBezTo>
                  <a:pt x="18254" y="17626"/>
                  <a:pt x="18177" y="17444"/>
                  <a:pt x="18016" y="17379"/>
                </a:cubicBezTo>
                <a:close/>
                <a:moveTo>
                  <a:pt x="17901" y="16115"/>
                </a:moveTo>
                <a:cubicBezTo>
                  <a:pt x="17600" y="15993"/>
                  <a:pt x="17257" y="16136"/>
                  <a:pt x="17135" y="16435"/>
                </a:cubicBezTo>
                <a:cubicBezTo>
                  <a:pt x="17012" y="16733"/>
                  <a:pt x="17156" y="17073"/>
                  <a:pt x="17457" y="17195"/>
                </a:cubicBezTo>
                <a:cubicBezTo>
                  <a:pt x="17757" y="17317"/>
                  <a:pt x="18101" y="17174"/>
                  <a:pt x="18223" y="16876"/>
                </a:cubicBezTo>
                <a:cubicBezTo>
                  <a:pt x="18346" y="16577"/>
                  <a:pt x="18202" y="16237"/>
                  <a:pt x="17901" y="16115"/>
                </a:cubicBezTo>
                <a:close/>
                <a:moveTo>
                  <a:pt x="15590" y="13056"/>
                </a:moveTo>
                <a:cubicBezTo>
                  <a:pt x="15892" y="13178"/>
                  <a:pt x="16036" y="13520"/>
                  <a:pt x="15913" y="13820"/>
                </a:cubicBezTo>
                <a:cubicBezTo>
                  <a:pt x="15868" y="13930"/>
                  <a:pt x="15792" y="14019"/>
                  <a:pt x="15699" y="14082"/>
                </a:cubicBezTo>
                <a:lnTo>
                  <a:pt x="16239" y="15355"/>
                </a:lnTo>
                <a:cubicBezTo>
                  <a:pt x="16706" y="15165"/>
                  <a:pt x="17237" y="15141"/>
                  <a:pt x="17738" y="15321"/>
                </a:cubicBezTo>
                <a:lnTo>
                  <a:pt x="18351" y="13833"/>
                </a:lnTo>
                <a:cubicBezTo>
                  <a:pt x="18195" y="13729"/>
                  <a:pt x="18129" y="13528"/>
                  <a:pt x="18203" y="13349"/>
                </a:cubicBezTo>
                <a:cubicBezTo>
                  <a:pt x="18287" y="13144"/>
                  <a:pt x="18523" y="13045"/>
                  <a:pt x="18730" y="13129"/>
                </a:cubicBezTo>
                <a:cubicBezTo>
                  <a:pt x="18936" y="13213"/>
                  <a:pt x="19035" y="13447"/>
                  <a:pt x="18951" y="13652"/>
                </a:cubicBezTo>
                <a:cubicBezTo>
                  <a:pt x="18877" y="13831"/>
                  <a:pt x="18688" y="13928"/>
                  <a:pt x="18504" y="13895"/>
                </a:cubicBezTo>
                <a:lnTo>
                  <a:pt x="17892" y="15383"/>
                </a:lnTo>
                <a:cubicBezTo>
                  <a:pt x="18377" y="15603"/>
                  <a:pt x="18738" y="15988"/>
                  <a:pt x="18939" y="16449"/>
                </a:cubicBezTo>
                <a:lnTo>
                  <a:pt x="20413" y="15834"/>
                </a:lnTo>
                <a:cubicBezTo>
                  <a:pt x="20374" y="15712"/>
                  <a:pt x="20373" y="15576"/>
                  <a:pt x="20426" y="15448"/>
                </a:cubicBezTo>
                <a:cubicBezTo>
                  <a:pt x="20545" y="15159"/>
                  <a:pt x="20877" y="15021"/>
                  <a:pt x="21169" y="15139"/>
                </a:cubicBezTo>
                <a:cubicBezTo>
                  <a:pt x="21460" y="15256"/>
                  <a:pt x="21600" y="15587"/>
                  <a:pt x="21481" y="15876"/>
                </a:cubicBezTo>
                <a:cubicBezTo>
                  <a:pt x="21362" y="16165"/>
                  <a:pt x="21029" y="16303"/>
                  <a:pt x="20738" y="16185"/>
                </a:cubicBezTo>
                <a:cubicBezTo>
                  <a:pt x="20632" y="16142"/>
                  <a:pt x="20546" y="16070"/>
                  <a:pt x="20485" y="15983"/>
                </a:cubicBezTo>
                <a:lnTo>
                  <a:pt x="18998" y="16602"/>
                </a:lnTo>
                <a:cubicBezTo>
                  <a:pt x="19156" y="17059"/>
                  <a:pt x="19161" y="17574"/>
                  <a:pt x="18979" y="18065"/>
                </a:cubicBezTo>
                <a:lnTo>
                  <a:pt x="19827" y="18409"/>
                </a:lnTo>
                <a:cubicBezTo>
                  <a:pt x="19959" y="18145"/>
                  <a:pt x="20273" y="18021"/>
                  <a:pt x="20552" y="18134"/>
                </a:cubicBezTo>
                <a:cubicBezTo>
                  <a:pt x="20843" y="18252"/>
                  <a:pt x="20983" y="18582"/>
                  <a:pt x="20864" y="18871"/>
                </a:cubicBezTo>
                <a:cubicBezTo>
                  <a:pt x="20745" y="19160"/>
                  <a:pt x="20412" y="19299"/>
                  <a:pt x="20121" y="19181"/>
                </a:cubicBezTo>
                <a:cubicBezTo>
                  <a:pt x="19870" y="19079"/>
                  <a:pt x="19732" y="18819"/>
                  <a:pt x="19775" y="18565"/>
                </a:cubicBezTo>
                <a:lnTo>
                  <a:pt x="18917" y="18217"/>
                </a:lnTo>
                <a:cubicBezTo>
                  <a:pt x="18699" y="18694"/>
                  <a:pt x="18333" y="19058"/>
                  <a:pt x="17898" y="19274"/>
                </a:cubicBezTo>
                <a:lnTo>
                  <a:pt x="18118" y="19794"/>
                </a:lnTo>
                <a:cubicBezTo>
                  <a:pt x="18194" y="19777"/>
                  <a:pt x="18276" y="19782"/>
                  <a:pt x="18354" y="19813"/>
                </a:cubicBezTo>
                <a:cubicBezTo>
                  <a:pt x="18555" y="19895"/>
                  <a:pt x="18651" y="20122"/>
                  <a:pt x="18569" y="20322"/>
                </a:cubicBezTo>
                <a:cubicBezTo>
                  <a:pt x="18487" y="20521"/>
                  <a:pt x="18257" y="20617"/>
                  <a:pt x="18056" y="20536"/>
                </a:cubicBezTo>
                <a:cubicBezTo>
                  <a:pt x="17855" y="20454"/>
                  <a:pt x="17759" y="20227"/>
                  <a:pt x="17841" y="20027"/>
                </a:cubicBezTo>
                <a:cubicBezTo>
                  <a:pt x="17868" y="19960"/>
                  <a:pt x="17914" y="19905"/>
                  <a:pt x="17968" y="19865"/>
                </a:cubicBezTo>
                <a:lnTo>
                  <a:pt x="17747" y="19343"/>
                </a:lnTo>
                <a:cubicBezTo>
                  <a:pt x="17280" y="19533"/>
                  <a:pt x="16749" y="19557"/>
                  <a:pt x="16248" y="19377"/>
                </a:cubicBezTo>
                <a:lnTo>
                  <a:pt x="15761" y="20560"/>
                </a:lnTo>
                <a:cubicBezTo>
                  <a:pt x="15979" y="20691"/>
                  <a:pt x="16076" y="20962"/>
                  <a:pt x="15976" y="21204"/>
                </a:cubicBezTo>
                <a:cubicBezTo>
                  <a:pt x="15866" y="21472"/>
                  <a:pt x="15558" y="21600"/>
                  <a:pt x="15288" y="21490"/>
                </a:cubicBezTo>
                <a:cubicBezTo>
                  <a:pt x="15018" y="21381"/>
                  <a:pt x="14889" y="21076"/>
                  <a:pt x="14999" y="20808"/>
                </a:cubicBezTo>
                <a:cubicBezTo>
                  <a:pt x="15099" y="20566"/>
                  <a:pt x="15359" y="20440"/>
                  <a:pt x="15607" y="20498"/>
                </a:cubicBezTo>
                <a:lnTo>
                  <a:pt x="16094" y="19315"/>
                </a:lnTo>
                <a:cubicBezTo>
                  <a:pt x="15609" y="19096"/>
                  <a:pt x="15247" y="18710"/>
                  <a:pt x="15047" y="18249"/>
                </a:cubicBezTo>
                <a:lnTo>
                  <a:pt x="13420" y="18927"/>
                </a:lnTo>
                <a:cubicBezTo>
                  <a:pt x="13439" y="19000"/>
                  <a:pt x="13436" y="19078"/>
                  <a:pt x="13406" y="19153"/>
                </a:cubicBezTo>
                <a:cubicBezTo>
                  <a:pt x="13330" y="19337"/>
                  <a:pt x="13117" y="19426"/>
                  <a:pt x="12931" y="19351"/>
                </a:cubicBezTo>
                <a:cubicBezTo>
                  <a:pt x="12745" y="19275"/>
                  <a:pt x="12656" y="19065"/>
                  <a:pt x="12732" y="18880"/>
                </a:cubicBezTo>
                <a:cubicBezTo>
                  <a:pt x="12808" y="18695"/>
                  <a:pt x="13020" y="18607"/>
                  <a:pt x="13206" y="18682"/>
                </a:cubicBezTo>
                <a:cubicBezTo>
                  <a:pt x="13261" y="18704"/>
                  <a:pt x="13306" y="18740"/>
                  <a:pt x="13343" y="18781"/>
                </a:cubicBezTo>
                <a:lnTo>
                  <a:pt x="14988" y="18096"/>
                </a:lnTo>
                <a:cubicBezTo>
                  <a:pt x="14830" y="17639"/>
                  <a:pt x="14825" y="17124"/>
                  <a:pt x="15007" y="16633"/>
                </a:cubicBezTo>
                <a:lnTo>
                  <a:pt x="13840" y="16160"/>
                </a:lnTo>
                <a:cubicBezTo>
                  <a:pt x="13745" y="16294"/>
                  <a:pt x="13566" y="16351"/>
                  <a:pt x="13407" y="16286"/>
                </a:cubicBezTo>
                <a:cubicBezTo>
                  <a:pt x="13220" y="16211"/>
                  <a:pt x="13131" y="16000"/>
                  <a:pt x="13207" y="15815"/>
                </a:cubicBezTo>
                <a:cubicBezTo>
                  <a:pt x="13283" y="15630"/>
                  <a:pt x="13496" y="15542"/>
                  <a:pt x="13682" y="15618"/>
                </a:cubicBezTo>
                <a:cubicBezTo>
                  <a:pt x="13841" y="15682"/>
                  <a:pt x="13929" y="15846"/>
                  <a:pt x="13903" y="16008"/>
                </a:cubicBezTo>
                <a:lnTo>
                  <a:pt x="15069" y="16481"/>
                </a:lnTo>
                <a:cubicBezTo>
                  <a:pt x="15287" y="16004"/>
                  <a:pt x="15653" y="15640"/>
                  <a:pt x="16088" y="15423"/>
                </a:cubicBezTo>
                <a:lnTo>
                  <a:pt x="15550" y="14153"/>
                </a:lnTo>
                <a:cubicBezTo>
                  <a:pt x="15421" y="14194"/>
                  <a:pt x="15278" y="14195"/>
                  <a:pt x="15143" y="14141"/>
                </a:cubicBezTo>
                <a:cubicBezTo>
                  <a:pt x="14841" y="14018"/>
                  <a:pt x="14696" y="13676"/>
                  <a:pt x="14820" y="13377"/>
                </a:cubicBezTo>
                <a:cubicBezTo>
                  <a:pt x="14943" y="13077"/>
                  <a:pt x="15288" y="12933"/>
                  <a:pt x="15590" y="13056"/>
                </a:cubicBezTo>
                <a:close/>
                <a:moveTo>
                  <a:pt x="10292" y="8567"/>
                </a:moveTo>
                <a:cubicBezTo>
                  <a:pt x="9939" y="8567"/>
                  <a:pt x="9651" y="8851"/>
                  <a:pt x="9651" y="9203"/>
                </a:cubicBezTo>
                <a:cubicBezTo>
                  <a:pt x="9651" y="9554"/>
                  <a:pt x="9939" y="9839"/>
                  <a:pt x="10292" y="9839"/>
                </a:cubicBezTo>
                <a:cubicBezTo>
                  <a:pt x="10646" y="9839"/>
                  <a:pt x="10933" y="9554"/>
                  <a:pt x="10933" y="9203"/>
                </a:cubicBezTo>
                <a:cubicBezTo>
                  <a:pt x="10933" y="8851"/>
                  <a:pt x="10646" y="8567"/>
                  <a:pt x="10292" y="8567"/>
                </a:cubicBezTo>
                <a:close/>
                <a:moveTo>
                  <a:pt x="9093" y="6270"/>
                </a:moveTo>
                <a:cubicBezTo>
                  <a:pt x="8431" y="6270"/>
                  <a:pt x="7895" y="6803"/>
                  <a:pt x="7895" y="7459"/>
                </a:cubicBezTo>
                <a:cubicBezTo>
                  <a:pt x="7895" y="8116"/>
                  <a:pt x="8431" y="8648"/>
                  <a:pt x="9093" y="8648"/>
                </a:cubicBezTo>
                <a:cubicBezTo>
                  <a:pt x="9756" y="8648"/>
                  <a:pt x="10292" y="8116"/>
                  <a:pt x="10292" y="7459"/>
                </a:cubicBezTo>
                <a:cubicBezTo>
                  <a:pt x="10292" y="6803"/>
                  <a:pt x="9756" y="6270"/>
                  <a:pt x="9093" y="6270"/>
                </a:cubicBezTo>
                <a:close/>
                <a:moveTo>
                  <a:pt x="8338" y="0"/>
                </a:moveTo>
                <a:cubicBezTo>
                  <a:pt x="8793" y="0"/>
                  <a:pt x="9162" y="366"/>
                  <a:pt x="9162" y="818"/>
                </a:cubicBezTo>
                <a:cubicBezTo>
                  <a:pt x="9162" y="1211"/>
                  <a:pt x="8881" y="1541"/>
                  <a:pt x="8506" y="1618"/>
                </a:cubicBezTo>
                <a:lnTo>
                  <a:pt x="8506" y="4895"/>
                </a:lnTo>
                <a:cubicBezTo>
                  <a:pt x="9593" y="4939"/>
                  <a:pt x="10575" y="5390"/>
                  <a:pt x="11311" y="6106"/>
                </a:cubicBezTo>
                <a:lnTo>
                  <a:pt x="13617" y="3818"/>
                </a:lnTo>
                <a:cubicBezTo>
                  <a:pt x="13447" y="3617"/>
                  <a:pt x="13341" y="3363"/>
                  <a:pt x="13341" y="3080"/>
                </a:cubicBezTo>
                <a:cubicBezTo>
                  <a:pt x="13341" y="2443"/>
                  <a:pt x="13861" y="1928"/>
                  <a:pt x="14503" y="1928"/>
                </a:cubicBezTo>
                <a:cubicBezTo>
                  <a:pt x="15145" y="1928"/>
                  <a:pt x="15664" y="2443"/>
                  <a:pt x="15664" y="3080"/>
                </a:cubicBezTo>
                <a:cubicBezTo>
                  <a:pt x="15664" y="3717"/>
                  <a:pt x="15145" y="4233"/>
                  <a:pt x="14503" y="4233"/>
                </a:cubicBezTo>
                <a:cubicBezTo>
                  <a:pt x="14268" y="4233"/>
                  <a:pt x="14050" y="4162"/>
                  <a:pt x="13867" y="4044"/>
                </a:cubicBezTo>
                <a:lnTo>
                  <a:pt x="11542" y="6351"/>
                </a:lnTo>
                <a:cubicBezTo>
                  <a:pt x="12195" y="7092"/>
                  <a:pt x="12604" y="8059"/>
                  <a:pt x="12643" y="9126"/>
                </a:cubicBezTo>
                <a:lnTo>
                  <a:pt x="14511" y="9126"/>
                </a:lnTo>
                <a:cubicBezTo>
                  <a:pt x="14553" y="8527"/>
                  <a:pt x="15051" y="8054"/>
                  <a:pt x="15664" y="8054"/>
                </a:cubicBezTo>
                <a:cubicBezTo>
                  <a:pt x="16306" y="8054"/>
                  <a:pt x="16827" y="8570"/>
                  <a:pt x="16827" y="9207"/>
                </a:cubicBezTo>
                <a:cubicBezTo>
                  <a:pt x="16827" y="9844"/>
                  <a:pt x="16306" y="10359"/>
                  <a:pt x="15664" y="10359"/>
                </a:cubicBezTo>
                <a:cubicBezTo>
                  <a:pt x="15111" y="10359"/>
                  <a:pt x="14650" y="9975"/>
                  <a:pt x="14533" y="9461"/>
                </a:cubicBezTo>
                <a:lnTo>
                  <a:pt x="12643" y="9461"/>
                </a:lnTo>
                <a:cubicBezTo>
                  <a:pt x="12604" y="10527"/>
                  <a:pt x="12195" y="11494"/>
                  <a:pt x="11542" y="12236"/>
                </a:cubicBezTo>
                <a:lnTo>
                  <a:pt x="12361" y="13048"/>
                </a:lnTo>
                <a:cubicBezTo>
                  <a:pt x="12491" y="12958"/>
                  <a:pt x="12650" y="12904"/>
                  <a:pt x="12820" y="12904"/>
                </a:cubicBezTo>
                <a:cubicBezTo>
                  <a:pt x="13263" y="12904"/>
                  <a:pt x="13623" y="13261"/>
                  <a:pt x="13623" y="13701"/>
                </a:cubicBezTo>
                <a:cubicBezTo>
                  <a:pt x="13623" y="14140"/>
                  <a:pt x="13263" y="14496"/>
                  <a:pt x="12820" y="14496"/>
                </a:cubicBezTo>
                <a:cubicBezTo>
                  <a:pt x="12377" y="14496"/>
                  <a:pt x="12018" y="14140"/>
                  <a:pt x="12018" y="13701"/>
                </a:cubicBezTo>
                <a:cubicBezTo>
                  <a:pt x="12018" y="13552"/>
                  <a:pt x="12061" y="13415"/>
                  <a:pt x="12133" y="13296"/>
                </a:cubicBezTo>
                <a:lnTo>
                  <a:pt x="11311" y="12481"/>
                </a:lnTo>
                <a:cubicBezTo>
                  <a:pt x="10575" y="13198"/>
                  <a:pt x="9593" y="13649"/>
                  <a:pt x="8506" y="13691"/>
                </a:cubicBezTo>
                <a:lnTo>
                  <a:pt x="8506" y="16297"/>
                </a:lnTo>
                <a:cubicBezTo>
                  <a:pt x="9020" y="16378"/>
                  <a:pt x="9414" y="16815"/>
                  <a:pt x="9414" y="17348"/>
                </a:cubicBezTo>
                <a:cubicBezTo>
                  <a:pt x="9414" y="17937"/>
                  <a:pt x="8932" y="18415"/>
                  <a:pt x="8338" y="18415"/>
                </a:cubicBezTo>
                <a:cubicBezTo>
                  <a:pt x="7743" y="18415"/>
                  <a:pt x="7261" y="17937"/>
                  <a:pt x="7261" y="17348"/>
                </a:cubicBezTo>
                <a:cubicBezTo>
                  <a:pt x="7261" y="16815"/>
                  <a:pt x="7655" y="16378"/>
                  <a:pt x="8169" y="16297"/>
                </a:cubicBezTo>
                <a:lnTo>
                  <a:pt x="8169" y="13691"/>
                </a:lnTo>
                <a:cubicBezTo>
                  <a:pt x="7082" y="13649"/>
                  <a:pt x="6100" y="13198"/>
                  <a:pt x="5364" y="12481"/>
                </a:cubicBezTo>
                <a:lnTo>
                  <a:pt x="2820" y="15005"/>
                </a:lnTo>
                <a:cubicBezTo>
                  <a:pt x="2911" y="15128"/>
                  <a:pt x="2967" y="15278"/>
                  <a:pt x="2967" y="15442"/>
                </a:cubicBezTo>
                <a:cubicBezTo>
                  <a:pt x="2967" y="15849"/>
                  <a:pt x="2635" y="16178"/>
                  <a:pt x="2226" y="16178"/>
                </a:cubicBezTo>
                <a:cubicBezTo>
                  <a:pt x="1816" y="16178"/>
                  <a:pt x="1484" y="15849"/>
                  <a:pt x="1484" y="15442"/>
                </a:cubicBezTo>
                <a:cubicBezTo>
                  <a:pt x="1484" y="15036"/>
                  <a:pt x="1816" y="14706"/>
                  <a:pt x="2226" y="14706"/>
                </a:cubicBezTo>
                <a:cubicBezTo>
                  <a:pt x="2346" y="14706"/>
                  <a:pt x="2459" y="14737"/>
                  <a:pt x="2560" y="14789"/>
                </a:cubicBezTo>
                <a:lnTo>
                  <a:pt x="5133" y="12236"/>
                </a:lnTo>
                <a:cubicBezTo>
                  <a:pt x="4480" y="11494"/>
                  <a:pt x="4071" y="10527"/>
                  <a:pt x="4032" y="9461"/>
                </a:cubicBezTo>
                <a:lnTo>
                  <a:pt x="1463" y="9461"/>
                </a:lnTo>
                <a:cubicBezTo>
                  <a:pt x="1386" y="9787"/>
                  <a:pt x="1093" y="10030"/>
                  <a:pt x="742" y="10030"/>
                </a:cubicBezTo>
                <a:cubicBezTo>
                  <a:pt x="332" y="10030"/>
                  <a:pt x="0" y="9700"/>
                  <a:pt x="0" y="9294"/>
                </a:cubicBezTo>
                <a:cubicBezTo>
                  <a:pt x="0" y="8887"/>
                  <a:pt x="332" y="8557"/>
                  <a:pt x="742" y="8557"/>
                </a:cubicBezTo>
                <a:cubicBezTo>
                  <a:pt x="1093" y="8557"/>
                  <a:pt x="1386" y="8800"/>
                  <a:pt x="1463" y="9126"/>
                </a:cubicBezTo>
                <a:lnTo>
                  <a:pt x="4032" y="9126"/>
                </a:lnTo>
                <a:cubicBezTo>
                  <a:pt x="4071" y="8059"/>
                  <a:pt x="4480" y="7092"/>
                  <a:pt x="5133" y="6351"/>
                </a:cubicBezTo>
                <a:lnTo>
                  <a:pt x="3130" y="4363"/>
                </a:lnTo>
                <a:cubicBezTo>
                  <a:pt x="2920" y="4541"/>
                  <a:pt x="2651" y="4652"/>
                  <a:pt x="2353" y="4652"/>
                </a:cubicBezTo>
                <a:cubicBezTo>
                  <a:pt x="1689" y="4652"/>
                  <a:pt x="1150" y="4117"/>
                  <a:pt x="1150" y="3457"/>
                </a:cubicBezTo>
                <a:cubicBezTo>
                  <a:pt x="1150" y="2797"/>
                  <a:pt x="1689" y="2263"/>
                  <a:pt x="2353" y="2263"/>
                </a:cubicBezTo>
                <a:cubicBezTo>
                  <a:pt x="3019" y="2263"/>
                  <a:pt x="3558" y="2797"/>
                  <a:pt x="3558" y="3457"/>
                </a:cubicBezTo>
                <a:cubicBezTo>
                  <a:pt x="3558" y="3701"/>
                  <a:pt x="3484" y="3927"/>
                  <a:pt x="3358" y="4115"/>
                </a:cubicBezTo>
                <a:lnTo>
                  <a:pt x="5364" y="6106"/>
                </a:lnTo>
                <a:cubicBezTo>
                  <a:pt x="6100" y="5390"/>
                  <a:pt x="7082" y="4939"/>
                  <a:pt x="8169" y="4895"/>
                </a:cubicBezTo>
                <a:lnTo>
                  <a:pt x="8169" y="1618"/>
                </a:lnTo>
                <a:cubicBezTo>
                  <a:pt x="7795" y="1541"/>
                  <a:pt x="7514" y="1211"/>
                  <a:pt x="7514" y="818"/>
                </a:cubicBezTo>
                <a:cubicBezTo>
                  <a:pt x="7514" y="366"/>
                  <a:pt x="7882" y="0"/>
                  <a:pt x="8338" y="0"/>
                </a:cubicBezTo>
                <a:close/>
                <a:moveTo>
                  <a:pt x="8338" y="0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hu-HU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B4992C-5724-42BA-A988-A8BBC3A24EDA}"/>
              </a:ext>
            </a:extLst>
          </p:cNvPr>
          <p:cNvSpPr txBox="1"/>
          <p:nvPr/>
        </p:nvSpPr>
        <p:spPr>
          <a:xfrm>
            <a:off x="5362388" y="2247670"/>
            <a:ext cx="49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/>
              <a:t>=</a:t>
            </a:r>
          </a:p>
        </p:txBody>
      </p:sp>
      <p:pic>
        <p:nvPicPr>
          <p:cNvPr id="15" name="Picture 2" descr="Line Logo clipart - Technology, transparent clip art">
            <a:extLst>
              <a:ext uri="{FF2B5EF4-FFF2-40B4-BE49-F238E27FC236}">
                <a16:creationId xmlns:a16="http://schemas.microsoft.com/office/drawing/2014/main" id="{342D559A-1921-4DAC-B466-1C951A3F3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22" y="2402270"/>
            <a:ext cx="4476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llipszis 1">
            <a:extLst>
              <a:ext uri="{FF2B5EF4-FFF2-40B4-BE49-F238E27FC236}">
                <a16:creationId xmlns:a16="http://schemas.microsoft.com/office/drawing/2014/main" id="{BC006AE2-EF8C-4307-94D1-EB7302801A5A}"/>
              </a:ext>
            </a:extLst>
          </p:cNvPr>
          <p:cNvSpPr/>
          <p:nvPr/>
        </p:nvSpPr>
        <p:spPr>
          <a:xfrm>
            <a:off x="6314367" y="2283240"/>
            <a:ext cx="737270" cy="685736"/>
          </a:xfrm>
          <a:prstGeom prst="ellipse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dirty="0"/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3CE2D3EC-0DCE-49BA-A8D9-9A177F119176}"/>
              </a:ext>
            </a:extLst>
          </p:cNvPr>
          <p:cNvSpPr/>
          <p:nvPr/>
        </p:nvSpPr>
        <p:spPr>
          <a:xfrm>
            <a:off x="7825023" y="3064145"/>
            <a:ext cx="1835216" cy="49181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Nemteljesítési</a:t>
            </a:r>
          </a:p>
          <a:p>
            <a:pPr algn="ctr"/>
            <a:r>
              <a:rPr lang="hu-HU" sz="1400" dirty="0"/>
              <a:t>valószínűség</a:t>
            </a:r>
          </a:p>
        </p:txBody>
      </p:sp>
      <p:sp>
        <p:nvSpPr>
          <p:cNvPr id="18" name="Téglalap 27">
            <a:extLst>
              <a:ext uri="{FF2B5EF4-FFF2-40B4-BE49-F238E27FC236}">
                <a16:creationId xmlns:a16="http://schemas.microsoft.com/office/drawing/2014/main" id="{250CF7C4-4231-44AD-BE31-C205DB5C5D14}"/>
              </a:ext>
            </a:extLst>
          </p:cNvPr>
          <p:cNvSpPr/>
          <p:nvPr/>
        </p:nvSpPr>
        <p:spPr>
          <a:xfrm>
            <a:off x="7825023" y="3606930"/>
            <a:ext cx="1835216" cy="26767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</a:rPr>
              <a:t>A koronavírus hatásainak kitett vállalatok és </a:t>
            </a:r>
            <a:r>
              <a:rPr lang="hu-HU" sz="1300" b="1" dirty="0">
                <a:solidFill>
                  <a:schemeClr val="tx1"/>
                </a:solidFill>
              </a:rPr>
              <a:t>adósok késedelembe esési valószínűsége nő</a:t>
            </a:r>
            <a:r>
              <a:rPr lang="hu-HU" sz="1300" dirty="0">
                <a:solidFill>
                  <a:schemeClr val="tx1"/>
                </a:solidFill>
              </a:rPr>
              <a:t>.</a:t>
            </a:r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</a:rPr>
              <a:t>Az esetlegesen bekövetkező </a:t>
            </a:r>
            <a:r>
              <a:rPr lang="hu-HU" sz="1300" b="1" dirty="0">
                <a:solidFill>
                  <a:schemeClr val="tx1"/>
                </a:solidFill>
              </a:rPr>
              <a:t>tömeges elbocsátások </a:t>
            </a:r>
            <a:r>
              <a:rPr lang="hu-HU" sz="1300" dirty="0">
                <a:solidFill>
                  <a:schemeClr val="tx1"/>
                </a:solidFill>
              </a:rPr>
              <a:t>érdemi kockázatot jelenthetnek</a:t>
            </a:r>
          </a:p>
        </p:txBody>
      </p:sp>
      <p:sp>
        <p:nvSpPr>
          <p:cNvPr id="19" name="Ellipszis 1">
            <a:extLst>
              <a:ext uri="{FF2B5EF4-FFF2-40B4-BE49-F238E27FC236}">
                <a16:creationId xmlns:a16="http://schemas.microsoft.com/office/drawing/2014/main" id="{401E1AD8-5E2D-4813-821F-A5BC5226684B}"/>
              </a:ext>
            </a:extLst>
          </p:cNvPr>
          <p:cNvSpPr/>
          <p:nvPr/>
        </p:nvSpPr>
        <p:spPr>
          <a:xfrm>
            <a:off x="8338866" y="2283240"/>
            <a:ext cx="737270" cy="685736"/>
          </a:xfrm>
          <a:prstGeom prst="ellipse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dirty="0"/>
          </a:p>
        </p:txBody>
      </p:sp>
      <p:pic>
        <p:nvPicPr>
          <p:cNvPr id="20" name="Picture 4" descr="Curve, distribution, normal, percentile icon">
            <a:extLst>
              <a:ext uri="{FF2B5EF4-FFF2-40B4-BE49-F238E27FC236}">
                <a16:creationId xmlns:a16="http://schemas.microsoft.com/office/drawing/2014/main" id="{BDAF0CE3-46AE-4188-B8B7-52CE32504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828" y="2402270"/>
            <a:ext cx="448442" cy="44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0570FE0-47AE-4526-BE2C-C75D0AAA8A82}"/>
              </a:ext>
            </a:extLst>
          </p:cNvPr>
          <p:cNvSpPr txBox="1"/>
          <p:nvPr/>
        </p:nvSpPr>
        <p:spPr>
          <a:xfrm>
            <a:off x="7437378" y="2247914"/>
            <a:ext cx="49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/>
              <a:t>×</a:t>
            </a:r>
          </a:p>
        </p:txBody>
      </p:sp>
      <p:sp>
        <p:nvSpPr>
          <p:cNvPr id="22" name="Téglalap 16">
            <a:extLst>
              <a:ext uri="{FF2B5EF4-FFF2-40B4-BE49-F238E27FC236}">
                <a16:creationId xmlns:a16="http://schemas.microsoft.com/office/drawing/2014/main" id="{4E72490B-BA0A-494E-95C4-21BF8D9CF900}"/>
              </a:ext>
            </a:extLst>
          </p:cNvPr>
          <p:cNvSpPr/>
          <p:nvPr/>
        </p:nvSpPr>
        <p:spPr>
          <a:xfrm>
            <a:off x="9897656" y="3064145"/>
            <a:ext cx="1835216" cy="49181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Nemteljesítéskori</a:t>
            </a:r>
          </a:p>
          <a:p>
            <a:pPr algn="ctr"/>
            <a:r>
              <a:rPr lang="hu-HU" sz="1400" dirty="0"/>
              <a:t>veszteségráta</a:t>
            </a:r>
          </a:p>
        </p:txBody>
      </p:sp>
      <p:sp>
        <p:nvSpPr>
          <p:cNvPr id="23" name="Téglalap 27">
            <a:extLst>
              <a:ext uri="{FF2B5EF4-FFF2-40B4-BE49-F238E27FC236}">
                <a16:creationId xmlns:a16="http://schemas.microsoft.com/office/drawing/2014/main" id="{44FD2B24-E6F2-44AA-B37F-A8E288F7DC56}"/>
              </a:ext>
            </a:extLst>
          </p:cNvPr>
          <p:cNvSpPr/>
          <p:nvPr/>
        </p:nvSpPr>
        <p:spPr>
          <a:xfrm>
            <a:off x="9897656" y="3606930"/>
            <a:ext cx="1835216" cy="26767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180975" indent="-1809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u-HU" sz="1300" b="1" dirty="0">
                <a:solidFill>
                  <a:schemeClr val="tx1"/>
                </a:solidFill>
              </a:rPr>
              <a:t>Az ingatlanárak esetleges csökkenése </a:t>
            </a:r>
            <a:r>
              <a:rPr lang="hu-HU" sz="1300" dirty="0">
                <a:solidFill>
                  <a:schemeClr val="tx1"/>
                </a:solidFill>
              </a:rPr>
              <a:t>a banki fedezetértékekre is kihathat.</a:t>
            </a:r>
          </a:p>
          <a:p>
            <a:pPr marL="180975" indent="-1809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</a:rPr>
              <a:t>A bankrendszer </a:t>
            </a:r>
            <a:r>
              <a:rPr lang="hu-HU" sz="1300" b="1" dirty="0">
                <a:solidFill>
                  <a:schemeClr val="tx1"/>
                </a:solidFill>
              </a:rPr>
              <a:t>ingatlanpiacnak való kitettsége érdemben csökkent </a:t>
            </a:r>
            <a:r>
              <a:rPr lang="hu-HU" sz="1300" dirty="0">
                <a:solidFill>
                  <a:schemeClr val="tx1"/>
                </a:solidFill>
              </a:rPr>
              <a:t>az elmúlt években.</a:t>
            </a:r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24" name="Ellipszis 1">
            <a:extLst>
              <a:ext uri="{FF2B5EF4-FFF2-40B4-BE49-F238E27FC236}">
                <a16:creationId xmlns:a16="http://schemas.microsoft.com/office/drawing/2014/main" id="{8DDF939A-0E40-4305-9BE9-F4C11ED84238}"/>
              </a:ext>
            </a:extLst>
          </p:cNvPr>
          <p:cNvSpPr/>
          <p:nvPr/>
        </p:nvSpPr>
        <p:spPr>
          <a:xfrm>
            <a:off x="10420516" y="2283240"/>
            <a:ext cx="737270" cy="685736"/>
          </a:xfrm>
          <a:prstGeom prst="ellipse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B6223F-638B-4FD9-8886-E6919F6A96A0}"/>
              </a:ext>
            </a:extLst>
          </p:cNvPr>
          <p:cNvSpPr txBox="1"/>
          <p:nvPr/>
        </p:nvSpPr>
        <p:spPr>
          <a:xfrm>
            <a:off x="9559216" y="2302941"/>
            <a:ext cx="49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/>
              <a:t>×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55F53E61-0D90-4857-A977-AF9D7F5022DC}"/>
              </a:ext>
            </a:extLst>
          </p:cNvPr>
          <p:cNvSpPr/>
          <p:nvPr/>
        </p:nvSpPr>
        <p:spPr>
          <a:xfrm rot="10800000">
            <a:off x="6848955" y="2111879"/>
            <a:ext cx="1413711" cy="117894"/>
          </a:xfrm>
          <a:prstGeom prst="triangle">
            <a:avLst/>
          </a:prstGeom>
          <a:solidFill>
            <a:srgbClr val="C00000"/>
          </a:solidFill>
          <a:ln w="19050">
            <a:solidFill>
              <a:srgbClr val="A30000"/>
            </a:solidFill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100" b="1" dirty="0">
              <a:solidFill>
                <a:schemeClr val="bg1"/>
              </a:solidFill>
            </a:endParaRPr>
          </a:p>
        </p:txBody>
      </p:sp>
      <p:pic>
        <p:nvPicPr>
          <p:cNvPr id="27" name="Picture 6" descr="Cash, coin, currency, mint, stack icon">
            <a:extLst>
              <a:ext uri="{FF2B5EF4-FFF2-40B4-BE49-F238E27FC236}">
                <a16:creationId xmlns:a16="http://schemas.microsoft.com/office/drawing/2014/main" id="{923D355A-ABE7-469C-BA1B-AC23E0FFC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742" y="2402270"/>
            <a:ext cx="490840" cy="49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94FC7473-5BDE-4AFC-9C94-5B8E92E86F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217" y="2305846"/>
            <a:ext cx="640522" cy="640522"/>
          </a:xfrm>
          <a:prstGeom prst="rect">
            <a:avLst/>
          </a:prstGeom>
        </p:spPr>
      </p:pic>
      <p:graphicFrame>
        <p:nvGraphicFramePr>
          <p:cNvPr id="29" name="Table 11">
            <a:extLst>
              <a:ext uri="{FF2B5EF4-FFF2-40B4-BE49-F238E27FC236}">
                <a16:creationId xmlns:a16="http://schemas.microsoft.com/office/drawing/2014/main" id="{1C30B76A-7B70-474C-A312-433B3300D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480049"/>
              </p:ext>
            </p:extLst>
          </p:nvPr>
        </p:nvGraphicFramePr>
        <p:xfrm>
          <a:off x="3391270" y="1136002"/>
          <a:ext cx="850333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1666">
                  <a:extLst>
                    <a:ext uri="{9D8B030D-6E8A-4147-A177-3AD203B41FA5}">
                      <a16:colId xmlns:a16="http://schemas.microsoft.com/office/drawing/2014/main" val="3224661053"/>
                    </a:ext>
                  </a:extLst>
                </a:gridCol>
                <a:gridCol w="4251666">
                  <a:extLst>
                    <a:ext uri="{9D8B030D-6E8A-4147-A177-3AD203B41FA5}">
                      <a16:colId xmlns:a16="http://schemas.microsoft.com/office/drawing/2014/main" val="2690966893"/>
                    </a:ext>
                  </a:extLst>
                </a:gridCol>
              </a:tblGrid>
              <a:tr h="420667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Keresleti hatás:</a:t>
                      </a:r>
                      <a:br>
                        <a:rPr lang="hu-HU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hu-HU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lezárások, tömeges elbocsátások, fogyasztás csökkenés </a:t>
                      </a:r>
                      <a:endParaRPr lang="hu-HU" sz="1400" b="0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Kínálati hatás:</a:t>
                      </a:r>
                    </a:p>
                    <a:p>
                      <a:pPr marL="0" marR="0" lvl="0" indent="0" algn="ct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ellátási láncok megszakadása, termelésleállás</a:t>
                      </a:r>
                    </a:p>
                  </a:txBody>
                  <a:tcPr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3797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185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bankokat leginkább a sérülékeny adósok hitelein keresztül érheti el a sokk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E04EFB-4138-42CA-B553-FAC6C6D67BC7}"/>
              </a:ext>
            </a:extLst>
          </p:cNvPr>
          <p:cNvSpPr txBox="1"/>
          <p:nvPr/>
        </p:nvSpPr>
        <p:spPr>
          <a:xfrm>
            <a:off x="3143998" y="1152525"/>
            <a:ext cx="8928028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sérülékeny kitettségeket </a:t>
            </a:r>
            <a:r>
              <a:rPr lang="hu-HU" dirty="0" err="1"/>
              <a:t>mikroszinten</a:t>
            </a:r>
            <a:r>
              <a:rPr lang="hu-HU" dirty="0"/>
              <a:t> (adós-, szerződésadatok szintjén) azonosítottuk.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D963D5-8F40-4716-8B8C-E5F8917F8619}"/>
              </a:ext>
            </a:extLst>
          </p:cNvPr>
          <p:cNvSpPr txBox="1"/>
          <p:nvPr/>
        </p:nvSpPr>
        <p:spPr>
          <a:xfrm>
            <a:off x="3143999" y="1698227"/>
            <a:ext cx="89280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tx2"/>
                </a:solidFill>
              </a:rPr>
              <a:t>Vállalati szegmens: </a:t>
            </a:r>
            <a:r>
              <a:rPr lang="hu-HU" sz="2800" dirty="0">
                <a:solidFill>
                  <a:schemeClr val="tx2"/>
                </a:solidFill>
              </a:rPr>
              <a:t>sérülékeny </a:t>
            </a:r>
            <a:r>
              <a:rPr lang="hu-HU" sz="2800" u="sng" dirty="0" err="1">
                <a:solidFill>
                  <a:schemeClr val="tx2"/>
                </a:solidFill>
              </a:rPr>
              <a:t>szakágazatokat</a:t>
            </a:r>
            <a:r>
              <a:rPr lang="hu-HU" sz="2800" dirty="0">
                <a:solidFill>
                  <a:schemeClr val="tx2"/>
                </a:solidFill>
              </a:rPr>
              <a:t> azonosítottunk.</a:t>
            </a:r>
          </a:p>
          <a:p>
            <a:pPr marL="342900" indent="-342900">
              <a:buFontTx/>
              <a:buChar char="-"/>
            </a:pPr>
            <a:r>
              <a:rPr lang="hu-HU" sz="2000" dirty="0">
                <a:solidFill>
                  <a:schemeClr val="tx2"/>
                </a:solidFill>
              </a:rPr>
              <a:t>Nemzetgazdasági ágazatok szintje helyett </a:t>
            </a:r>
            <a:r>
              <a:rPr lang="hu-HU" sz="2000" dirty="0" err="1">
                <a:solidFill>
                  <a:schemeClr val="tx2"/>
                </a:solidFill>
              </a:rPr>
              <a:t>granuláris</a:t>
            </a:r>
            <a:r>
              <a:rPr lang="hu-HU" sz="2000" dirty="0">
                <a:solidFill>
                  <a:schemeClr val="tx2"/>
                </a:solidFill>
              </a:rPr>
              <a:t> (vállalati szintű) elemzés</a:t>
            </a:r>
          </a:p>
          <a:p>
            <a:pPr marL="342900" indent="-342900">
              <a:spcAft>
                <a:spcPts val="2400"/>
              </a:spcAft>
              <a:buFontTx/>
              <a:buChar char="-"/>
            </a:pPr>
            <a:r>
              <a:rPr lang="hu-HU" sz="2000" dirty="0">
                <a:solidFill>
                  <a:schemeClr val="tx2"/>
                </a:solidFill>
              </a:rPr>
              <a:t>615 szakágazatból 104-et azonosítottunk sérülékenyként </a:t>
            </a:r>
            <a:endParaRPr lang="hu-HU" sz="3200" dirty="0"/>
          </a:p>
          <a:p>
            <a:r>
              <a:rPr lang="hu-HU" sz="2800" b="1" dirty="0">
                <a:solidFill>
                  <a:schemeClr val="tx2"/>
                </a:solidFill>
              </a:rPr>
              <a:t>Háztartási szegmens: </a:t>
            </a:r>
            <a:r>
              <a:rPr lang="hu-HU" sz="2800" dirty="0">
                <a:solidFill>
                  <a:schemeClr val="tx2"/>
                </a:solidFill>
              </a:rPr>
              <a:t>sérülékeny </a:t>
            </a:r>
            <a:r>
              <a:rPr lang="hu-HU" sz="2800" u="sng" dirty="0">
                <a:solidFill>
                  <a:schemeClr val="tx2"/>
                </a:solidFill>
              </a:rPr>
              <a:t>foglalkozásokat</a:t>
            </a:r>
            <a:r>
              <a:rPr lang="hu-HU" sz="2800" dirty="0">
                <a:solidFill>
                  <a:schemeClr val="tx2"/>
                </a:solidFill>
              </a:rPr>
              <a:t> azonosítottunk.</a:t>
            </a:r>
          </a:p>
          <a:p>
            <a:pPr marL="571500" indent="-571500">
              <a:buFontTx/>
              <a:buChar char="-"/>
            </a:pPr>
            <a:r>
              <a:rPr lang="hu-HU" sz="2000" dirty="0">
                <a:solidFill>
                  <a:schemeClr val="tx2"/>
                </a:solidFill>
              </a:rPr>
              <a:t>Adós szinten vizsgálódtunk, 2017-es adatok alapján</a:t>
            </a:r>
          </a:p>
          <a:p>
            <a:pPr marL="571500" indent="-571500">
              <a:buFontTx/>
              <a:buChar char="-"/>
            </a:pPr>
            <a:r>
              <a:rPr lang="hu-HU" sz="2000" dirty="0">
                <a:solidFill>
                  <a:schemeClr val="tx2"/>
                </a:solidFill>
              </a:rPr>
              <a:t>Hasonlóan a vállalati elemzéshez, itt sem teljes </a:t>
            </a:r>
            <a:r>
              <a:rPr lang="hu-HU" sz="2000" dirty="0" err="1">
                <a:solidFill>
                  <a:schemeClr val="tx2"/>
                </a:solidFill>
              </a:rPr>
              <a:t>ágazatokat</a:t>
            </a:r>
            <a:r>
              <a:rPr lang="hu-HU" sz="2000" dirty="0">
                <a:solidFill>
                  <a:schemeClr val="tx2"/>
                </a:solidFill>
              </a:rPr>
              <a:t> neveztünk sérülékenynek</a:t>
            </a:r>
          </a:p>
          <a:p>
            <a:pPr marL="571500" indent="-571500">
              <a:buFontTx/>
              <a:buChar char="-"/>
            </a:pPr>
            <a:r>
              <a:rPr lang="hu-HU" sz="2000" dirty="0">
                <a:solidFill>
                  <a:schemeClr val="tx2"/>
                </a:solidFill>
              </a:rPr>
              <a:t>485 foglalkozásból 166-ot azonosítottunk sérülékenyként</a:t>
            </a:r>
            <a:endParaRPr lang="hu-HU" sz="3200" dirty="0">
              <a:solidFill>
                <a:schemeClr val="tx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E47443-0161-402E-BED2-E76FB5167751}"/>
              </a:ext>
            </a:extLst>
          </p:cNvPr>
          <p:cNvSpPr txBox="1"/>
          <p:nvPr/>
        </p:nvSpPr>
        <p:spPr>
          <a:xfrm>
            <a:off x="3143998" y="5925051"/>
            <a:ext cx="8928028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>
                <a:solidFill>
                  <a:schemeClr val="bg1"/>
                </a:solidFill>
              </a:rPr>
              <a:t>Részletesen lásd a jelentés végén található módszertani mellékletben.</a:t>
            </a:r>
          </a:p>
        </p:txBody>
      </p:sp>
    </p:spTree>
    <p:extLst>
      <p:ext uri="{BB962C8B-B14F-4D97-AF65-F5344CB8AC3E}">
        <p14:creationId xmlns:p14="http://schemas.microsoft.com/office/powerpoint/2010/main" val="1532417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vállalati hitelállomány mintegy harmadát tekintjük sérülékenynek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61C0E18-735D-41C3-B76D-FAB08AFFAF1A}"/>
              </a:ext>
            </a:extLst>
          </p:cNvPr>
          <p:cNvSpPr txBox="1">
            <a:spLocks/>
          </p:cNvSpPr>
          <p:nvPr/>
        </p:nvSpPr>
        <p:spPr>
          <a:xfrm>
            <a:off x="3224463" y="5806568"/>
            <a:ext cx="663395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cap="all" dirty="0"/>
              <a:t>A sérülékeny ágazatok szerepe a vállalati hitelállományban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E04EFB-4138-42CA-B553-FAC6C6D67BC7}"/>
              </a:ext>
            </a:extLst>
          </p:cNvPr>
          <p:cNvSpPr txBox="1"/>
          <p:nvPr/>
        </p:nvSpPr>
        <p:spPr>
          <a:xfrm>
            <a:off x="3143998" y="1152525"/>
            <a:ext cx="8928028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leginkább sérülékeny állomány (7-800 milliárd forint) a teljes állomány 9 százalékát teszi ki. A teljes sérülékeny állomány aránya 32 százalék a teljes vállalati hitelállományon belül.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969536-023A-4FAA-8498-4EBEF2579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43999" y="6321447"/>
            <a:ext cx="7799926" cy="286232"/>
          </a:xfrm>
        </p:spPr>
        <p:txBody>
          <a:bodyPr/>
          <a:lstStyle/>
          <a:p>
            <a:pPr algn="just"/>
            <a:r>
              <a:rPr lang="hu-HU" dirty="0"/>
              <a:t>Megjegyzés: Hitelintézeti szektor 2019-es adatai alapján. A sérülékeny hitelek azon hitelek, amelyeket sérülékeny tevékenységű (</a:t>
            </a:r>
            <a:r>
              <a:rPr lang="hu-HU" dirty="0" err="1"/>
              <a:t>TEÁOR</a:t>
            </a:r>
            <a:r>
              <a:rPr lang="hu-HU" dirty="0"/>
              <a:t>) adósok vettek fel. A buborék mérete a teljes ágazat hozzáadott-értékével arányos. Forrás: MNB, </a:t>
            </a:r>
            <a:r>
              <a:rPr lang="hu-HU" dirty="0" err="1"/>
              <a:t>KHR</a:t>
            </a:r>
            <a:r>
              <a:rPr lang="hu-HU" dirty="0"/>
              <a:t>, </a:t>
            </a:r>
            <a:r>
              <a:rPr lang="hu-HU" dirty="0" err="1"/>
              <a:t>NAV</a:t>
            </a:r>
            <a:r>
              <a:rPr lang="hu-HU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C6D645-EAC1-4222-9C25-CF7FD1CF3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270" y="1762242"/>
            <a:ext cx="5152979" cy="40809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41D5D6-0807-4590-9778-E8C0BEA004CB}"/>
              </a:ext>
            </a:extLst>
          </p:cNvPr>
          <p:cNvSpPr/>
          <p:nvPr/>
        </p:nvSpPr>
        <p:spPr>
          <a:xfrm>
            <a:off x="8544249" y="1927101"/>
            <a:ext cx="3527777" cy="38253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1200"/>
              </a:spcAft>
            </a:pPr>
            <a:r>
              <a:rPr lang="hu-HU" sz="1600" b="1" dirty="0">
                <a:solidFill>
                  <a:schemeClr val="tx2"/>
                </a:solidFill>
              </a:rPr>
              <a:t>Leginkább sérülékeny állomány (közvetlenül érintett állomány): </a:t>
            </a:r>
          </a:p>
          <a:p>
            <a:pPr lvl="0">
              <a:spcAft>
                <a:spcPts val="600"/>
              </a:spcAft>
            </a:pPr>
            <a:r>
              <a:rPr lang="hu-HU" sz="1600" dirty="0">
                <a:solidFill>
                  <a:schemeClr val="tx2"/>
                </a:solidFill>
              </a:rPr>
              <a:t>azon szakágazatok, amelyek a koronavírus-járvány és a terjedése elleni intézkedések, leállások, korlátozások, izolációs lépések hatására azonnal érintetté váltak.</a:t>
            </a:r>
          </a:p>
          <a:p>
            <a:pPr lvl="0">
              <a:spcAft>
                <a:spcPts val="600"/>
              </a:spcAft>
            </a:pPr>
            <a:r>
              <a:rPr lang="hu-HU" sz="1600" b="1" dirty="0">
                <a:solidFill>
                  <a:schemeClr val="tx2"/>
                </a:solidFill>
              </a:rPr>
              <a:t>Teljes sérülékeny állomány: </a:t>
            </a:r>
          </a:p>
          <a:p>
            <a:pPr lvl="0"/>
            <a:r>
              <a:rPr lang="hu-HU" sz="1600" dirty="0">
                <a:solidFill>
                  <a:schemeClr val="tx2"/>
                </a:solidFill>
              </a:rPr>
              <a:t>azon </a:t>
            </a:r>
            <a:r>
              <a:rPr lang="hu-HU" sz="1600" dirty="0" err="1">
                <a:solidFill>
                  <a:schemeClr val="tx2"/>
                </a:solidFill>
              </a:rPr>
              <a:t>szakágazatokat</a:t>
            </a:r>
            <a:r>
              <a:rPr lang="hu-HU" sz="1600" dirty="0">
                <a:solidFill>
                  <a:schemeClr val="tx2"/>
                </a:solidFill>
              </a:rPr>
              <a:t> is tartalmazza, amelyek a járvány elleni védekezés másodkörös hatásaként, az aggregált keresletcsökkenés révén váltak érintetté.</a:t>
            </a:r>
          </a:p>
        </p:txBody>
      </p:sp>
    </p:spTree>
    <p:extLst>
      <p:ext uri="{BB962C8B-B14F-4D97-AF65-F5344CB8AC3E}">
        <p14:creationId xmlns:p14="http://schemas.microsoft.com/office/powerpoint/2010/main" val="1235669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sérülékeny vállalatokon belül a gyengébb mérleggel rendelkezők kockázata nagyobb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61C0E18-735D-41C3-B76D-FAB08AFFAF1A}"/>
              </a:ext>
            </a:extLst>
          </p:cNvPr>
          <p:cNvSpPr txBox="1">
            <a:spLocks/>
          </p:cNvSpPr>
          <p:nvPr/>
        </p:nvSpPr>
        <p:spPr>
          <a:xfrm>
            <a:off x="3143998" y="5508184"/>
            <a:ext cx="875898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cap="all" dirty="0"/>
              <a:t>A sérülékeny vállalatok hitelei likviditási helyzet és eladósodottság szerint a teljes vállalati hitelállomány arányában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E04EFB-4138-42CA-B553-FAC6C6D67BC7}"/>
              </a:ext>
            </a:extLst>
          </p:cNvPr>
          <p:cNvSpPr txBox="1"/>
          <p:nvPr/>
        </p:nvSpPr>
        <p:spPr>
          <a:xfrm>
            <a:off x="3143998" y="1152525"/>
            <a:ext cx="8928028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sérülékeny kitettség mintegy fele, a teljes vállalati hitelállomány mintegy 16 százaléka kiemelten kockázatosnak tekinthető eladósodottsága és likviditási helyzete alapján.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969536-023A-4FAA-8498-4EBEF2579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43999" y="6321447"/>
            <a:ext cx="7751800" cy="286232"/>
          </a:xfrm>
        </p:spPr>
        <p:txBody>
          <a:bodyPr/>
          <a:lstStyle/>
          <a:p>
            <a:pPr algn="just"/>
            <a:r>
              <a:rPr lang="hu-HU" dirty="0"/>
              <a:t>Megjegyzés: Eladósodottság: az adósság/</a:t>
            </a:r>
            <a:r>
              <a:rPr lang="hu-HU" dirty="0" err="1"/>
              <a:t>EBITDA</a:t>
            </a:r>
            <a:r>
              <a:rPr lang="hu-HU" dirty="0"/>
              <a:t> mutató 1-nél kisebb értéke esetén alacsony, 1 és 4 között mérsékelt, 4 felett és negatív érték esetén jelentős. Likviditási helyzet: a személyi jellegű ráfordítások/pénzeszközök mutató 0,5-ös értéke alatt megfelelő, 0,5 és 2 között közepes, 2 felett gyenge. 2018-ra vonatkozó adóbevallás alapú és 2019 végi hiteladatok alapján. Forrás: MNB, </a:t>
            </a:r>
            <a:r>
              <a:rPr lang="hu-HU" dirty="0" err="1"/>
              <a:t>KHR</a:t>
            </a:r>
            <a:r>
              <a:rPr lang="hu-HU" dirty="0"/>
              <a:t>, </a:t>
            </a:r>
            <a:r>
              <a:rPr lang="hu-HU" dirty="0" err="1"/>
              <a:t>NAV</a:t>
            </a:r>
            <a:r>
              <a:rPr lang="hu-HU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38B24E-0FA8-4460-AB0C-D41E418DA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086" y="1836252"/>
            <a:ext cx="5406600" cy="37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21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Az egyéb tartozásokra nem vonatkozik a moratórium, ezek kockázatot jelentenek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61C0E18-735D-41C3-B76D-FAB08AFFAF1A}"/>
              </a:ext>
            </a:extLst>
          </p:cNvPr>
          <p:cNvSpPr txBox="1">
            <a:spLocks/>
          </p:cNvSpPr>
          <p:nvPr/>
        </p:nvSpPr>
        <p:spPr>
          <a:xfrm>
            <a:off x="3143999" y="5999908"/>
            <a:ext cx="768442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cap="all" dirty="0"/>
              <a:t>A vállalatok nettó kötelezettségállománya és a hitelintézetekkel szemben fennálló hitelek állománya ágazati bontásban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E04EFB-4138-42CA-B553-FAC6C6D67BC7}"/>
              </a:ext>
            </a:extLst>
          </p:cNvPr>
          <p:cNvSpPr txBox="1"/>
          <p:nvPr/>
        </p:nvSpPr>
        <p:spPr>
          <a:xfrm>
            <a:off x="3143998" y="1152525"/>
            <a:ext cx="8928028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Az egyéb kötelezettség állománya több ágazatban is jelentősen meghaladja a banki hiteleket. Ezek a kötelezettségek – nemteljesítés esetén – felszámolási és csődeljárásokhoz vezethetnek.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969536-023A-4FAA-8498-4EBEF2579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43998" y="6464116"/>
            <a:ext cx="8319689" cy="286232"/>
          </a:xfrm>
        </p:spPr>
        <p:txBody>
          <a:bodyPr/>
          <a:lstStyle/>
          <a:p>
            <a:pPr algn="just"/>
            <a:r>
              <a:rPr lang="hu-HU" dirty="0"/>
              <a:t>Megjegyzés: A nem pénzügyi vállalatok 2017. évi korrigált számviteli mérlege alapján. Forrás: MNB.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C8A874-35BF-4839-B82F-D27B5AC27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885" y="1842130"/>
            <a:ext cx="5528608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66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háztartások esetében is az állomány egyharmada tekinthető sérülékenynek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61C0E18-735D-41C3-B76D-FAB08AFFAF1A}"/>
              </a:ext>
            </a:extLst>
          </p:cNvPr>
          <p:cNvSpPr txBox="1">
            <a:spLocks/>
          </p:cNvSpPr>
          <p:nvPr/>
        </p:nvSpPr>
        <p:spPr>
          <a:xfrm>
            <a:off x="2929258" y="5705475"/>
            <a:ext cx="654348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600" cap="all" dirty="0"/>
              <a:t>A sérülékeny ágazatok szerepe a háztartási hitelállományban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E04EFB-4138-42CA-B553-FAC6C6D67BC7}"/>
              </a:ext>
            </a:extLst>
          </p:cNvPr>
          <p:cNvSpPr txBox="1"/>
          <p:nvPr/>
        </p:nvSpPr>
        <p:spPr>
          <a:xfrm>
            <a:off x="3143998" y="1152525"/>
            <a:ext cx="8928028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feldolgozóipar, a turizmus-vendéglátás és az építőipar is a leginkább sérülékeny ágazatok közé tartozik.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969536-023A-4FAA-8498-4EBEF2579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43998" y="6321447"/>
            <a:ext cx="8319689" cy="286232"/>
          </a:xfrm>
        </p:spPr>
        <p:txBody>
          <a:bodyPr/>
          <a:lstStyle/>
          <a:p>
            <a:pPr algn="just"/>
            <a:r>
              <a:rPr lang="hu-HU" dirty="0"/>
              <a:t>Megjegyzés: A sérülékeny hitelek azon hitelek, amelyeket sérülékeny foglalkozású adósok vettek fel. A buborék mérete az ágazatban foglalkoztatottak létszámával arányos. Az „Egyéb tevékenységek” a bányászat, energia, vízellátás-hulladékgazdálkodás és pénzügyi-biztosítási tevékenység </a:t>
            </a:r>
            <a:r>
              <a:rPr lang="hu-HU" dirty="0" err="1"/>
              <a:t>ágazatokat</a:t>
            </a:r>
            <a:r>
              <a:rPr lang="hu-HU" dirty="0"/>
              <a:t> tömöríti, amelyek egyikében sem azonosítottunk sérülékeny foglalkozást. Forrás: </a:t>
            </a:r>
            <a:r>
              <a:rPr lang="hu-HU" dirty="0" err="1"/>
              <a:t>ONYF</a:t>
            </a:r>
            <a:r>
              <a:rPr lang="hu-HU" dirty="0"/>
              <a:t>, MNB.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FB6E36-6B69-4D1B-A7DD-48056E197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429" y="1754929"/>
            <a:ext cx="5356779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07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moratórium enyhíti a felmerülő likviditási feszültségeket</a:t>
            </a:r>
            <a:endParaRPr lang="hu-HU" sz="2400" dirty="0">
              <a:highlight>
                <a:srgbClr val="FFFF00"/>
              </a:highlight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61C0E18-735D-41C3-B76D-FAB08AFFAF1A}"/>
              </a:ext>
            </a:extLst>
          </p:cNvPr>
          <p:cNvSpPr txBox="1">
            <a:spLocks/>
          </p:cNvSpPr>
          <p:nvPr/>
        </p:nvSpPr>
        <p:spPr>
          <a:xfrm>
            <a:off x="3072133" y="6090505"/>
            <a:ext cx="654348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600" cap="all" dirty="0"/>
              <a:t>A moratóriumból kimaradó (</a:t>
            </a:r>
            <a:r>
              <a:rPr lang="hu-HU" sz="1600" cap="all" dirty="0" err="1"/>
              <a:t>opt</a:t>
            </a:r>
            <a:r>
              <a:rPr lang="hu-HU" sz="1600" cap="all" dirty="0"/>
              <a:t> out) ügyfelek aránya május 7-ig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E04EFB-4138-42CA-B553-FAC6C6D67BC7}"/>
              </a:ext>
            </a:extLst>
          </p:cNvPr>
          <p:cNvSpPr txBox="1"/>
          <p:nvPr/>
        </p:nvSpPr>
        <p:spPr>
          <a:xfrm>
            <a:off x="3143998" y="1152525"/>
            <a:ext cx="8928028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háztartások és a vállalatok esetében is az adósok 30-50 százaléka kérte a törlesztés folytatását.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969536-023A-4FAA-8498-4EBEF2579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43998" y="6404437"/>
            <a:ext cx="8319689" cy="286232"/>
          </a:xfrm>
        </p:spPr>
        <p:txBody>
          <a:bodyPr/>
          <a:lstStyle/>
          <a:p>
            <a:pPr algn="just"/>
            <a:r>
              <a:rPr lang="hu-HU" dirty="0"/>
              <a:t>Megjegyzés: 9 nagybank válaszai alapján. A vonalak a 20. és 80. </a:t>
            </a:r>
            <a:r>
              <a:rPr lang="hu-HU" dirty="0" err="1"/>
              <a:t>percentilist</a:t>
            </a:r>
            <a:r>
              <a:rPr lang="hu-HU" dirty="0"/>
              <a:t>, a téglalapok a 40. és 60. </a:t>
            </a:r>
            <a:r>
              <a:rPr lang="hu-HU" dirty="0" err="1"/>
              <a:t>percentilist</a:t>
            </a:r>
            <a:r>
              <a:rPr lang="hu-HU" dirty="0"/>
              <a:t> jelölik. Forrás: MNB.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4EB93D-2A7C-47DD-859D-A29D44A1B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114" y="1798856"/>
            <a:ext cx="5877922" cy="440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49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8E89F5-D50E-45E8-8B99-745C3151C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1030166"/>
              </p:ext>
            </p:extLst>
          </p:nvPr>
        </p:nvGraphicFramePr>
        <p:xfrm>
          <a:off x="3976708" y="1080852"/>
          <a:ext cx="6046859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1987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hitelezési veszteségek növekedésére kell számítani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E04EFB-4138-42CA-B553-FAC6C6D67BC7}"/>
              </a:ext>
            </a:extLst>
          </p:cNvPr>
          <p:cNvSpPr txBox="1"/>
          <p:nvPr/>
        </p:nvSpPr>
        <p:spPr>
          <a:xfrm>
            <a:off x="3143998" y="1152525"/>
            <a:ext cx="8928028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moratórium megakadályozza a késedelembe esést, de az értékvesztésképzés </a:t>
            </a:r>
            <a:r>
              <a:rPr lang="hu-HU" dirty="0" err="1"/>
              <a:t>előretekintő</a:t>
            </a:r>
            <a:r>
              <a:rPr lang="hu-HU" dirty="0"/>
              <a:t> jellege miatt a hitelezési veszteségek emelkedni fognak.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EE2953-7B74-43B9-B67B-575A4730D78B}"/>
              </a:ext>
            </a:extLst>
          </p:cNvPr>
          <p:cNvCxnSpPr/>
          <p:nvPr/>
        </p:nvCxnSpPr>
        <p:spPr>
          <a:xfrm>
            <a:off x="3391270" y="4004109"/>
            <a:ext cx="8390876" cy="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4466AD4-0582-42EF-A80E-065A3DB47DEB}"/>
              </a:ext>
            </a:extLst>
          </p:cNvPr>
          <p:cNvSpPr/>
          <p:nvPr/>
        </p:nvSpPr>
        <p:spPr>
          <a:xfrm>
            <a:off x="3561348" y="3806791"/>
            <a:ext cx="394635" cy="394636"/>
          </a:xfrm>
          <a:prstGeom prst="ellipse">
            <a:avLst/>
          </a:prstGeom>
          <a:solidFill>
            <a:schemeClr val="accent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69B479-CFC8-43C9-82B8-043F708CAE09}"/>
              </a:ext>
            </a:extLst>
          </p:cNvPr>
          <p:cNvSpPr/>
          <p:nvPr/>
        </p:nvSpPr>
        <p:spPr>
          <a:xfrm>
            <a:off x="3758665" y="2023352"/>
            <a:ext cx="3166711" cy="1220356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NPL</a:t>
            </a:r>
            <a:r>
              <a:rPr lang="hu-HU" dirty="0"/>
              <a:t>-ráták 15-20 éve nem látott alacsony szinten</a:t>
            </a:r>
          </a:p>
          <a:p>
            <a:pPr algn="ctr"/>
            <a:r>
              <a:rPr lang="hu-HU" dirty="0"/>
              <a:t>Vállalati (90+): 1,5%</a:t>
            </a:r>
          </a:p>
          <a:p>
            <a:pPr algn="ctr"/>
            <a:r>
              <a:rPr lang="hu-HU" dirty="0"/>
              <a:t>Háztartási (90+): 2,7%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473DB9-5E1A-4421-8229-B0475C7FCEF8}"/>
              </a:ext>
            </a:extLst>
          </p:cNvPr>
          <p:cNvCxnSpPr>
            <a:cxnSpLocks/>
            <a:stCxn id="8" idx="0"/>
            <a:endCxn id="9" idx="1"/>
          </p:cNvCxnSpPr>
          <p:nvPr/>
        </p:nvCxnSpPr>
        <p:spPr>
          <a:xfrm flipH="1" flipV="1">
            <a:off x="3758665" y="2633530"/>
            <a:ext cx="1" cy="1173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35BD5CF-3C8D-40D9-B497-C016D96C9D70}"/>
              </a:ext>
            </a:extLst>
          </p:cNvPr>
          <p:cNvSpPr txBox="1"/>
          <p:nvPr/>
        </p:nvSpPr>
        <p:spPr>
          <a:xfrm>
            <a:off x="3853315" y="3308022"/>
            <a:ext cx="2242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>
                <a:solidFill>
                  <a:schemeClr val="accent6">
                    <a:lumMod val="50000"/>
                  </a:schemeClr>
                </a:solidFill>
              </a:rPr>
              <a:t>2019. december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2D17FEA-C6A9-48BC-A73A-8669CF798049}"/>
              </a:ext>
            </a:extLst>
          </p:cNvPr>
          <p:cNvSpPr/>
          <p:nvPr/>
        </p:nvSpPr>
        <p:spPr>
          <a:xfrm>
            <a:off x="6096000" y="3806791"/>
            <a:ext cx="394635" cy="394636"/>
          </a:xfrm>
          <a:prstGeom prst="ellipse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A235097-2A2B-46E6-9ADD-61A88FB0BB6C}"/>
              </a:ext>
            </a:extLst>
          </p:cNvPr>
          <p:cNvSpPr/>
          <p:nvPr/>
        </p:nvSpPr>
        <p:spPr>
          <a:xfrm>
            <a:off x="9039726" y="3806791"/>
            <a:ext cx="394635" cy="394636"/>
          </a:xfrm>
          <a:prstGeom prst="ellipse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B42FBE-8AD2-478E-9F9F-3BB9E406A977}"/>
              </a:ext>
            </a:extLst>
          </p:cNvPr>
          <p:cNvSpPr txBox="1"/>
          <p:nvPr/>
        </p:nvSpPr>
        <p:spPr>
          <a:xfrm>
            <a:off x="6387967" y="4197515"/>
            <a:ext cx="22426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000" b="1" i="1" dirty="0">
                <a:solidFill>
                  <a:schemeClr val="accent4"/>
                </a:solidFill>
              </a:rPr>
              <a:t>2020. március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02FC4A4-D03B-4BED-9C9A-E94149C0D66F}"/>
              </a:ext>
            </a:extLst>
          </p:cNvPr>
          <p:cNvCxnSpPr>
            <a:cxnSpLocks/>
          </p:cNvCxnSpPr>
          <p:nvPr/>
        </p:nvCxnSpPr>
        <p:spPr>
          <a:xfrm flipV="1">
            <a:off x="6277274" y="4201428"/>
            <a:ext cx="1" cy="5916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93C6B1C1-1DA2-440A-A657-E93EE87B9F9A}"/>
              </a:ext>
            </a:extLst>
          </p:cNvPr>
          <p:cNvSpPr/>
          <p:nvPr/>
        </p:nvSpPr>
        <p:spPr>
          <a:xfrm>
            <a:off x="5484795" y="4771097"/>
            <a:ext cx="3554926" cy="130244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hu-HU" sz="1400" dirty="0"/>
              <a:t>Fizetési moratórium bevezetése miatt </a:t>
            </a:r>
            <a:r>
              <a:rPr lang="hu-HU" sz="1400" b="1" dirty="0"/>
              <a:t>nem lehetnek késedelembe esések</a:t>
            </a:r>
            <a:r>
              <a:rPr lang="hu-HU" sz="1400" dirty="0"/>
              <a:t>.</a:t>
            </a:r>
          </a:p>
          <a:p>
            <a:pPr algn="ctr">
              <a:spcAft>
                <a:spcPts val="600"/>
              </a:spcAft>
            </a:pPr>
            <a:r>
              <a:rPr lang="hu-HU" sz="1400" dirty="0"/>
              <a:t>A moratórium </a:t>
            </a:r>
            <a:r>
              <a:rPr lang="hu-HU" sz="1400" b="1" dirty="0"/>
              <a:t>nem ok arra, hogy átkerüljenek </a:t>
            </a:r>
            <a:r>
              <a:rPr lang="hu-HU" sz="1400" dirty="0"/>
              <a:t>a hitelek IFRS9 szerinti </a:t>
            </a:r>
            <a:r>
              <a:rPr lang="hu-HU" sz="1400" b="1" dirty="0" err="1"/>
              <a:t>Stage</a:t>
            </a:r>
            <a:r>
              <a:rPr lang="hu-HU" sz="1400" b="1" dirty="0"/>
              <a:t> 2-be</a:t>
            </a:r>
            <a:r>
              <a:rPr lang="hu-HU" sz="1400" dirty="0"/>
              <a:t>.</a:t>
            </a:r>
          </a:p>
          <a:p>
            <a:pPr algn="ctr"/>
            <a:r>
              <a:rPr lang="hu-HU" sz="1400" dirty="0"/>
              <a:t>A </a:t>
            </a:r>
            <a:r>
              <a:rPr lang="hu-HU" sz="1400" b="1" dirty="0"/>
              <a:t>várható veszteségek </a:t>
            </a:r>
            <a:r>
              <a:rPr lang="hu-HU" sz="1400" dirty="0"/>
              <a:t>azonban emelkednek.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B2C908-F1FE-420F-AAB2-16EC40E00053}"/>
              </a:ext>
            </a:extLst>
          </p:cNvPr>
          <p:cNvSpPr txBox="1"/>
          <p:nvPr/>
        </p:nvSpPr>
        <p:spPr>
          <a:xfrm>
            <a:off x="9539461" y="3406681"/>
            <a:ext cx="22426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000" b="1" i="1" dirty="0">
                <a:solidFill>
                  <a:schemeClr val="accent3"/>
                </a:solidFill>
              </a:rPr>
              <a:t>2021. január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A4C720D-D83E-414D-B068-293638B82C4F}"/>
              </a:ext>
            </a:extLst>
          </p:cNvPr>
          <p:cNvCxnSpPr>
            <a:cxnSpLocks/>
          </p:cNvCxnSpPr>
          <p:nvPr/>
        </p:nvCxnSpPr>
        <p:spPr>
          <a:xfrm flipH="1" flipV="1">
            <a:off x="9237044" y="3220160"/>
            <a:ext cx="1" cy="6029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A2B6A290-31D5-45E6-8242-287E0C4FB542}"/>
              </a:ext>
            </a:extLst>
          </p:cNvPr>
          <p:cNvSpPr/>
          <p:nvPr/>
        </p:nvSpPr>
        <p:spPr>
          <a:xfrm>
            <a:off x="8342581" y="1844651"/>
            <a:ext cx="3729445" cy="1399053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hu-HU" sz="1400" dirty="0"/>
              <a:t>Mind a késedelembe esések aránya, mind a hitelezési veszteségek növekednek a moratórium lejártát követően.</a:t>
            </a:r>
          </a:p>
          <a:p>
            <a:pPr algn="ctr">
              <a:spcAft>
                <a:spcPts val="600"/>
              </a:spcAft>
            </a:pPr>
            <a:r>
              <a:rPr lang="hu-HU" sz="1400" dirty="0"/>
              <a:t>Azon adósoknál, ahol nincs lehetőség reorganizációra, a portfólió </a:t>
            </a:r>
            <a:r>
              <a:rPr lang="hu-HU" sz="1400" b="1" cap="all" dirty="0"/>
              <a:t>folyamatos tisztítására</a:t>
            </a:r>
            <a:r>
              <a:rPr lang="hu-HU" sz="1400" dirty="0"/>
              <a:t> lesz szükség a bankok részéről!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2F79633-2A4A-4047-8027-CE71650744A8}"/>
              </a:ext>
            </a:extLst>
          </p:cNvPr>
          <p:cNvCxnSpPr>
            <a:cxnSpLocks/>
          </p:cNvCxnSpPr>
          <p:nvPr/>
        </p:nvCxnSpPr>
        <p:spPr>
          <a:xfrm>
            <a:off x="7108272" y="6073541"/>
            <a:ext cx="499740" cy="3528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745339A-660B-4ABB-8DA4-83C988EA79B0}"/>
              </a:ext>
            </a:extLst>
          </p:cNvPr>
          <p:cNvSpPr txBox="1"/>
          <p:nvPr/>
        </p:nvSpPr>
        <p:spPr>
          <a:xfrm>
            <a:off x="7778038" y="6119336"/>
            <a:ext cx="14534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/>
              <a:t>A részletekről ld. a jelentés 7. keretes írását.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6FC232-7ADC-437A-B6F0-41AC705068D8}"/>
              </a:ext>
            </a:extLst>
          </p:cNvPr>
          <p:cNvCxnSpPr>
            <a:cxnSpLocks/>
            <a:stCxn id="34" idx="1"/>
            <a:endCxn id="22" idx="5"/>
          </p:cNvCxnSpPr>
          <p:nvPr/>
        </p:nvCxnSpPr>
        <p:spPr>
          <a:xfrm flipH="1" flipV="1">
            <a:off x="9376568" y="4143634"/>
            <a:ext cx="686364" cy="9100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59BA2131-65F3-4D18-9D3B-5276B1857B10}"/>
              </a:ext>
            </a:extLst>
          </p:cNvPr>
          <p:cNvSpPr/>
          <p:nvPr/>
        </p:nvSpPr>
        <p:spPr>
          <a:xfrm>
            <a:off x="10062932" y="4255283"/>
            <a:ext cx="2009094" cy="159687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hu-HU" sz="1400" dirty="0"/>
              <a:t>Az MNB </a:t>
            </a:r>
            <a:r>
              <a:rPr lang="hu-HU" sz="1400" b="1" dirty="0"/>
              <a:t>mindent meg fog tenni</a:t>
            </a:r>
            <a:r>
              <a:rPr lang="hu-HU" sz="1400" dirty="0"/>
              <a:t> annak érdekében, hogy a nemteljesítő portfólió ez alkalommal </a:t>
            </a:r>
            <a:r>
              <a:rPr lang="hu-HU" sz="1400" b="1" dirty="0"/>
              <a:t>ne ragadjon be tartósan a bankok mérlegébe</a:t>
            </a:r>
            <a:r>
              <a:rPr lang="hu-H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6252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8E89F5-D50E-45E8-8B99-745C3151C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7413765"/>
              </p:ext>
            </p:extLst>
          </p:nvPr>
        </p:nvGraphicFramePr>
        <p:xfrm>
          <a:off x="3976708" y="1080852"/>
          <a:ext cx="6046859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3997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stabilitási jelentésben minden félévben bemutatjuk stresszteszt gyakorlatunkat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E04EFB-4138-42CA-B553-FAC6C6D67BC7}"/>
              </a:ext>
            </a:extLst>
          </p:cNvPr>
          <p:cNvSpPr txBox="1"/>
          <p:nvPr/>
        </p:nvSpPr>
        <p:spPr>
          <a:xfrm>
            <a:off x="3143998" y="1152525"/>
            <a:ext cx="8928028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stresszteszt alacsony valószínűségű, de még elképzelhető gazdasági pályák bankrendszerre gyakorolt hatásait számszerűsíti.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703FBD1A-989D-4C31-8410-78FEF3629D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91270" y="1927102"/>
            <a:ext cx="8059483" cy="1711248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/>
              <a:t>A stresszteszt pályája </a:t>
            </a:r>
            <a:r>
              <a:rPr lang="hu-HU" sz="2400" b="1" u="sng" dirty="0"/>
              <a:t>nem előrejelzés</a:t>
            </a:r>
            <a:r>
              <a:rPr lang="hu-HU" sz="2400" b="1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/>
              <a:t>A járvány gazdasági hatásainak </a:t>
            </a:r>
            <a:r>
              <a:rPr lang="hu-HU" sz="2000" b="1" dirty="0"/>
              <a:t>nagyfokú bizonytalansága</a:t>
            </a:r>
            <a:r>
              <a:rPr lang="hu-HU" sz="2000" dirty="0"/>
              <a:t> miatt </a:t>
            </a:r>
            <a:r>
              <a:rPr lang="hu-HU" sz="2000" dirty="0" err="1"/>
              <a:t>szolvencia</a:t>
            </a:r>
            <a:r>
              <a:rPr lang="hu-HU" sz="2000" dirty="0"/>
              <a:t> stressztesztünk során </a:t>
            </a:r>
            <a:r>
              <a:rPr lang="hu-HU" sz="2000" b="1" dirty="0"/>
              <a:t>két gazdasági pálya hatásait </a:t>
            </a:r>
            <a:r>
              <a:rPr lang="hu-HU" sz="2000" dirty="0"/>
              <a:t>is megbecsültük.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934333-E39F-4969-A56F-6F0C8842CB78}"/>
              </a:ext>
            </a:extLst>
          </p:cNvPr>
          <p:cNvSpPr/>
          <p:nvPr/>
        </p:nvSpPr>
        <p:spPr>
          <a:xfrm>
            <a:off x="3773268" y="3946358"/>
            <a:ext cx="3813440" cy="2409051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bg1"/>
                </a:solidFill>
              </a:rPr>
              <a:t>I. stresszpálya:</a:t>
            </a:r>
          </a:p>
          <a:p>
            <a:pPr algn="ctr"/>
            <a:r>
              <a:rPr lang="hu-HU" sz="2000" b="1" dirty="0">
                <a:solidFill>
                  <a:schemeClr val="bg1"/>
                </a:solidFill>
              </a:rPr>
              <a:t>2020-as GDP: -3,8%</a:t>
            </a:r>
          </a:p>
          <a:p>
            <a:pPr algn="ctr">
              <a:spcAft>
                <a:spcPts val="1200"/>
              </a:spcAft>
            </a:pPr>
            <a:r>
              <a:rPr lang="hu-HU" sz="2000" b="1" dirty="0">
                <a:solidFill>
                  <a:schemeClr val="bg1"/>
                </a:solidFill>
              </a:rPr>
              <a:t>2021-es GDP: -0,1%</a:t>
            </a:r>
          </a:p>
          <a:p>
            <a:pPr algn="ctr">
              <a:spcAft>
                <a:spcPts val="1200"/>
              </a:spcAft>
            </a:pPr>
            <a:r>
              <a:rPr lang="hu-HU" sz="1400" b="1" dirty="0">
                <a:solidFill>
                  <a:schemeClr val="bg1"/>
                </a:solidFill>
              </a:rPr>
              <a:t>Az egyes számú stresszpályán a hazai export iránti kereslet </a:t>
            </a:r>
            <a:r>
              <a:rPr lang="hu-HU" sz="1400" b="1" dirty="0" err="1">
                <a:solidFill>
                  <a:schemeClr val="bg1"/>
                </a:solidFill>
              </a:rPr>
              <a:t>visszafogottabban</a:t>
            </a:r>
            <a:r>
              <a:rPr lang="hu-HU" sz="1400" b="1" dirty="0">
                <a:solidFill>
                  <a:schemeClr val="bg1"/>
                </a:solidFill>
              </a:rPr>
              <a:t> alakul, a beruházási aktivitás mérséklődik, a termelőkapacitások sérülnek, a lakossági fogyasztás csökken, amelyek összességében a kibocsátás átmeneti visszaesését eredményezik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D141C2-1237-4B4B-9AA7-DCF9F56A579D}"/>
              </a:ext>
            </a:extLst>
          </p:cNvPr>
          <p:cNvSpPr/>
          <p:nvPr/>
        </p:nvSpPr>
        <p:spPr>
          <a:xfrm>
            <a:off x="7662615" y="3946357"/>
            <a:ext cx="3813440" cy="2409051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bg1"/>
                </a:solidFill>
              </a:rPr>
              <a:t>II. stresszpálya:</a:t>
            </a:r>
          </a:p>
          <a:p>
            <a:pPr algn="ctr"/>
            <a:r>
              <a:rPr lang="hu-HU" sz="2000" b="1" dirty="0">
                <a:solidFill>
                  <a:schemeClr val="bg1"/>
                </a:solidFill>
              </a:rPr>
              <a:t>2020-as GDP: -7,1%</a:t>
            </a:r>
          </a:p>
          <a:p>
            <a:pPr algn="ctr">
              <a:spcAft>
                <a:spcPts val="1200"/>
              </a:spcAft>
            </a:pPr>
            <a:r>
              <a:rPr lang="hu-HU" sz="2000" b="1" dirty="0">
                <a:solidFill>
                  <a:schemeClr val="bg1"/>
                </a:solidFill>
              </a:rPr>
              <a:t>2021-es GDP: -2,9%</a:t>
            </a:r>
          </a:p>
          <a:p>
            <a:pPr algn="ctr">
              <a:spcAft>
                <a:spcPts val="1200"/>
              </a:spcAft>
            </a:pPr>
            <a:r>
              <a:rPr lang="hu-HU" sz="1400" b="1" dirty="0">
                <a:solidFill>
                  <a:schemeClr val="bg1"/>
                </a:solidFill>
              </a:rPr>
              <a:t>A kettes számú stresszpályán a termelőkapacitások jelentősebb sérülésével, valamint a fogyasztás, az export és a beruházási aktivitás további csökkenésével számoltunk.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373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súlyosabb gazdasági pályán is kezelhető mértékű tőkeigény keletkezne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61C0E18-735D-41C3-B76D-FAB08AFFAF1A}"/>
              </a:ext>
            </a:extLst>
          </p:cNvPr>
          <p:cNvSpPr txBox="1">
            <a:spLocks/>
          </p:cNvSpPr>
          <p:nvPr/>
        </p:nvSpPr>
        <p:spPr>
          <a:xfrm>
            <a:off x="3143999" y="5821970"/>
            <a:ext cx="681206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cap="all" dirty="0"/>
              <a:t>A tőkemegfelelési mutató darabszám alapú eloszlása két stresszpályánk esetén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E04EFB-4138-42CA-B553-FAC6C6D67BC7}"/>
              </a:ext>
            </a:extLst>
          </p:cNvPr>
          <p:cNvSpPr txBox="1"/>
          <p:nvPr/>
        </p:nvSpPr>
        <p:spPr>
          <a:xfrm>
            <a:off x="3143998" y="1152525"/>
            <a:ext cx="8928028" cy="9233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súlyosabb stresszpályán minden jelenleg aktuális tőkekövetelményhez képest viszonyítva </a:t>
            </a:r>
            <a:r>
              <a:rPr lang="hu-HU" b="1" dirty="0"/>
              <a:t>106 milliárd forint tőkepótlási igény keletkezne</a:t>
            </a:r>
            <a:r>
              <a:rPr lang="hu-HU" dirty="0"/>
              <a:t>. A 8 százalékos első pilléres követelményhez viszonyítva 39 milliárd forint igény jelentkezne.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969536-023A-4FAA-8498-4EBEF2579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43998" y="6359854"/>
            <a:ext cx="8319689" cy="286232"/>
          </a:xfrm>
        </p:spPr>
        <p:txBody>
          <a:bodyPr/>
          <a:lstStyle/>
          <a:p>
            <a:pPr algn="just"/>
            <a:r>
              <a:rPr lang="hu-HU" dirty="0"/>
              <a:t>Megjegyzés: Függőleges vonal: 10-90 százalékos tartomány, téglalap: 25-75 százalékos tartomány. Forrás: MNB.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7C1C0E-C73C-4D10-8F6C-59B0E4FE0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012" y="2061243"/>
            <a:ext cx="4989976" cy="37607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051E1C-1583-42DD-A217-1B570C04B191}"/>
              </a:ext>
            </a:extLst>
          </p:cNvPr>
          <p:cNvSpPr/>
          <p:nvPr/>
        </p:nvSpPr>
        <p:spPr>
          <a:xfrm>
            <a:off x="9183325" y="2358188"/>
            <a:ext cx="2598821" cy="28875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2"/>
                </a:solidFill>
              </a:rPr>
              <a:t>A kockázatokat mérsékli a Kormány által bejelentett, 150 milliárd forint keretösszegű elővigyázatossági tőkeprogram</a:t>
            </a:r>
          </a:p>
          <a:p>
            <a:pPr algn="ctr"/>
            <a:endParaRPr lang="hu-HU" dirty="0">
              <a:solidFill>
                <a:schemeClr val="tx2"/>
              </a:solidFill>
            </a:endParaRPr>
          </a:p>
          <a:p>
            <a:pPr algn="ctr"/>
            <a:r>
              <a:rPr lang="hu-HU" sz="1600" i="1" dirty="0">
                <a:solidFill>
                  <a:schemeClr val="tx2"/>
                </a:solidFill>
              </a:rPr>
              <a:t>Részletekről lásd a jelentés 11. keretes írását.</a:t>
            </a:r>
          </a:p>
        </p:txBody>
      </p:sp>
    </p:spTree>
    <p:extLst>
      <p:ext uri="{BB962C8B-B14F-4D97-AF65-F5344CB8AC3E}">
        <p14:creationId xmlns:p14="http://schemas.microsoft.com/office/powerpoint/2010/main" val="3046447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Még egy jelentős sokk mellett is csak mérsékelt likviditási hiány alakulna ki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61C0E18-735D-41C3-B76D-FAB08AFFAF1A}"/>
              </a:ext>
            </a:extLst>
          </p:cNvPr>
          <p:cNvSpPr txBox="1">
            <a:spLocks/>
          </p:cNvSpPr>
          <p:nvPr/>
        </p:nvSpPr>
        <p:spPr>
          <a:xfrm>
            <a:off x="7985138" y="5059145"/>
            <a:ext cx="469609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800" cap="all" dirty="0"/>
              <a:t>A Likviditási Stressz Index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E04EFB-4138-42CA-B553-FAC6C6D67BC7}"/>
              </a:ext>
            </a:extLst>
          </p:cNvPr>
          <p:cNvSpPr txBox="1"/>
          <p:nvPr/>
        </p:nvSpPr>
        <p:spPr>
          <a:xfrm>
            <a:off x="3143998" y="1152525"/>
            <a:ext cx="8928028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bankrendszer stressz utáni, szabályozói követelmény teljesítéséhez szükséges likviditási igénye 2019 negyedik negyedévében – érdemi csökkenést mutatva – 195 milliárd forint volt. 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969536-023A-4FAA-8498-4EBEF2579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21820" y="5923667"/>
            <a:ext cx="8752929" cy="286232"/>
          </a:xfrm>
        </p:spPr>
        <p:txBody>
          <a:bodyPr/>
          <a:lstStyle/>
          <a:p>
            <a:pPr algn="just"/>
            <a:r>
              <a:rPr lang="hu-HU" dirty="0"/>
              <a:t>Megjegyzés: A mutató az </a:t>
            </a:r>
            <a:r>
              <a:rPr lang="hu-HU" dirty="0" err="1"/>
              <a:t>LCR</a:t>
            </a:r>
            <a:r>
              <a:rPr lang="hu-HU" dirty="0"/>
              <a:t> 100 százalékos szabályozói limitjéhez viszonyított százalékpontos likviditási hiányok (de legfeljebb 100 százalékpont) mérlegfőösszeggel súlyozott összege a stresszpálya mentén. Minél magasabb a mutató értéke, annál nagyobb a likviditási kockázat. A 2009. I. negyedévi indexérték a 10 százalékos mérlegfedezeti mutatóhoz viszonyított likviditási hiányokon alapult, pontos módszertanért lásd: Banai és szerzőtársai (2013): Stressztesztek a Magyar Nemzeti Bank gyakorlatában. MNB-tanulmányok 109.Forrás: MNB.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C9B26D-D5DC-4D7F-9AFF-EBF890698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373" y="1780386"/>
            <a:ext cx="4943254" cy="370717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CB9D6E8-24B3-4FD7-AF53-D87A3EF317F7}"/>
              </a:ext>
            </a:extLst>
          </p:cNvPr>
          <p:cNvSpPr/>
          <p:nvPr/>
        </p:nvSpPr>
        <p:spPr>
          <a:xfrm>
            <a:off x="8884229" y="1985593"/>
            <a:ext cx="2897917" cy="20611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i="1" dirty="0">
                <a:solidFill>
                  <a:schemeClr val="tx2"/>
                </a:solidFill>
              </a:rPr>
              <a:t>A moratórium és a jegybanki eszközök likviditásra gyakorolt hatásáról lásd a jelentés 9. keretes írását.</a:t>
            </a:r>
            <a:endParaRPr lang="hu-HU" sz="16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560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8E89F5-D50E-45E8-8B99-745C3151C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4558459"/>
              </p:ext>
            </p:extLst>
          </p:nvPr>
        </p:nvGraphicFramePr>
        <p:xfrm>
          <a:off x="3976708" y="1080852"/>
          <a:ext cx="6046859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3176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Kétszámjegyű növekedés közben érte a vállalati hitelezést a koronavírus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61C0E18-735D-41C3-B76D-FAB08AFFAF1A}"/>
              </a:ext>
            </a:extLst>
          </p:cNvPr>
          <p:cNvSpPr txBox="1">
            <a:spLocks/>
          </p:cNvSpPr>
          <p:nvPr/>
        </p:nvSpPr>
        <p:spPr>
          <a:xfrm>
            <a:off x="3210243" y="5910019"/>
            <a:ext cx="886178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cap="all" dirty="0"/>
              <a:t>A teljes vállalati és a kkv-szektor hitelállományának növekedési üteme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969536-023A-4FAA-8498-4EBEF2579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10243" y="6404437"/>
            <a:ext cx="7972107" cy="286232"/>
          </a:xfrm>
        </p:spPr>
        <p:txBody>
          <a:bodyPr/>
          <a:lstStyle/>
          <a:p>
            <a:pPr algn="just"/>
            <a:r>
              <a:rPr lang="hu-HU" dirty="0"/>
              <a:t>Megjegyzés: Tranzakció alapú, a kkv-szektor 2015. negyedik negyedév előtt bankrendszeri adatok alapján becsülve. A 2020. első negyedévi kkv adat előzetes adatok alapján.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CE9BF-3B2E-48F7-9BFA-66AC7F49F2D6}"/>
              </a:ext>
            </a:extLst>
          </p:cNvPr>
          <p:cNvSpPr txBox="1"/>
          <p:nvPr/>
        </p:nvSpPr>
        <p:spPr>
          <a:xfrm>
            <a:off x="3143998" y="1152525"/>
            <a:ext cx="8928028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Az első negyedéves növekedési ütemek még nem tükrözték a koronavírus hatását.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D3B2F0-8120-4E7D-AB2E-FB4004629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058" y="1521857"/>
            <a:ext cx="5847994" cy="438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29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hitelezési feltételek szigorítása már elkezdődött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61C0E18-735D-41C3-B76D-FAB08AFFAF1A}"/>
              </a:ext>
            </a:extLst>
          </p:cNvPr>
          <p:cNvSpPr txBox="1">
            <a:spLocks/>
          </p:cNvSpPr>
          <p:nvPr/>
        </p:nvSpPr>
        <p:spPr>
          <a:xfrm>
            <a:off x="3210243" y="5986219"/>
            <a:ext cx="62062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cap="all" dirty="0"/>
              <a:t>Hitelezési feltételek változása a vállalati részszegmensekben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969536-023A-4FAA-8498-4EBEF2579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10243" y="6404437"/>
            <a:ext cx="8181657" cy="286232"/>
          </a:xfrm>
        </p:spPr>
        <p:txBody>
          <a:bodyPr/>
          <a:lstStyle/>
          <a:p>
            <a:pPr algn="just"/>
            <a:r>
              <a:rPr lang="hu-HU" dirty="0"/>
              <a:t>Megjegyzés: A szigorítást és enyhítést jelző bankok arányának különbsége piaci részesedéssel súlyozva. Forrás: MNB, a bankok válaszai alapján.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2CF6F-2638-4570-B540-16B755497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481" y="1826267"/>
            <a:ext cx="5869785" cy="41694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DCE9BF-3B2E-48F7-9BFA-66AC7F49F2D6}"/>
              </a:ext>
            </a:extLst>
          </p:cNvPr>
          <p:cNvSpPr txBox="1"/>
          <p:nvPr/>
        </p:nvSpPr>
        <p:spPr>
          <a:xfrm>
            <a:off x="3143998" y="1152525"/>
            <a:ext cx="8928028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2020. második és harmadik negyedévére a bankok több mint 80 százaléka jelezte, hogy várhatóan szigorítja a vállalati hitelfeltételeket.</a:t>
            </a:r>
          </a:p>
        </p:txBody>
      </p:sp>
    </p:spTree>
    <p:extLst>
      <p:ext uri="{BB962C8B-B14F-4D97-AF65-F5344CB8AC3E}">
        <p14:creationId xmlns:p14="http://schemas.microsoft.com/office/powerpoint/2010/main" val="694237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hosszú lejáratú hitelek iránti kereslet csökkenhet, a rövid lejáratúak iránt nőhet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61C0E18-735D-41C3-B76D-FAB08AFFAF1A}"/>
              </a:ext>
            </a:extLst>
          </p:cNvPr>
          <p:cNvSpPr txBox="1">
            <a:spLocks/>
          </p:cNvSpPr>
          <p:nvPr/>
        </p:nvSpPr>
        <p:spPr>
          <a:xfrm>
            <a:off x="3248184" y="5611367"/>
            <a:ext cx="451469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600" cap="all" dirty="0"/>
              <a:t>Beruházási célú hitelfelvételi tervek kérdőíves felmérés alapján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969536-023A-4FAA-8498-4EBEF2579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10243" y="6380599"/>
            <a:ext cx="8752929" cy="286232"/>
          </a:xfrm>
        </p:spPr>
        <p:txBody>
          <a:bodyPr/>
          <a:lstStyle/>
          <a:p>
            <a:pPr algn="just"/>
            <a:r>
              <a:rPr lang="hu-HU" dirty="0"/>
              <a:t>Megjegyzés: A kérdést 3563-an töltötték ki. Forrás: MNB kérdőíves felmérés.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CE9BF-3B2E-48F7-9BFA-66AC7F49F2D6}"/>
              </a:ext>
            </a:extLst>
          </p:cNvPr>
          <p:cNvSpPr txBox="1"/>
          <p:nvPr/>
        </p:nvSpPr>
        <p:spPr>
          <a:xfrm>
            <a:off x="3143998" y="1152525"/>
            <a:ext cx="8928028" cy="9233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2020-ban hitelből beruházást tervezők kétharmada elhalasztja beruházását, vagy kisebb összegben valósítja meg azt. A válaszadók 40 százaléka negyedéven belül tervez hitelt felvenni a bérek átmeneti finanszírozására.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1994B5-64BB-4AEC-8548-21922FC1B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998" y="2124981"/>
            <a:ext cx="4634336" cy="345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830C2F-342D-44AA-9C36-6FB132BCD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4212" y="2006800"/>
            <a:ext cx="4737434" cy="2966607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BA92ECC-AF09-4900-8766-9DAB09B55DB3}"/>
              </a:ext>
            </a:extLst>
          </p:cNvPr>
          <p:cNvSpPr txBox="1">
            <a:spLocks/>
          </p:cNvSpPr>
          <p:nvPr/>
        </p:nvSpPr>
        <p:spPr>
          <a:xfrm>
            <a:off x="7762875" y="5160116"/>
            <a:ext cx="4277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600" cap="all" dirty="0"/>
              <a:t>Várhatóan lesz-e szüksége a vállalkozásnak folyószámlahitel felvételére (vagy a meglévő keret nagyobb kihasználására) az alkalmazottak megtartása érdekében?</a:t>
            </a:r>
          </a:p>
        </p:txBody>
      </p:sp>
    </p:spTree>
    <p:extLst>
      <p:ext uri="{BB962C8B-B14F-4D97-AF65-F5344CB8AC3E}">
        <p14:creationId xmlns:p14="http://schemas.microsoft.com/office/powerpoint/2010/main" val="3836246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Az állami programok </a:t>
            </a:r>
            <a:r>
              <a:rPr lang="hu-HU" sz="2400" dirty="0" err="1"/>
              <a:t>anticiklikus</a:t>
            </a:r>
            <a:r>
              <a:rPr lang="hu-HU" sz="2400" dirty="0"/>
              <a:t> módon támogatják a banki hitelezést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61C0E18-735D-41C3-B76D-FAB08AFFAF1A}"/>
              </a:ext>
            </a:extLst>
          </p:cNvPr>
          <p:cNvSpPr txBox="1">
            <a:spLocks/>
          </p:cNvSpPr>
          <p:nvPr/>
        </p:nvSpPr>
        <p:spPr>
          <a:xfrm>
            <a:off x="3307404" y="5935943"/>
            <a:ext cx="614788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cap="all" dirty="0"/>
              <a:t>A reálgazdaság és a hitelezés kölcsönhatása állami programok nélkül és azok elindítása mellett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983A56-5608-47FE-B29B-34FA4CAF9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391" y="1188410"/>
            <a:ext cx="7390151" cy="460303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2E62BA-EC71-4E6E-B774-BA33AD06FFDC}"/>
              </a:ext>
            </a:extLst>
          </p:cNvPr>
          <p:cNvSpPr/>
          <p:nvPr/>
        </p:nvSpPr>
        <p:spPr>
          <a:xfrm>
            <a:off x="9537348" y="1178593"/>
            <a:ext cx="2503357" cy="460303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hu-HU" sz="2400" b="1" dirty="0" err="1">
                <a:solidFill>
                  <a:schemeClr val="tx2"/>
                </a:solidFill>
              </a:rPr>
              <a:t>NHP</a:t>
            </a:r>
            <a:r>
              <a:rPr lang="hu-HU" sz="2400" b="1" dirty="0">
                <a:solidFill>
                  <a:schemeClr val="tx2"/>
                </a:solidFill>
              </a:rPr>
              <a:t> Hajrá</a:t>
            </a:r>
          </a:p>
          <a:p>
            <a:pPr algn="ctr">
              <a:spcAft>
                <a:spcPts val="600"/>
              </a:spcAft>
            </a:pPr>
            <a:r>
              <a:rPr lang="hu-HU" sz="2000" dirty="0">
                <a:solidFill>
                  <a:schemeClr val="tx2"/>
                </a:solidFill>
              </a:rPr>
              <a:t>Új garanciaprogramok</a:t>
            </a:r>
          </a:p>
          <a:p>
            <a:pPr algn="ctr">
              <a:spcAft>
                <a:spcPts val="600"/>
              </a:spcAft>
            </a:pPr>
            <a:r>
              <a:rPr lang="hu-HU" sz="2000" dirty="0">
                <a:solidFill>
                  <a:schemeClr val="tx2"/>
                </a:solidFill>
              </a:rPr>
              <a:t>Új Széchenyi Kártyaprogramok</a:t>
            </a:r>
          </a:p>
          <a:p>
            <a:pPr algn="ctr">
              <a:spcAft>
                <a:spcPts val="600"/>
              </a:spcAft>
            </a:pPr>
            <a:r>
              <a:rPr lang="hu-HU" sz="2000" dirty="0">
                <a:solidFill>
                  <a:schemeClr val="tx2"/>
                </a:solidFill>
              </a:rPr>
              <a:t>MFB Krízis hitel</a:t>
            </a:r>
          </a:p>
          <a:p>
            <a:pPr algn="ctr">
              <a:spcAft>
                <a:spcPts val="600"/>
              </a:spcAft>
            </a:pPr>
            <a:r>
              <a:rPr lang="hu-HU" sz="2000" dirty="0">
                <a:solidFill>
                  <a:schemeClr val="tx2"/>
                </a:solidFill>
              </a:rPr>
              <a:t>MFB Versenyképességi Hitelprogram</a:t>
            </a:r>
          </a:p>
          <a:p>
            <a:pPr algn="ctr">
              <a:spcAft>
                <a:spcPts val="600"/>
              </a:spcAft>
            </a:pPr>
            <a:r>
              <a:rPr lang="hu-HU" sz="2000" dirty="0">
                <a:solidFill>
                  <a:schemeClr val="tx2"/>
                </a:solidFill>
              </a:rPr>
              <a:t>KKV Technológiai Hitelprogram</a:t>
            </a:r>
          </a:p>
          <a:p>
            <a:pPr algn="ctr">
              <a:spcAft>
                <a:spcPts val="600"/>
              </a:spcAft>
            </a:pPr>
            <a:r>
              <a:rPr lang="hu-HU" sz="2000" dirty="0">
                <a:solidFill>
                  <a:schemeClr val="tx2"/>
                </a:solidFill>
              </a:rPr>
              <a:t>+ </a:t>
            </a:r>
            <a:r>
              <a:rPr lang="hu-HU" sz="2000" dirty="0" err="1">
                <a:solidFill>
                  <a:schemeClr val="tx2"/>
                </a:solidFill>
              </a:rPr>
              <a:t>NKP</a:t>
            </a:r>
            <a:r>
              <a:rPr lang="hu-HU" sz="2000" dirty="0">
                <a:solidFill>
                  <a:schemeClr val="tx2"/>
                </a:solidFill>
              </a:rPr>
              <a:t>, tőkeprogramok, banki tőkepufferek feloldása</a:t>
            </a:r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FB2016-2A0F-45EB-BCBF-234F66F2AC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1270" y="6420512"/>
            <a:ext cx="5986193" cy="254082"/>
          </a:xfrm>
        </p:spPr>
        <p:txBody>
          <a:bodyPr/>
          <a:lstStyle/>
          <a:p>
            <a:pPr algn="r"/>
            <a:r>
              <a:rPr lang="hu-HU" dirty="0"/>
              <a:t>Forrás: MNB.</a:t>
            </a:r>
          </a:p>
        </p:txBody>
      </p:sp>
    </p:spTree>
    <p:extLst>
      <p:ext uri="{BB962C8B-B14F-4D97-AF65-F5344CB8AC3E}">
        <p14:creationId xmlns:p14="http://schemas.microsoft.com/office/powerpoint/2010/main" val="2160230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Koronavírus: váratlan, erőteljes és új típusú sokk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E6D5C4-849C-46AB-9925-E0939057A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837" y="2053284"/>
            <a:ext cx="4461513" cy="3420000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7ED0945-1316-4A4B-9603-C9D429BFB71C}"/>
              </a:ext>
            </a:extLst>
          </p:cNvPr>
          <p:cNvSpPr txBox="1">
            <a:spLocks/>
          </p:cNvSpPr>
          <p:nvPr/>
        </p:nvSpPr>
        <p:spPr>
          <a:xfrm>
            <a:off x="3507333" y="5460955"/>
            <a:ext cx="369098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400" cap="all" dirty="0"/>
              <a:t>A reál GDP növekedési üteme és előrejelzése 2019 és 2021 között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61C0E18-735D-41C3-B76D-FAB08AFFAF1A}"/>
              </a:ext>
            </a:extLst>
          </p:cNvPr>
          <p:cNvSpPr txBox="1">
            <a:spLocks/>
          </p:cNvSpPr>
          <p:nvPr/>
        </p:nvSpPr>
        <p:spPr>
          <a:xfrm>
            <a:off x="8212683" y="5498754"/>
            <a:ext cx="369098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400" cap="all" dirty="0"/>
              <a:t>Beszerzési menedzser indexek alakulása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E04EFB-4138-42CA-B553-FAC6C6D67BC7}"/>
              </a:ext>
            </a:extLst>
          </p:cNvPr>
          <p:cNvSpPr txBox="1"/>
          <p:nvPr/>
        </p:nvSpPr>
        <p:spPr>
          <a:xfrm>
            <a:off x="3143999" y="1152525"/>
            <a:ext cx="8930600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vírus megjelenése globális szintű kínálati és keresleti sokkot eredményezett. A termelési láncok megszakadtak, a kereslet több ágazatban is összeomlott.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969536-023A-4FAA-8498-4EBEF2579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43998" y="6286899"/>
            <a:ext cx="7982805" cy="286232"/>
          </a:xfrm>
        </p:spPr>
        <p:txBody>
          <a:bodyPr/>
          <a:lstStyle/>
          <a:p>
            <a:pPr algn="just"/>
            <a:r>
              <a:rPr lang="hu-HU" dirty="0"/>
              <a:t>Forrás: IMF, Thomson Reuters </a:t>
            </a:r>
            <a:r>
              <a:rPr lang="hu-HU" dirty="0" err="1"/>
              <a:t>Datastream</a:t>
            </a:r>
            <a:r>
              <a:rPr lang="hu-HU" dirty="0"/>
              <a:t>. Megjegyzés (bal oldali ábra</a:t>
            </a:r>
            <a:r>
              <a:rPr lang="hu-HU" dirty="0">
                <a:sym typeface="Wingdings" panose="05000000000000000000" pitchFamily="2" charset="2"/>
              </a:rPr>
              <a:t>): </a:t>
            </a:r>
            <a:r>
              <a:rPr lang="hu-HU" dirty="0"/>
              <a:t>Magyarország exportpiacai esetében az egyes országok növekedési ütemét a magyar exportban betöltött részarányukkal súlyoztuk. Megjegyzés (jobb oldali ábra): A kínai adat a KKV-kra koncentráló </a:t>
            </a:r>
            <a:r>
              <a:rPr lang="hu-HU" dirty="0" err="1"/>
              <a:t>Caixin</a:t>
            </a:r>
            <a:r>
              <a:rPr lang="hu-HU" dirty="0"/>
              <a:t>/</a:t>
            </a:r>
            <a:r>
              <a:rPr lang="hu-HU" dirty="0" err="1"/>
              <a:t>Markit</a:t>
            </a:r>
            <a:r>
              <a:rPr lang="hu-HU" dirty="0"/>
              <a:t> felmérés, a többi adat az </a:t>
            </a:r>
            <a:r>
              <a:rPr lang="hu-HU" dirty="0" err="1"/>
              <a:t>IHS</a:t>
            </a:r>
            <a:r>
              <a:rPr lang="hu-HU" dirty="0"/>
              <a:t> </a:t>
            </a:r>
            <a:r>
              <a:rPr lang="hu-HU" dirty="0" err="1"/>
              <a:t>Markit</a:t>
            </a:r>
            <a:r>
              <a:rPr lang="hu-HU" dirty="0"/>
              <a:t> felmérés alapján. Szezonálisan igazított adatok.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2B3FB4-4252-4BF3-80BC-2362DE772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016" y="2053284"/>
            <a:ext cx="4543372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47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Az </a:t>
            </a:r>
            <a:r>
              <a:rPr lang="hu-HU" sz="2400" dirty="0" err="1"/>
              <a:t>NHP</a:t>
            </a:r>
            <a:r>
              <a:rPr lang="hu-HU" sz="2400" dirty="0"/>
              <a:t> hajrá enyhítheti a finanszírozási korlátokat 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61C0E18-735D-41C3-B76D-FAB08AFFAF1A}"/>
              </a:ext>
            </a:extLst>
          </p:cNvPr>
          <p:cNvSpPr txBox="1">
            <a:spLocks/>
          </p:cNvSpPr>
          <p:nvPr/>
        </p:nvSpPr>
        <p:spPr>
          <a:xfrm>
            <a:off x="3391270" y="5979539"/>
            <a:ext cx="712247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cap="all" dirty="0" err="1"/>
              <a:t>NHP</a:t>
            </a:r>
            <a:r>
              <a:rPr lang="hu-HU" sz="1600" cap="all" dirty="0"/>
              <a:t> Fix és </a:t>
            </a:r>
            <a:r>
              <a:rPr lang="hu-HU" sz="1600" cap="all" dirty="0" err="1"/>
              <a:t>NHP</a:t>
            </a:r>
            <a:r>
              <a:rPr lang="hu-HU" sz="1600" cap="all" dirty="0"/>
              <a:t> hajrá szerződéskötések 2020-ban heti frekvencián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FB2016-2A0F-45EB-BCBF-234F66F2AC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1270" y="6420512"/>
            <a:ext cx="7905380" cy="254082"/>
          </a:xfrm>
        </p:spPr>
        <p:txBody>
          <a:bodyPr/>
          <a:lstStyle/>
          <a:p>
            <a:r>
              <a:rPr lang="hu-HU" dirty="0"/>
              <a:t>Megjegyzés: *a 9 legnagyobb hitelinézet várakozásai alapján: 2020 május 15-ig megkötött szerződések . Forrás: MNB.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10D753-BBE2-4822-B960-BE15107D1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228" y="1151321"/>
            <a:ext cx="6359692" cy="477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08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Dinamikus bővülés közben érte a lakossági hitelpiacot a koronavírus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61C0E18-735D-41C3-B76D-FAB08AFFAF1A}"/>
              </a:ext>
            </a:extLst>
          </p:cNvPr>
          <p:cNvSpPr txBox="1">
            <a:spLocks/>
          </p:cNvSpPr>
          <p:nvPr/>
        </p:nvSpPr>
        <p:spPr>
          <a:xfrm>
            <a:off x="3210243" y="5805244"/>
            <a:ext cx="62062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cap="all" dirty="0"/>
              <a:t>Új háztartási hitelek a teljes hitelintézeti szektorban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969536-023A-4FAA-8498-4EBEF2579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10243" y="6182833"/>
            <a:ext cx="8752929" cy="286232"/>
          </a:xfrm>
        </p:spPr>
        <p:txBody>
          <a:bodyPr/>
          <a:lstStyle/>
          <a:p>
            <a:pPr algn="just"/>
            <a:r>
              <a:rPr lang="hu-HU" dirty="0"/>
              <a:t>Megjegyzés: A hitelkiváltás csak a végtörlesztéssel és a </a:t>
            </a:r>
            <a:r>
              <a:rPr lang="hu-HU" dirty="0" err="1"/>
              <a:t>forintosítással</a:t>
            </a:r>
            <a:r>
              <a:rPr lang="hu-HU" dirty="0"/>
              <a:t> összefüggő kiváltásokat jelöli. Az egyéb fogyasztási hitelek a gépjármű-, illetve az áruvásárlási- és egyéb hiteleket tartalmazzák, babaváró hitelek nélkül.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CE9BF-3B2E-48F7-9BFA-66AC7F49F2D6}"/>
              </a:ext>
            </a:extLst>
          </p:cNvPr>
          <p:cNvSpPr txBox="1"/>
          <p:nvPr/>
        </p:nvSpPr>
        <p:spPr>
          <a:xfrm>
            <a:off x="3143998" y="1152525"/>
            <a:ext cx="8928028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2019-ben jelentősen élénkült a hitelezés, jelentős részben az állami programoknak köszönhetően. A </a:t>
            </a:r>
            <a:r>
              <a:rPr lang="hu-HU" dirty="0" err="1"/>
              <a:t>prudens</a:t>
            </a:r>
            <a:r>
              <a:rPr lang="hu-HU" dirty="0"/>
              <a:t> eladósodást az adósságfék-szabályok támogatták.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495631-B4FE-4778-9023-D453FDF52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242" y="1798854"/>
            <a:ext cx="5258065" cy="4032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40A47E8-1195-4F6C-8DD5-61EB46ACBB52}"/>
              </a:ext>
            </a:extLst>
          </p:cNvPr>
          <p:cNvSpPr/>
          <p:nvPr/>
        </p:nvSpPr>
        <p:spPr>
          <a:xfrm>
            <a:off x="8604354" y="1927100"/>
            <a:ext cx="3358818" cy="3878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rgbClr val="002060"/>
                </a:solidFill>
              </a:rPr>
              <a:t>Az új kibocsátások </a:t>
            </a:r>
            <a:r>
              <a:rPr lang="hu-HU" sz="1500" b="1" dirty="0">
                <a:solidFill>
                  <a:srgbClr val="002060"/>
                </a:solidFill>
              </a:rPr>
              <a:t>nominálisan már a 2008-as válság kitörése előtti szinten </a:t>
            </a:r>
            <a:r>
              <a:rPr lang="hu-HU" sz="1500" dirty="0">
                <a:solidFill>
                  <a:srgbClr val="002060"/>
                </a:solidFill>
              </a:rPr>
              <a:t>voltak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rgbClr val="002060"/>
                </a:solidFill>
              </a:rPr>
              <a:t>Az </a:t>
            </a:r>
            <a:r>
              <a:rPr lang="hu-HU" sz="1500" b="1" dirty="0">
                <a:solidFill>
                  <a:srgbClr val="002060"/>
                </a:solidFill>
              </a:rPr>
              <a:t>állami konstrukciók </a:t>
            </a:r>
            <a:r>
              <a:rPr lang="hu-HU" sz="1500" dirty="0">
                <a:solidFill>
                  <a:srgbClr val="002060"/>
                </a:solidFill>
              </a:rPr>
              <a:t>jelentősen támogatták a piacot 2019-ben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rgbClr val="002060"/>
                </a:solidFill>
              </a:rPr>
              <a:t>Éves növekedési ütemek (2020Q1)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1500" dirty="0">
                <a:solidFill>
                  <a:srgbClr val="002060"/>
                </a:solidFill>
              </a:rPr>
              <a:t>Állomány: </a:t>
            </a:r>
            <a:r>
              <a:rPr lang="hu-HU" sz="1500" b="1" dirty="0">
                <a:solidFill>
                  <a:srgbClr val="002060"/>
                </a:solidFill>
              </a:rPr>
              <a:t>+19%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1500" dirty="0">
                <a:solidFill>
                  <a:srgbClr val="002060"/>
                </a:solidFill>
              </a:rPr>
              <a:t>Új kibocsátás (éves): </a:t>
            </a:r>
            <a:r>
              <a:rPr lang="hu-HU" sz="1500" b="1" dirty="0">
                <a:solidFill>
                  <a:srgbClr val="002060"/>
                </a:solidFill>
              </a:rPr>
              <a:t>+57%</a:t>
            </a:r>
          </a:p>
          <a:p>
            <a:pPr marL="0" lvl="1" algn="ctr">
              <a:spcAft>
                <a:spcPts val="1200"/>
              </a:spcAft>
            </a:pPr>
            <a:r>
              <a:rPr lang="hu-HU" sz="1500" b="1" dirty="0">
                <a:solidFill>
                  <a:srgbClr val="002060"/>
                </a:solidFill>
              </a:rPr>
              <a:t>Összkép: dinamikus élénkülés, de GDP-arányosan alacsony, adósságfék szabályok által szigorúan kontrollált eladósodottság.</a:t>
            </a:r>
          </a:p>
        </p:txBody>
      </p:sp>
    </p:spTree>
    <p:extLst>
      <p:ext uri="{BB962C8B-B14F-4D97-AF65-F5344CB8AC3E}">
        <p14:creationId xmlns:p14="http://schemas.microsoft.com/office/powerpoint/2010/main" val="2210891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háztartási szegmensben is szigorodnak a feltételek és csökkenőben a kereslet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61C0E18-735D-41C3-B76D-FAB08AFFAF1A}"/>
              </a:ext>
            </a:extLst>
          </p:cNvPr>
          <p:cNvSpPr txBox="1">
            <a:spLocks/>
          </p:cNvSpPr>
          <p:nvPr/>
        </p:nvSpPr>
        <p:spPr>
          <a:xfrm>
            <a:off x="8238446" y="5492809"/>
            <a:ext cx="372472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600" cap="all" dirty="0"/>
              <a:t>Hitelkereslet a háztartási hitelezési szegmensben 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969536-023A-4FAA-8498-4EBEF2579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10243" y="6182833"/>
            <a:ext cx="8752929" cy="286232"/>
          </a:xfrm>
        </p:spPr>
        <p:txBody>
          <a:bodyPr/>
          <a:lstStyle/>
          <a:p>
            <a:pPr algn="just"/>
            <a:r>
              <a:rPr lang="hu-HU" dirty="0"/>
              <a:t>Megjegyzés: A szigorítást (erősebb keresletet) és enyhítést (gyengébb keresletet) jelző bankok arányának különbsége piaci részesedéssel súlyozva. Forrás: MNB, a bankok válaszai alapján.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CE9BF-3B2E-48F7-9BFA-66AC7F49F2D6}"/>
              </a:ext>
            </a:extLst>
          </p:cNvPr>
          <p:cNvSpPr txBox="1"/>
          <p:nvPr/>
        </p:nvSpPr>
        <p:spPr>
          <a:xfrm>
            <a:off x="3143998" y="1152525"/>
            <a:ext cx="8928028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2020. első negyedévben a bankok több mint 50 százaléka szigorított a háztartási hitelfeltételeken.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F79F38-2E3F-460E-B8DE-6AAC0E920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548" y="2100973"/>
            <a:ext cx="4510726" cy="338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2BA080-8109-4BAF-8BE6-F7B62FB3B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526" y="2100973"/>
            <a:ext cx="4417559" cy="3312000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6047A74-01EF-4945-9880-7D7C5183F97B}"/>
              </a:ext>
            </a:extLst>
          </p:cNvPr>
          <p:cNvSpPr txBox="1">
            <a:spLocks/>
          </p:cNvSpPr>
          <p:nvPr/>
        </p:nvSpPr>
        <p:spPr>
          <a:xfrm>
            <a:off x="3844701" y="5481063"/>
            <a:ext cx="372472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600" cap="all" dirty="0"/>
              <a:t>A hitelezési feltételek változása a háztartási szegmensben</a:t>
            </a:r>
          </a:p>
        </p:txBody>
      </p:sp>
    </p:spTree>
    <p:extLst>
      <p:ext uri="{BB962C8B-B14F-4D97-AF65-F5344CB8AC3E}">
        <p14:creationId xmlns:p14="http://schemas.microsoft.com/office/powerpoint/2010/main" val="2789438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Az újonnan folyósított hitelek volumene érdemben csökkent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61C0E18-735D-41C3-B76D-FAB08AFFAF1A}"/>
              </a:ext>
            </a:extLst>
          </p:cNvPr>
          <p:cNvSpPr txBox="1">
            <a:spLocks/>
          </p:cNvSpPr>
          <p:nvPr/>
        </p:nvSpPr>
        <p:spPr>
          <a:xfrm>
            <a:off x="3210243" y="5995266"/>
            <a:ext cx="668852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cap="all" dirty="0"/>
              <a:t>A teljes pénzügyi szektor háztartási hitelfolyósítása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969536-023A-4FAA-8498-4EBEF2579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10243" y="6404437"/>
            <a:ext cx="7655553" cy="286232"/>
          </a:xfrm>
        </p:spPr>
        <p:txBody>
          <a:bodyPr/>
          <a:lstStyle/>
          <a:p>
            <a:pPr algn="just"/>
            <a:r>
              <a:rPr lang="hu-HU" dirty="0"/>
              <a:t>Megjegyzés: Március 16-ától a </a:t>
            </a:r>
            <a:r>
              <a:rPr lang="hu-HU" dirty="0" err="1"/>
              <a:t>BISZ</a:t>
            </a:r>
            <a:r>
              <a:rPr lang="hu-HU" dirty="0"/>
              <a:t> rendkívüli adatszolgáltatása alapján számított előzetes adatok, a </a:t>
            </a:r>
            <a:r>
              <a:rPr lang="hu-HU" dirty="0" err="1"/>
              <a:t>KHR</a:t>
            </a:r>
            <a:r>
              <a:rPr lang="hu-HU" dirty="0"/>
              <a:t>-be való rögzíté</a:t>
            </a:r>
            <a:r>
              <a:rPr lang="hu-HU" dirty="0">
                <a:solidFill>
                  <a:srgbClr val="002060"/>
                </a:solidFill>
              </a:rPr>
              <a:t>s dátuma alapján. *2020.03.16 – 05.08. között.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/>
              <a:t>Forrás: </a:t>
            </a:r>
            <a:r>
              <a:rPr lang="hu-HU" dirty="0" err="1"/>
              <a:t>KHR</a:t>
            </a:r>
            <a:r>
              <a:rPr lang="hu-HU" dirty="0"/>
              <a:t>, MNB.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CE9BF-3B2E-48F7-9BFA-66AC7F49F2D6}"/>
              </a:ext>
            </a:extLst>
          </p:cNvPr>
          <p:cNvSpPr txBox="1"/>
          <p:nvPr/>
        </p:nvSpPr>
        <p:spPr>
          <a:xfrm>
            <a:off x="3143998" y="1152525"/>
            <a:ext cx="8928028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Az előző év azonos időszakához viszonyítva* az átlagos heti lakáshitel-folyósítás 1 százalékkal, a személyi hitelek folyósítása 65 százalékkal mérséklődött.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F2F48F-6504-41BF-8C35-5DCE46135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122" y="1863633"/>
            <a:ext cx="6540420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105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Az állami programok támaszt adhatnak a piacnak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61C0E18-735D-41C3-B76D-FAB08AFFAF1A}"/>
              </a:ext>
            </a:extLst>
          </p:cNvPr>
          <p:cNvSpPr txBox="1">
            <a:spLocks/>
          </p:cNvSpPr>
          <p:nvPr/>
        </p:nvSpPr>
        <p:spPr>
          <a:xfrm>
            <a:off x="1963733" y="6090505"/>
            <a:ext cx="668852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600" cap="all" dirty="0"/>
              <a:t>Heti Babaváró szerződéskötések alakulása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969536-023A-4FAA-8498-4EBEF2579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10243" y="6404437"/>
            <a:ext cx="8752929" cy="286232"/>
          </a:xfrm>
        </p:spPr>
        <p:txBody>
          <a:bodyPr/>
          <a:lstStyle/>
          <a:p>
            <a:pPr algn="just"/>
            <a:r>
              <a:rPr lang="hu-HU" dirty="0"/>
              <a:t>Forrás: EMMI, MNB.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CE9BF-3B2E-48F7-9BFA-66AC7F49F2D6}"/>
              </a:ext>
            </a:extLst>
          </p:cNvPr>
          <p:cNvSpPr txBox="1"/>
          <p:nvPr/>
        </p:nvSpPr>
        <p:spPr>
          <a:xfrm>
            <a:off x="3143998" y="1152525"/>
            <a:ext cx="8928028" cy="9233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veszélyhelyzet bejelentését követően visszaesett a babaváró szerződéskötések száma, azonban májusban már ismét emelkedett. 2019-ben a lakossági hitelpiac 35-40 százalékát állami támogatású konstrukciók adták.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40FA19-FE01-47E8-A3CB-250EFE834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775" y="2065096"/>
            <a:ext cx="5621637" cy="398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820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Előrejelzés: Mérséklődő dinamika a hitelezésben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61C0E18-735D-41C3-B76D-FAB08AFFAF1A}"/>
              </a:ext>
            </a:extLst>
          </p:cNvPr>
          <p:cNvSpPr txBox="1">
            <a:spLocks/>
          </p:cNvSpPr>
          <p:nvPr/>
        </p:nvSpPr>
        <p:spPr>
          <a:xfrm>
            <a:off x="7959925" y="5486784"/>
            <a:ext cx="372472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600" cap="all" dirty="0"/>
              <a:t>A háztartási hitelezés előrejelzése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969536-023A-4FAA-8498-4EBEF2579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10243" y="6182833"/>
            <a:ext cx="8752929" cy="286232"/>
          </a:xfrm>
        </p:spPr>
        <p:txBody>
          <a:bodyPr/>
          <a:lstStyle/>
          <a:p>
            <a:pPr algn="just"/>
            <a:r>
              <a:rPr lang="hu-HU" dirty="0"/>
              <a:t>Megjegyzés: Tranzakciós alapú éves növekedési ütem. A háztartási hitelek esetében 2019 harmadik negyedévében a lombardhitelek tranzakcióitól szűrt adat. Forrás: MNB.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CE9BF-3B2E-48F7-9BFA-66AC7F49F2D6}"/>
              </a:ext>
            </a:extLst>
          </p:cNvPr>
          <p:cNvSpPr txBox="1"/>
          <p:nvPr/>
        </p:nvSpPr>
        <p:spPr>
          <a:xfrm>
            <a:off x="3143998" y="1152525"/>
            <a:ext cx="8928028" cy="9233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fennálló hitelállomány amortizációját a moratórium mérsékli, az új hitelezést a kiterjedt állami és jegybanki programok támogatják. 2020-ban a vállalati hitelállomány 6-10 százalékkal, a háztartási hitelek 5-8 százalékkal növekedhetnek.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6047A74-01EF-4945-9880-7D7C5183F97B}"/>
              </a:ext>
            </a:extLst>
          </p:cNvPr>
          <p:cNvSpPr txBox="1">
            <a:spLocks/>
          </p:cNvSpPr>
          <p:nvPr/>
        </p:nvSpPr>
        <p:spPr>
          <a:xfrm>
            <a:off x="3471482" y="5500212"/>
            <a:ext cx="372472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600" cap="all" dirty="0"/>
              <a:t>A vállalati hitelezés előrejelzése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28AE7D-1BC1-4342-B37F-EBE3A9939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707" y="2091847"/>
            <a:ext cx="4471163" cy="3353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E754A5-FABD-43C5-B31F-84D769CA3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948" y="2094905"/>
            <a:ext cx="4471164" cy="335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439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8E89F5-D50E-45E8-8B99-745C3151C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839077"/>
              </p:ext>
            </p:extLst>
          </p:nvPr>
        </p:nvGraphicFramePr>
        <p:xfrm>
          <a:off x="3976708" y="1080852"/>
          <a:ext cx="6046859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09956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Jelentős mérséklődés a tranzakciókban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61C0E18-735D-41C3-B76D-FAB08AFFAF1A}"/>
              </a:ext>
            </a:extLst>
          </p:cNvPr>
          <p:cNvSpPr txBox="1">
            <a:spLocks/>
          </p:cNvSpPr>
          <p:nvPr/>
        </p:nvSpPr>
        <p:spPr>
          <a:xfrm>
            <a:off x="3143998" y="6009316"/>
            <a:ext cx="668852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600" cap="all" dirty="0"/>
              <a:t>A közvetítői adatok havi és 12 havi tranzakciószámának alakulása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969536-023A-4FAA-8498-4EBEF2579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10243" y="6404437"/>
            <a:ext cx="7655553" cy="286232"/>
          </a:xfrm>
        </p:spPr>
        <p:txBody>
          <a:bodyPr/>
          <a:lstStyle/>
          <a:p>
            <a:pPr algn="just"/>
            <a:r>
              <a:rPr lang="hu-HU" dirty="0"/>
              <a:t>Megjegyzés: A folytonos vonalak 12 havi gördülő összegek alapján, a szaggatott vonalak aktuális havi tranzakciók alapján</a:t>
            </a:r>
            <a:r>
              <a:rPr lang="hu-HU" dirty="0">
                <a:solidFill>
                  <a:srgbClr val="002060"/>
                </a:solidFill>
              </a:rPr>
              <a:t>.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/>
              <a:t>Forrás: MNB, lakáspiaci közvetítői adatbázis.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CE9BF-3B2E-48F7-9BFA-66AC7F49F2D6}"/>
              </a:ext>
            </a:extLst>
          </p:cNvPr>
          <p:cNvSpPr txBox="1"/>
          <p:nvPr/>
        </p:nvSpPr>
        <p:spPr>
          <a:xfrm>
            <a:off x="3143998" y="1152525"/>
            <a:ext cx="8928028" cy="9233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visszaesés mértéke április első két hetében volt a leginkább kiemelkedő, ekkor Budapesten 78, vidéken pedig 68 százalékkal kevesebb adásvétel valósult meg, mint egy évvel korábban. Április egészében éves alapon 58 azázalékkal zsugorodott az adásvételek száma.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3850D9-706A-4A25-8345-16D5E9A0F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334" y="2036339"/>
            <a:ext cx="6375216" cy="397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043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Az árakban is megjelent a csökkenés az előzetes adatok alapján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61C0E18-735D-41C3-B76D-FAB08AFFAF1A}"/>
              </a:ext>
            </a:extLst>
          </p:cNvPr>
          <p:cNvSpPr txBox="1">
            <a:spLocks/>
          </p:cNvSpPr>
          <p:nvPr/>
        </p:nvSpPr>
        <p:spPr>
          <a:xfrm>
            <a:off x="3210243" y="6130565"/>
            <a:ext cx="668852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cap="all" dirty="0"/>
              <a:t>Havi lakásárindexek (2010 átlaga = 100%)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969536-023A-4FAA-8498-4EBEF2579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10243" y="6404437"/>
            <a:ext cx="7655553" cy="286232"/>
          </a:xfrm>
        </p:spPr>
        <p:txBody>
          <a:bodyPr/>
          <a:lstStyle/>
          <a:p>
            <a:pPr algn="just"/>
            <a:r>
              <a:rPr lang="hu-HU" dirty="0"/>
              <a:t>Megjegyzés: A simított indexek 3 havi átlagolás alapján. Forrás: MNB, lakáspiaci közvetítői adatbázis.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CE9BF-3B2E-48F7-9BFA-66AC7F49F2D6}"/>
              </a:ext>
            </a:extLst>
          </p:cNvPr>
          <p:cNvSpPr txBox="1"/>
          <p:nvPr/>
        </p:nvSpPr>
        <p:spPr>
          <a:xfrm>
            <a:off x="3143998" y="1152525"/>
            <a:ext cx="8928028" cy="9233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Az áprilisi tényadatok alapján már megfigyelhető volt a járvány negatív hatása, országos átlagban 3,4, a fővárosban pedig 2,7 százalékkal mérséklődött a lakáspiaci közvetítők adatain számolt lakásárindex az előző hónaphoz képest.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42C9CA-7426-42EB-BF57-A643852AB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270" y="2204100"/>
            <a:ext cx="5211862" cy="39191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7D6453-2A47-4786-BCC3-08668CC65058}"/>
              </a:ext>
            </a:extLst>
          </p:cNvPr>
          <p:cNvSpPr txBox="1"/>
          <p:nvPr/>
        </p:nvSpPr>
        <p:spPr>
          <a:xfrm>
            <a:off x="8874693" y="5347298"/>
            <a:ext cx="282020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tx2"/>
                </a:solidFill>
              </a:rPr>
              <a:t>Részletek a 2020. júniusi Lakáspiaci jelentésben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53C8BC-791E-47C9-BE15-8735DA9C3EE9}"/>
              </a:ext>
            </a:extLst>
          </p:cNvPr>
          <p:cNvSpPr txBox="1"/>
          <p:nvPr/>
        </p:nvSpPr>
        <p:spPr>
          <a:xfrm>
            <a:off x="8874693" y="2405303"/>
            <a:ext cx="2820202" cy="24622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b="1" dirty="0">
                <a:solidFill>
                  <a:schemeClr val="tx2"/>
                </a:solidFill>
              </a:rPr>
              <a:t>Lakásárak </a:t>
            </a:r>
            <a:r>
              <a:rPr lang="hu-HU" b="1" u="sng" dirty="0">
                <a:solidFill>
                  <a:schemeClr val="tx2"/>
                </a:solidFill>
              </a:rPr>
              <a:t>éves</a:t>
            </a:r>
            <a:r>
              <a:rPr lang="hu-HU" b="1" dirty="0">
                <a:solidFill>
                  <a:schemeClr val="tx2"/>
                </a:solidFill>
              </a:rPr>
              <a:t> növekedési üteme</a:t>
            </a:r>
          </a:p>
          <a:p>
            <a:r>
              <a:rPr lang="hu-HU" b="1" u="sng" dirty="0">
                <a:solidFill>
                  <a:schemeClr val="tx2"/>
                </a:solidFill>
              </a:rPr>
              <a:t>Országos</a:t>
            </a:r>
          </a:p>
          <a:p>
            <a:r>
              <a:rPr lang="hu-HU" dirty="0">
                <a:solidFill>
                  <a:schemeClr val="tx2"/>
                </a:solidFill>
              </a:rPr>
              <a:t>2020 Q1: 12,3%</a:t>
            </a:r>
          </a:p>
          <a:p>
            <a:pPr>
              <a:spcAft>
                <a:spcPts val="600"/>
              </a:spcAft>
            </a:pPr>
            <a:r>
              <a:rPr lang="hu-HU" dirty="0">
                <a:solidFill>
                  <a:schemeClr val="tx2"/>
                </a:solidFill>
              </a:rPr>
              <a:t>2019 Q4: 16,2%</a:t>
            </a:r>
          </a:p>
          <a:p>
            <a:r>
              <a:rPr lang="hu-HU" b="1" u="sng" dirty="0">
                <a:solidFill>
                  <a:schemeClr val="tx2"/>
                </a:solidFill>
              </a:rPr>
              <a:t>Budapest:</a:t>
            </a:r>
          </a:p>
          <a:p>
            <a:r>
              <a:rPr lang="hu-HU" dirty="0">
                <a:solidFill>
                  <a:schemeClr val="tx2"/>
                </a:solidFill>
              </a:rPr>
              <a:t>2020 Q1: 9,5%</a:t>
            </a:r>
          </a:p>
          <a:p>
            <a:r>
              <a:rPr lang="hu-HU" dirty="0">
                <a:solidFill>
                  <a:schemeClr val="tx2"/>
                </a:solidFill>
              </a:rPr>
              <a:t>2019 Q4: 14,1%</a:t>
            </a:r>
          </a:p>
        </p:txBody>
      </p:sp>
    </p:spTree>
    <p:extLst>
      <p:ext uri="{BB962C8B-B14F-4D97-AF65-F5344CB8AC3E}">
        <p14:creationId xmlns:p14="http://schemas.microsoft.com/office/powerpoint/2010/main" val="41278720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bankrendszer ellenálló a lakásárcsökkenéssel szemben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61C0E18-735D-41C3-B76D-FAB08AFFAF1A}"/>
              </a:ext>
            </a:extLst>
          </p:cNvPr>
          <p:cNvSpPr txBox="1">
            <a:spLocks/>
          </p:cNvSpPr>
          <p:nvPr/>
        </p:nvSpPr>
        <p:spPr>
          <a:xfrm>
            <a:off x="3210243" y="6116226"/>
            <a:ext cx="886178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cap="all" dirty="0"/>
              <a:t>A fennálló jelzáloghitel-állomány eloszlása aktuális és sokkolt </a:t>
            </a:r>
            <a:r>
              <a:rPr lang="hu-HU" sz="1600" cap="all" dirty="0" err="1"/>
              <a:t>HFM</a:t>
            </a:r>
            <a:r>
              <a:rPr lang="hu-HU" sz="1600" cap="all" dirty="0"/>
              <a:t>-mutató szerint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969536-023A-4FAA-8498-4EBEF2579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10243" y="6404437"/>
            <a:ext cx="7655553" cy="286232"/>
          </a:xfrm>
        </p:spPr>
        <p:txBody>
          <a:bodyPr/>
          <a:lstStyle/>
          <a:p>
            <a:pPr algn="just"/>
            <a:r>
              <a:rPr lang="hu-HU" dirty="0"/>
              <a:t>Megjegyzés: Volumen alapú eloszlás. Forrás: </a:t>
            </a:r>
            <a:r>
              <a:rPr lang="hu-HU" dirty="0" err="1"/>
              <a:t>KHR</a:t>
            </a:r>
            <a:r>
              <a:rPr lang="hu-HU" dirty="0"/>
              <a:t>, MNB.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CE9BF-3B2E-48F7-9BFA-66AC7F49F2D6}"/>
              </a:ext>
            </a:extLst>
          </p:cNvPr>
          <p:cNvSpPr txBox="1"/>
          <p:nvPr/>
        </p:nvSpPr>
        <p:spPr>
          <a:xfrm>
            <a:off x="3143998" y="1152525"/>
            <a:ext cx="8928028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Még egy 30 százalékos lakásár-csökkenés esetén is csak a jelzáloghitel-állomány 16 százaléka kerülne 100 százalékos hitelfedezeti mutató fölé.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B28B86-B975-4140-80F1-91A88E693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904" y="1832936"/>
            <a:ext cx="5759116" cy="422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55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kockázati étvágy csökkent, a piaci volatilitás emelkedett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7ED0945-1316-4A4B-9603-C9D429BFB71C}"/>
              </a:ext>
            </a:extLst>
          </p:cNvPr>
          <p:cNvSpPr txBox="1">
            <a:spLocks/>
          </p:cNvSpPr>
          <p:nvPr/>
        </p:nvSpPr>
        <p:spPr>
          <a:xfrm>
            <a:off x="3516586" y="5554964"/>
            <a:ext cx="369098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400" cap="all" dirty="0"/>
              <a:t>Volatilitási indexek alakulása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61C0E18-735D-41C3-B76D-FAB08AFFAF1A}"/>
              </a:ext>
            </a:extLst>
          </p:cNvPr>
          <p:cNvSpPr txBox="1">
            <a:spLocks/>
          </p:cNvSpPr>
          <p:nvPr/>
        </p:nvSpPr>
        <p:spPr>
          <a:xfrm>
            <a:off x="7565932" y="5436726"/>
            <a:ext cx="469609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400" cap="all" dirty="0"/>
              <a:t>A 10 éves amerikai referenciahozam és a feltörekvő piaci tőkeáramlások alakulása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E04EFB-4138-42CA-B553-FAC6C6D67BC7}"/>
              </a:ext>
            </a:extLst>
          </p:cNvPr>
          <p:cNvSpPr txBox="1"/>
          <p:nvPr/>
        </p:nvSpPr>
        <p:spPr>
          <a:xfrm>
            <a:off x="3143998" y="1152525"/>
            <a:ext cx="8928028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kockázati étvágy csökkenése márciusban heves mozgásokat indukált a piacokon. Külföldi tőke áramlott ki a feltörekvő régiókból, hozamemelkedést és árfolyamgyengülést okozva.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969536-023A-4FAA-8498-4EBEF2579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43998" y="6286899"/>
            <a:ext cx="8204187" cy="286232"/>
          </a:xfrm>
        </p:spPr>
        <p:txBody>
          <a:bodyPr/>
          <a:lstStyle/>
          <a:p>
            <a:pPr algn="just"/>
            <a:r>
              <a:rPr lang="hu-HU" dirty="0"/>
              <a:t>Forrás: </a:t>
            </a:r>
            <a:r>
              <a:rPr lang="hu-HU" dirty="0" err="1"/>
              <a:t>S&amp;P</a:t>
            </a:r>
            <a:r>
              <a:rPr lang="hu-HU" dirty="0"/>
              <a:t> Market </a:t>
            </a:r>
            <a:r>
              <a:rPr lang="hu-HU" dirty="0" err="1"/>
              <a:t>Intelligence</a:t>
            </a:r>
            <a:r>
              <a:rPr lang="hu-HU" dirty="0"/>
              <a:t>, Thomson Reuters </a:t>
            </a:r>
            <a:r>
              <a:rPr lang="hu-HU" dirty="0" err="1"/>
              <a:t>Datastream</a:t>
            </a:r>
            <a:r>
              <a:rPr lang="hu-HU" dirty="0"/>
              <a:t>, </a:t>
            </a:r>
            <a:r>
              <a:rPr lang="hu-HU" dirty="0" err="1"/>
              <a:t>EFPR</a:t>
            </a:r>
            <a:r>
              <a:rPr lang="hu-HU" dirty="0"/>
              <a:t>. Megjegyzés (bal oldali ábra</a:t>
            </a:r>
            <a:r>
              <a:rPr lang="hu-HU" dirty="0">
                <a:sym typeface="Wingdings" panose="05000000000000000000" pitchFamily="2" charset="2"/>
              </a:rPr>
              <a:t>):</a:t>
            </a:r>
            <a:r>
              <a:rPr lang="hu-HU" dirty="0"/>
              <a:t> A VIX (</a:t>
            </a:r>
            <a:r>
              <a:rPr lang="hu-HU" dirty="0" err="1"/>
              <a:t>VSTOXX</a:t>
            </a:r>
            <a:r>
              <a:rPr lang="hu-HU" dirty="0"/>
              <a:t>) értékét a chicagói (az európai) opciós tőzsdén kalkulálják, és a piac következő harminc napra vonatkozó várakozását mutatja a volatilitás alakulására nézve. A MOVE a kötvénypiaci volatilitást (USA </a:t>
            </a:r>
            <a:r>
              <a:rPr lang="hu-HU" dirty="0" err="1"/>
              <a:t>Treasury</a:t>
            </a:r>
            <a:r>
              <a:rPr lang="hu-HU" dirty="0"/>
              <a:t> hozamok) méri.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B2F384-EA6F-4B8B-9E02-FC8F9D5AE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233" y="1964899"/>
            <a:ext cx="4559679" cy="342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D148E8-F1D2-4C15-BD2E-44BCB3DA2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962" y="2011770"/>
            <a:ext cx="4420225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117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8E89F5-D50E-45E8-8B99-745C3151C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8175759"/>
              </p:ext>
            </p:extLst>
          </p:nvPr>
        </p:nvGraphicFramePr>
        <p:xfrm>
          <a:off x="3976708" y="1080852"/>
          <a:ext cx="6046859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32626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lakossági állampapírok értékesítése csak rövid ideig esett vissza jelentősebben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61C0E18-735D-41C3-B76D-FAB08AFFAF1A}"/>
              </a:ext>
            </a:extLst>
          </p:cNvPr>
          <p:cNvSpPr txBox="1">
            <a:spLocks/>
          </p:cNvSpPr>
          <p:nvPr/>
        </p:nvSpPr>
        <p:spPr>
          <a:xfrm>
            <a:off x="3210243" y="6166816"/>
            <a:ext cx="668852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cap="all" dirty="0"/>
              <a:t>Bruttó heti </a:t>
            </a:r>
            <a:r>
              <a:rPr lang="hu-HU" sz="1600" cap="all" dirty="0" err="1"/>
              <a:t>MÁP</a:t>
            </a:r>
            <a:r>
              <a:rPr lang="hu-HU" sz="1600" cap="all" dirty="0"/>
              <a:t>+ értékesítések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969536-023A-4FAA-8498-4EBEF2579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10243" y="6404437"/>
            <a:ext cx="7655553" cy="286232"/>
          </a:xfrm>
        </p:spPr>
        <p:txBody>
          <a:bodyPr/>
          <a:lstStyle/>
          <a:p>
            <a:pPr algn="just"/>
            <a:r>
              <a:rPr lang="hu-HU" dirty="0"/>
              <a:t>Forrás: ÁKK.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CE9BF-3B2E-48F7-9BFA-66AC7F49F2D6}"/>
              </a:ext>
            </a:extLst>
          </p:cNvPr>
          <p:cNvSpPr txBox="1"/>
          <p:nvPr/>
        </p:nvSpPr>
        <p:spPr>
          <a:xfrm>
            <a:off x="3143998" y="1152525"/>
            <a:ext cx="8928028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</a:t>
            </a:r>
            <a:r>
              <a:rPr lang="hu-HU" dirty="0" err="1"/>
              <a:t>MÁP</a:t>
            </a:r>
            <a:r>
              <a:rPr lang="hu-HU" dirty="0"/>
              <a:t>+ állomány nettó értelemben 280 milliárd forinttal nőtt március elejétől május közepéig, nettó értékesítése csak 4 napon volt negatív.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B70C72-12D5-4331-8BDA-C062B62F0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132" y="1833182"/>
            <a:ext cx="5732007" cy="429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232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Az ingatlanalapok esetében is átmenetinek bizonyult a tőkekiáramlás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61C0E18-735D-41C3-B76D-FAB08AFFAF1A}"/>
              </a:ext>
            </a:extLst>
          </p:cNvPr>
          <p:cNvSpPr txBox="1">
            <a:spLocks/>
          </p:cNvSpPr>
          <p:nvPr/>
        </p:nvSpPr>
        <p:spPr>
          <a:xfrm>
            <a:off x="3143998" y="5906860"/>
            <a:ext cx="719572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cap="all" dirty="0"/>
              <a:t>A hazai nyilvános nyíltvégű ingatlanalapok nettó tőkeáramlása 2020. január 1-től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969536-023A-4FAA-8498-4EBEF2579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10243" y="6404437"/>
            <a:ext cx="7655553" cy="286232"/>
          </a:xfrm>
        </p:spPr>
        <p:txBody>
          <a:bodyPr/>
          <a:lstStyle/>
          <a:p>
            <a:pPr algn="just"/>
            <a:r>
              <a:rPr lang="hu-HU" dirty="0"/>
              <a:t>Forrás: MNB.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CE9BF-3B2E-48F7-9BFA-66AC7F49F2D6}"/>
              </a:ext>
            </a:extLst>
          </p:cNvPr>
          <p:cNvSpPr txBox="1"/>
          <p:nvPr/>
        </p:nvSpPr>
        <p:spPr>
          <a:xfrm>
            <a:off x="3143998" y="1152525"/>
            <a:ext cx="8928028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Az ingatlanalapokból idén összesen mintegy 95 milliárd forintos tőkekivonás történt.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BBC301-CC72-4F11-9EDF-BECE4AEBA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152" y="1592880"/>
            <a:ext cx="5807592" cy="4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803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B8425B-E656-4A93-AE59-22487CBC8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70" y="130567"/>
            <a:ext cx="8390876" cy="713833"/>
          </a:xfrm>
        </p:spPr>
        <p:txBody>
          <a:bodyPr>
            <a:normAutofit/>
          </a:bodyPr>
          <a:lstStyle/>
          <a:p>
            <a:r>
              <a:rPr lang="hu-HU" sz="2800" dirty="0"/>
              <a:t>A kiadvány fő üzenetei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6F58202-870E-4268-A329-EF938074BB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266911"/>
              </p:ext>
            </p:extLst>
          </p:nvPr>
        </p:nvGraphicFramePr>
        <p:xfrm>
          <a:off x="3150298" y="787553"/>
          <a:ext cx="8872820" cy="57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93179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76EF5-F6F7-4B38-B3AE-F7D31BA82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774" y="3063383"/>
            <a:ext cx="6500263" cy="671274"/>
          </a:xfrm>
        </p:spPr>
        <p:txBody>
          <a:bodyPr/>
          <a:lstStyle/>
          <a:p>
            <a:r>
              <a:rPr lang="hu-HU" sz="3600" dirty="0"/>
              <a:t>Köszönjük a figyelmet!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259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Márciusban nőttek a piaci feszültségek, azonban áprilisra enyhülni kezdtek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61C0E18-735D-41C3-B76D-FAB08AFFAF1A}"/>
              </a:ext>
            </a:extLst>
          </p:cNvPr>
          <p:cNvSpPr txBox="1">
            <a:spLocks/>
          </p:cNvSpPr>
          <p:nvPr/>
        </p:nvSpPr>
        <p:spPr>
          <a:xfrm>
            <a:off x="3143999" y="6046178"/>
            <a:ext cx="657647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cap="all" dirty="0"/>
              <a:t>A faktor alapú pénzügyi stressz index (</a:t>
            </a:r>
            <a:r>
              <a:rPr lang="hu-HU" sz="1600" cap="all" dirty="0" err="1"/>
              <a:t>FSI</a:t>
            </a:r>
            <a:r>
              <a:rPr lang="hu-HU" sz="1600" cap="all" dirty="0"/>
              <a:t>) alakulása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E04EFB-4138-42CA-B553-FAC6C6D67BC7}"/>
              </a:ext>
            </a:extLst>
          </p:cNvPr>
          <p:cNvSpPr txBox="1"/>
          <p:nvPr/>
        </p:nvSpPr>
        <p:spPr>
          <a:xfrm>
            <a:off x="3143998" y="1152525"/>
            <a:ext cx="8928028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pénzügyi stressz index 17 változó alakulását sűríti össze egy mutatóba. Az index értéke ugyan emelkedett, de a 2008-2009-es és 2011-2012-es szinteket nem közelítette meg.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969536-023A-4FAA-8498-4EBEF2579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43998" y="6477023"/>
            <a:ext cx="8319689" cy="286232"/>
          </a:xfrm>
        </p:spPr>
        <p:txBody>
          <a:bodyPr/>
          <a:lstStyle/>
          <a:p>
            <a:pPr algn="just"/>
            <a:r>
              <a:rPr lang="hu-HU" dirty="0"/>
              <a:t>Megjegyzés: A módszertani részletekről lásd Szendrei, T. – Varga, K. (2017): </a:t>
            </a:r>
            <a:r>
              <a:rPr lang="hu-HU" dirty="0" err="1"/>
              <a:t>FISS</a:t>
            </a:r>
            <a:r>
              <a:rPr lang="hu-HU" dirty="0"/>
              <a:t> – A </a:t>
            </a:r>
            <a:r>
              <a:rPr lang="hu-HU" dirty="0" err="1"/>
              <a:t>Factor</a:t>
            </a:r>
            <a:r>
              <a:rPr lang="hu-HU" dirty="0"/>
              <a:t> </a:t>
            </a:r>
            <a:r>
              <a:rPr lang="hu-HU" dirty="0" err="1"/>
              <a:t>Based</a:t>
            </a:r>
            <a:r>
              <a:rPr lang="hu-HU" dirty="0"/>
              <a:t> Index of </a:t>
            </a:r>
            <a:r>
              <a:rPr lang="hu-HU" dirty="0" err="1"/>
              <a:t>Systemic</a:t>
            </a:r>
            <a:r>
              <a:rPr lang="hu-HU" dirty="0"/>
              <a:t> </a:t>
            </a:r>
            <a:r>
              <a:rPr lang="hu-HU" dirty="0" err="1"/>
              <a:t>Stress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Financial System. MNB </a:t>
            </a:r>
            <a:r>
              <a:rPr lang="hu-HU" dirty="0" err="1"/>
              <a:t>Working</a:t>
            </a:r>
            <a:r>
              <a:rPr lang="hu-HU" dirty="0"/>
              <a:t> </a:t>
            </a:r>
            <a:r>
              <a:rPr lang="hu-HU" dirty="0" err="1"/>
              <a:t>Papers</a:t>
            </a:r>
            <a:r>
              <a:rPr lang="hu-HU" dirty="0"/>
              <a:t> 9, Magyar Nemzeti Bank. Forrás: MNB.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25ACC4-07BA-4B11-8AB6-A24143706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059" y="1870638"/>
            <a:ext cx="5490591" cy="411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21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Példátlan méretű fiskális és monetáris reakciók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7ED0945-1316-4A4B-9603-C9D429BFB71C}"/>
              </a:ext>
            </a:extLst>
          </p:cNvPr>
          <p:cNvSpPr txBox="1">
            <a:spLocks/>
          </p:cNvSpPr>
          <p:nvPr/>
        </p:nvSpPr>
        <p:spPr>
          <a:xfrm>
            <a:off x="3444417" y="5309514"/>
            <a:ext cx="3690983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400" cap="all" dirty="0"/>
              <a:t>A koronavírus-járvány kezelésére hozott költségvetési intézkedések</a:t>
            </a:r>
          </a:p>
          <a:p>
            <a:pPr algn="ctr">
              <a:spcBef>
                <a:spcPts val="0"/>
              </a:spcBef>
            </a:pPr>
            <a:r>
              <a:rPr lang="hu-HU" sz="1400" i="1" dirty="0"/>
              <a:t>(ld. a jelentés 2. keretes írását)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61C0E18-735D-41C3-B76D-FAB08AFFAF1A}"/>
              </a:ext>
            </a:extLst>
          </p:cNvPr>
          <p:cNvSpPr txBox="1">
            <a:spLocks/>
          </p:cNvSpPr>
          <p:nvPr/>
        </p:nvSpPr>
        <p:spPr>
          <a:xfrm>
            <a:off x="7559372" y="5415026"/>
            <a:ext cx="469609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400" cap="all" dirty="0"/>
              <a:t>Államadósság és költségvetési egyenleg a GDP százalékában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E04EFB-4138-42CA-B553-FAC6C6D67BC7}"/>
              </a:ext>
            </a:extLst>
          </p:cNvPr>
          <p:cNvSpPr txBox="1"/>
          <p:nvPr/>
        </p:nvSpPr>
        <p:spPr>
          <a:xfrm>
            <a:off x="3143998" y="1152525"/>
            <a:ext cx="8928028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gazdasági hatásokat tompítandó mind a kormányzatok, mind a jegybankok nagy méretű ösztönző csomagokat jelentettek be. Egyes országokban növekedhetnek a fiskális kockázatok.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969536-023A-4FAA-8498-4EBEF2579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43998" y="6286899"/>
            <a:ext cx="8213813" cy="286232"/>
          </a:xfrm>
        </p:spPr>
        <p:txBody>
          <a:bodyPr/>
          <a:lstStyle/>
          <a:p>
            <a:pPr algn="just"/>
            <a:r>
              <a:rPr lang="hu-HU" dirty="0"/>
              <a:t>Forrás: IMF. Megjegyzés (bal oldal): A költségvetést közvetlenül nem érintő intézkedések az adósságátvállalás, a tőkeinjekció, a hitelnyújtás, valamint az eszközvásárlás. Az intézkedések nem tartalmazzák a kormány felé fennálló halasztott fizetési kötelezettségeket, valamint a kormány által előrehozott kifizetéseket. Az USA esetén az intézkedések nem tartalmazzák a tagállami intézkedéseket.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705D4E-B161-432F-B3A1-A485DF0E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362" y="1884849"/>
            <a:ext cx="4583988" cy="34389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C9BA7D-70EC-4070-AC25-D0DB87514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007" y="1920830"/>
            <a:ext cx="4463686" cy="33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84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8E89F5-D50E-45E8-8B99-745C3151C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5369223"/>
              </p:ext>
            </p:extLst>
          </p:nvPr>
        </p:nvGraphicFramePr>
        <p:xfrm>
          <a:off x="3976708" y="1080852"/>
          <a:ext cx="6046859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8352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magyar bankrendszer túllépett az előző válság örökségén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61C0E18-735D-41C3-B76D-FAB08AFFAF1A}"/>
              </a:ext>
            </a:extLst>
          </p:cNvPr>
          <p:cNvSpPr txBox="1">
            <a:spLocks/>
          </p:cNvSpPr>
          <p:nvPr/>
        </p:nvSpPr>
        <p:spPr>
          <a:xfrm>
            <a:off x="3959707" y="5807151"/>
            <a:ext cx="469609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400" cap="all" dirty="0"/>
              <a:t>A magyar bankrendszer egyes mutatói 2008-ban, 2012-ben és 2019-ben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E04EFB-4138-42CA-B553-FAC6C6D67BC7}"/>
              </a:ext>
            </a:extLst>
          </p:cNvPr>
          <p:cNvSpPr txBox="1"/>
          <p:nvPr/>
        </p:nvSpPr>
        <p:spPr>
          <a:xfrm>
            <a:off x="3143998" y="1152525"/>
            <a:ext cx="8928028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bankrendszer mérlege rendkívül sokat erősödött az elmúlt években. A bankok kedvező finanszírozási szerkezettel, alacsony </a:t>
            </a:r>
            <a:r>
              <a:rPr lang="hu-HU" dirty="0" err="1"/>
              <a:t>NPL</a:t>
            </a:r>
            <a:r>
              <a:rPr lang="hu-HU" dirty="0"/>
              <a:t> rátával, robusztus tőkehelyzettel rendelkeznek.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969536-023A-4FAA-8498-4EBEF2579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43998" y="6412972"/>
            <a:ext cx="7761425" cy="286232"/>
          </a:xfrm>
        </p:spPr>
        <p:txBody>
          <a:bodyPr/>
          <a:lstStyle/>
          <a:p>
            <a:pPr algn="just"/>
            <a:r>
              <a:rPr lang="hu-HU" dirty="0"/>
              <a:t>Forrás: MNB. A változó kamatozású jelzáloghitelek aránya 2008-ra és 2012-re vonatkozóan szakértői becslés alapján.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515323-0E84-4637-BDFE-1C00C26101C5}"/>
              </a:ext>
            </a:extLst>
          </p:cNvPr>
          <p:cNvSpPr/>
          <p:nvPr/>
        </p:nvSpPr>
        <p:spPr>
          <a:xfrm>
            <a:off x="9187801" y="2292862"/>
            <a:ext cx="1446528" cy="9752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chemeClr val="accent6">
                    <a:lumMod val="50000"/>
                  </a:schemeClr>
                </a:solidFill>
              </a:rPr>
              <a:t>Devizahitelek </a:t>
            </a:r>
            <a:r>
              <a:rPr lang="hu-HU" sz="1600" b="1" dirty="0" err="1">
                <a:solidFill>
                  <a:schemeClr val="accent6">
                    <a:lumMod val="50000"/>
                  </a:schemeClr>
                </a:solidFill>
              </a:rPr>
              <a:t>forintosítása</a:t>
            </a:r>
            <a:endParaRPr lang="hu-H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ADB2A-3741-4B75-BA40-6999554CE273}"/>
              </a:ext>
            </a:extLst>
          </p:cNvPr>
          <p:cNvSpPr/>
          <p:nvPr/>
        </p:nvSpPr>
        <p:spPr>
          <a:xfrm>
            <a:off x="10634330" y="2292862"/>
            <a:ext cx="1126408" cy="4888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>
                <a:solidFill>
                  <a:schemeClr val="tx1"/>
                </a:solidFill>
              </a:rPr>
              <a:t>Adósságfék szabályok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39447A-377C-478D-A648-4C3485E3EC66}"/>
              </a:ext>
            </a:extLst>
          </p:cNvPr>
          <p:cNvSpPr/>
          <p:nvPr/>
        </p:nvSpPr>
        <p:spPr>
          <a:xfrm>
            <a:off x="9187801" y="3277831"/>
            <a:ext cx="1446528" cy="69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>
                <a:solidFill>
                  <a:schemeClr val="tx1"/>
                </a:solidFill>
              </a:rPr>
              <a:t>Növekedési Hitelprogram, Piaci Hitelprogram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8CA518-3B71-4DD4-A5CA-3DCDF2779559}"/>
              </a:ext>
            </a:extLst>
          </p:cNvPr>
          <p:cNvSpPr/>
          <p:nvPr/>
        </p:nvSpPr>
        <p:spPr>
          <a:xfrm>
            <a:off x="10634329" y="2780471"/>
            <a:ext cx="1126409" cy="4876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>
                <a:solidFill>
                  <a:schemeClr val="tx1"/>
                </a:solidFill>
              </a:rPr>
              <a:t>Minősített Fogyasztóbarát Lakáshitelek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91DD0D-C501-4D99-9F83-79A1CF78782E}"/>
              </a:ext>
            </a:extLst>
          </p:cNvPr>
          <p:cNvSpPr/>
          <p:nvPr/>
        </p:nvSpPr>
        <p:spPr>
          <a:xfrm>
            <a:off x="10634329" y="3281440"/>
            <a:ext cx="1124806" cy="6909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>
                <a:solidFill>
                  <a:schemeClr val="tx1"/>
                </a:solidFill>
              </a:rPr>
              <a:t>Növekedési kötvényprogram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90A5F6-D6B1-403F-941B-B213EC825CC6}"/>
              </a:ext>
            </a:extLst>
          </p:cNvPr>
          <p:cNvSpPr/>
          <p:nvPr/>
        </p:nvSpPr>
        <p:spPr>
          <a:xfrm>
            <a:off x="9187800" y="3963037"/>
            <a:ext cx="1446527" cy="6837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>
                <a:solidFill>
                  <a:schemeClr val="tx1"/>
                </a:solidFill>
              </a:rPr>
              <a:t>LCR</a:t>
            </a:r>
            <a:r>
              <a:rPr lang="hu-HU" sz="1200" dirty="0">
                <a:solidFill>
                  <a:schemeClr val="tx1"/>
                </a:solidFill>
              </a:rPr>
              <a:t>, </a:t>
            </a:r>
            <a:r>
              <a:rPr lang="hu-HU" sz="1200" dirty="0" err="1">
                <a:solidFill>
                  <a:schemeClr val="tx1"/>
                </a:solidFill>
              </a:rPr>
              <a:t>DMM</a:t>
            </a:r>
            <a:r>
              <a:rPr lang="hu-HU" sz="1200" dirty="0">
                <a:solidFill>
                  <a:schemeClr val="tx1"/>
                </a:solidFill>
              </a:rPr>
              <a:t>, </a:t>
            </a:r>
            <a:r>
              <a:rPr lang="hu-HU" sz="1200" dirty="0" err="1">
                <a:solidFill>
                  <a:schemeClr val="tx1"/>
                </a:solidFill>
              </a:rPr>
              <a:t>DEM</a:t>
            </a:r>
            <a:r>
              <a:rPr lang="hu-HU" sz="1200" dirty="0">
                <a:solidFill>
                  <a:schemeClr val="tx1"/>
                </a:solidFill>
              </a:rPr>
              <a:t>, </a:t>
            </a:r>
            <a:r>
              <a:rPr lang="hu-HU" sz="1200" dirty="0" err="1">
                <a:solidFill>
                  <a:schemeClr val="tx1"/>
                </a:solidFill>
              </a:rPr>
              <a:t>JMM</a:t>
            </a:r>
            <a:r>
              <a:rPr lang="hu-HU" sz="1200" dirty="0">
                <a:solidFill>
                  <a:schemeClr val="tx1"/>
                </a:solidFill>
              </a:rPr>
              <a:t>, </a:t>
            </a:r>
            <a:r>
              <a:rPr lang="hu-HU" sz="1200" dirty="0" err="1">
                <a:solidFill>
                  <a:schemeClr val="tx1"/>
                </a:solidFill>
              </a:rPr>
              <a:t>BFM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6423B9-B167-45EB-A0F8-93D050658EAA}"/>
              </a:ext>
            </a:extLst>
          </p:cNvPr>
          <p:cNvSpPr/>
          <p:nvPr/>
        </p:nvSpPr>
        <p:spPr>
          <a:xfrm>
            <a:off x="9187797" y="4654018"/>
            <a:ext cx="1446528" cy="9752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tx1"/>
                </a:solidFill>
              </a:rPr>
              <a:t>Egyéb rendszerszinten jelentős intézmények tőkepuffere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76A70C-0E19-404D-9E6A-2D903D2177FC}"/>
              </a:ext>
            </a:extLst>
          </p:cNvPr>
          <p:cNvSpPr/>
          <p:nvPr/>
        </p:nvSpPr>
        <p:spPr>
          <a:xfrm>
            <a:off x="10634327" y="3963037"/>
            <a:ext cx="1124806" cy="6892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>
                <a:solidFill>
                  <a:schemeClr val="tx1"/>
                </a:solidFill>
              </a:rPr>
              <a:t>Rendszer-kockázati tőkepuffer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C2684D-A9FB-4654-8BF3-53EEE66A82DE}"/>
              </a:ext>
            </a:extLst>
          </p:cNvPr>
          <p:cNvSpPr/>
          <p:nvPr/>
        </p:nvSpPr>
        <p:spPr>
          <a:xfrm>
            <a:off x="10634327" y="4661237"/>
            <a:ext cx="1124806" cy="975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tx1"/>
                </a:solidFill>
              </a:rPr>
              <a:t>Tőke-fenntartási puffer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00A1EC-7531-48EB-93CD-D8253941C711}"/>
              </a:ext>
            </a:extLst>
          </p:cNvPr>
          <p:cNvSpPr/>
          <p:nvPr/>
        </p:nvSpPr>
        <p:spPr>
          <a:xfrm>
            <a:off x="9187797" y="1919985"/>
            <a:ext cx="2571336" cy="2768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Szabályozói támogatás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0D1BCF-E6E9-4394-A177-74180924B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516" y="1920532"/>
            <a:ext cx="5478724" cy="370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64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tőke felhasználhatóságát a jegybank is segíti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61C0E18-735D-41C3-B76D-FAB08AFFAF1A}"/>
              </a:ext>
            </a:extLst>
          </p:cNvPr>
          <p:cNvSpPr txBox="1">
            <a:spLocks/>
          </p:cNvSpPr>
          <p:nvPr/>
        </p:nvSpPr>
        <p:spPr>
          <a:xfrm>
            <a:off x="3561071" y="5875246"/>
            <a:ext cx="469609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400" cap="all" dirty="0"/>
              <a:t>A bankrendszer szavatoló tőkéje és a 2019 végén érvényes tőkekövetelmények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E04EFB-4138-42CA-B553-FAC6C6D67BC7}"/>
              </a:ext>
            </a:extLst>
          </p:cNvPr>
          <p:cNvSpPr txBox="1"/>
          <p:nvPr/>
        </p:nvSpPr>
        <p:spPr>
          <a:xfrm>
            <a:off x="3143998" y="1152525"/>
            <a:ext cx="8928028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bankok 2016 és 2019 között mintegy 2100 milliárd profitot értek el, aminek érdemi része visszaforgatásra került a bankok tőkéjébe. A saját tőke mintegy másfélszeresére nőtt 2015 óta. 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969536-023A-4FAA-8498-4EBEF2579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43998" y="6525148"/>
            <a:ext cx="8319689" cy="286232"/>
          </a:xfrm>
        </p:spPr>
        <p:txBody>
          <a:bodyPr/>
          <a:lstStyle/>
          <a:p>
            <a:pPr algn="just"/>
            <a:r>
              <a:rPr lang="hu-HU" dirty="0"/>
              <a:t>Forrás: MNB.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939C9F-00EB-4368-B608-FF99AF469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270" y="1870181"/>
            <a:ext cx="4571692" cy="383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02243"/>
      </p:ext>
    </p:extLst>
  </p:cSld>
  <p:clrMapOvr>
    <a:masterClrMapping/>
  </p:clrMapOvr>
</p:sld>
</file>

<file path=ppt/theme/theme1.xml><?xml version="1.0" encoding="utf-8"?>
<a:theme xmlns:a="http://schemas.openxmlformats.org/drawingml/2006/main" name="MNB téma 16_9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BF86D12-47D0-46A6-B42B-0F70B785D661}" vid="{C8B57E9E-D022-4C75-9004-1872F66249D4}"/>
    </a:ext>
  </a:extLst>
</a:theme>
</file>

<file path=ppt/theme/theme2.xml><?xml version="1.0" encoding="utf-8"?>
<a:theme xmlns:a="http://schemas.openxmlformats.org/drawingml/2006/main" name="MNB téma 16_9 nyomtatásra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BF86D12-47D0-46A6-B42B-0F70B785D661}" vid="{F1F9A1AF-1B03-4E91-B1D4-14D10107B466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MNB téma 16_9 új</Template>
  <TotalTime>10276</TotalTime>
  <Words>3223</Words>
  <Application>Microsoft Office PowerPoint</Application>
  <PresentationFormat>Widescreen</PresentationFormat>
  <Paragraphs>293</Paragraphs>
  <Slides>44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Trebuchet MS</vt:lpstr>
      <vt:lpstr>Wingdings</vt:lpstr>
      <vt:lpstr>MNB téma 16_9 új</vt:lpstr>
      <vt:lpstr>MNB téma 16_9 nyomtatásra</vt:lpstr>
      <vt:lpstr>Pénzügyi stabilitási jelentés (2020. május)</vt:lpstr>
      <vt:lpstr>PowerPoint Presentation</vt:lpstr>
      <vt:lpstr>Koronavírus: váratlan, erőteljes és új típusú sokk</vt:lpstr>
      <vt:lpstr>A kockázati étvágy csökkent, a piaci volatilitás emelkedett</vt:lpstr>
      <vt:lpstr>Márciusban nőttek a piaci feszültségek, azonban áprilisra enyhülni kezdtek</vt:lpstr>
      <vt:lpstr>Példátlan méretű fiskális és monetáris reakciók</vt:lpstr>
      <vt:lpstr>PowerPoint Presentation</vt:lpstr>
      <vt:lpstr>A magyar bankrendszer túllépett az előző válság örökségén</vt:lpstr>
      <vt:lpstr>A tőke felhasználhatóságát a jegybank is segíti</vt:lpstr>
      <vt:lpstr>A tőke felhasználhatóságát a jegybank is segíti</vt:lpstr>
      <vt:lpstr>A likviditási tartalékok bőségesek, amit a jegybanki intézkedések is támogatnak</vt:lpstr>
      <vt:lpstr>PowerPoint Presentation</vt:lpstr>
      <vt:lpstr>A koronavírus jelentős hatást fog gyakorolni a bankokra</vt:lpstr>
      <vt:lpstr>A bankokat leginkább a sérülékeny adósok hitelein keresztül érheti el a sokk</vt:lpstr>
      <vt:lpstr>A vállalati hitelállomány mintegy harmadát tekintjük sérülékenynek</vt:lpstr>
      <vt:lpstr>A sérülékeny vállalatokon belül a gyengébb mérleggel rendelkezők kockázata nagyobb</vt:lpstr>
      <vt:lpstr>Az egyéb tartozásokra nem vonatkozik a moratórium, ezek kockázatot jelentenek</vt:lpstr>
      <vt:lpstr>A háztartások esetében is az állomány egyharmada tekinthető sérülékenynek</vt:lpstr>
      <vt:lpstr>A moratórium enyhíti a felmerülő likviditási feszültségeket</vt:lpstr>
      <vt:lpstr>A hitelezési veszteségek növekedésére kell számítani</vt:lpstr>
      <vt:lpstr>PowerPoint Presentation</vt:lpstr>
      <vt:lpstr>A stabilitási jelentésben minden félévben bemutatjuk stresszteszt gyakorlatunkat</vt:lpstr>
      <vt:lpstr>A súlyosabb gazdasági pályán is kezelhető mértékű tőkeigény keletkezne</vt:lpstr>
      <vt:lpstr>Még egy jelentős sokk mellett is csak mérsékelt likviditási hiány alakulna ki</vt:lpstr>
      <vt:lpstr>PowerPoint Presentation</vt:lpstr>
      <vt:lpstr>Kétszámjegyű növekedés közben érte a vállalati hitelezést a koronavírus</vt:lpstr>
      <vt:lpstr>A hitelezési feltételek szigorítása már elkezdődött</vt:lpstr>
      <vt:lpstr>A hosszú lejáratú hitelek iránti kereslet csökkenhet, a rövid lejáratúak iránt nőhet</vt:lpstr>
      <vt:lpstr>Az állami programok anticiklikus módon támogatják a banki hitelezést</vt:lpstr>
      <vt:lpstr>Az NHP hajrá enyhítheti a finanszírozási korlátokat </vt:lpstr>
      <vt:lpstr>Dinamikus bővülés közben érte a lakossági hitelpiacot a koronavírus</vt:lpstr>
      <vt:lpstr>A háztartási szegmensben is szigorodnak a feltételek és csökkenőben a kereslet</vt:lpstr>
      <vt:lpstr>Az újonnan folyósított hitelek volumene érdemben csökkent</vt:lpstr>
      <vt:lpstr>Az állami programok támaszt adhatnak a piacnak</vt:lpstr>
      <vt:lpstr>Előrejelzés: Mérséklődő dinamika a hitelezésben</vt:lpstr>
      <vt:lpstr>PowerPoint Presentation</vt:lpstr>
      <vt:lpstr>Jelentős mérséklődés a tranzakciókban</vt:lpstr>
      <vt:lpstr>Az árakban is megjelent a csökkenés az előzetes adatok alapján</vt:lpstr>
      <vt:lpstr>A bankrendszer ellenálló a lakásárcsökkenéssel szemben</vt:lpstr>
      <vt:lpstr>PowerPoint Presentation</vt:lpstr>
      <vt:lpstr>A lakossági állampapírok értékesítése csak rövid ideig esett vissza jelentősebben</vt:lpstr>
      <vt:lpstr>Az ingatlanalapok esetében is átmenetinek bizonyult a tőkekiáramlás</vt:lpstr>
      <vt:lpstr>A kiadvány fő üzenetei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magyar nemzeti bank felsőoktatást támogató tevékenysége</dc:title>
  <dc:creator>Kővári Zsombor</dc:creator>
  <cp:lastModifiedBy>Dancsik Bálint</cp:lastModifiedBy>
  <cp:revision>450</cp:revision>
  <dcterms:created xsi:type="dcterms:W3CDTF">2018-07-16T14:04:03Z</dcterms:created>
  <dcterms:modified xsi:type="dcterms:W3CDTF">2020-05-20T17:09:32Z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d11092-50c9-4e74-84b5-b1af078dc3d0_Enabled">
    <vt:lpwstr>True</vt:lpwstr>
  </property>
  <property fmtid="{D5CDD505-2E9C-101B-9397-08002B2CF9AE}" pid="3" name="MSIP_Label_b0d11092-50c9-4e74-84b5-b1af078dc3d0_SiteId">
    <vt:lpwstr>97c01ef8-0264-4eef-9c08-fb4a9ba1c0db</vt:lpwstr>
  </property>
  <property fmtid="{D5CDD505-2E9C-101B-9397-08002B2CF9AE}" pid="4" name="MSIP_Label_b0d11092-50c9-4e74-84b5-b1af078dc3d0_Ref">
    <vt:lpwstr>https://api.informationprotection.azure.com/api/97c01ef8-0264-4eef-9c08-fb4a9ba1c0db</vt:lpwstr>
  </property>
  <property fmtid="{D5CDD505-2E9C-101B-9397-08002B2CF9AE}" pid="5" name="MSIP_Label_b0d11092-50c9-4e74-84b5-b1af078dc3d0_Owner">
    <vt:lpwstr>cstothg@mnb.hu</vt:lpwstr>
  </property>
  <property fmtid="{D5CDD505-2E9C-101B-9397-08002B2CF9AE}" pid="6" name="MSIP_Label_b0d11092-50c9-4e74-84b5-b1af078dc3d0_SetDate">
    <vt:lpwstr>2018-10-08T09:02:49.9987900+02:00</vt:lpwstr>
  </property>
  <property fmtid="{D5CDD505-2E9C-101B-9397-08002B2CF9AE}" pid="7" name="MSIP_Label_b0d11092-50c9-4e74-84b5-b1af078dc3d0_Name">
    <vt:lpwstr>Protected</vt:lpwstr>
  </property>
  <property fmtid="{D5CDD505-2E9C-101B-9397-08002B2CF9AE}" pid="8" name="MSIP_Label_b0d11092-50c9-4e74-84b5-b1af078dc3d0_Application">
    <vt:lpwstr>Microsoft Azure Information Protection</vt:lpwstr>
  </property>
  <property fmtid="{D5CDD505-2E9C-101B-9397-08002B2CF9AE}" pid="9" name="MSIP_Label_b0d11092-50c9-4e74-84b5-b1af078dc3d0_Extended_MSFT_Method">
    <vt:lpwstr>Automatic</vt:lpwstr>
  </property>
  <property fmtid="{D5CDD505-2E9C-101B-9397-08002B2CF9AE}" pid="10" name="Sensitivity">
    <vt:lpwstr>Protected</vt:lpwstr>
  </property>
</Properties>
</file>