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12"/>
  </p:notesMasterIdLst>
  <p:handoutMasterIdLst>
    <p:handoutMasterId r:id="rId13"/>
  </p:handoutMasterIdLst>
  <p:sldIdLst>
    <p:sldId id="260" r:id="rId2"/>
    <p:sldId id="283" r:id="rId3"/>
    <p:sldId id="284" r:id="rId4"/>
    <p:sldId id="277" r:id="rId5"/>
    <p:sldId id="265" r:id="rId6"/>
    <p:sldId id="281" r:id="rId7"/>
    <p:sldId id="282" r:id="rId8"/>
    <p:sldId id="278" r:id="rId9"/>
    <p:sldId id="275" r:id="rId10"/>
    <p:sldId id="279" r:id="rId11"/>
  </p:sldIdLst>
  <p:sldSz cx="9144000" cy="6858000" type="screen4x3"/>
  <p:notesSz cx="9926638" cy="67976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452"/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28" autoAdjust="0"/>
  </p:normalViewPr>
  <p:slideViewPr>
    <p:cSldViewPr>
      <p:cViewPr>
        <p:scale>
          <a:sx n="100" d="100"/>
          <a:sy n="100" d="100"/>
        </p:scale>
        <p:origin x="-318" y="-162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E0CF0-4691-4152-9BC7-B969EFE1803E}" type="doc">
      <dgm:prSet loTypeId="urn:microsoft.com/office/officeart/2005/8/layout/cycle6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D58E9474-6FE6-4F1B-B1C0-A677700FAB9D}">
      <dgm:prSet/>
      <dgm:spPr>
        <a:solidFill>
          <a:srgbClr val="002060"/>
        </a:solidFill>
      </dgm:spPr>
      <dgm:t>
        <a:bodyPr/>
        <a:lstStyle/>
        <a:p>
          <a:r>
            <a:rPr lang="hu-HU" dirty="0" smtClean="0"/>
            <a:t>Kritikus funkciók fenntartása</a:t>
          </a:r>
        </a:p>
      </dgm:t>
    </dgm:pt>
    <dgm:pt modelId="{C4938B28-5D69-40B0-84BF-CB5520DB3715}" type="parTrans" cxnId="{089F1ECA-7FA4-45ED-9A63-2860C02F73F9}">
      <dgm:prSet/>
      <dgm:spPr/>
      <dgm:t>
        <a:bodyPr/>
        <a:lstStyle/>
        <a:p>
          <a:endParaRPr lang="hu-HU"/>
        </a:p>
      </dgm:t>
    </dgm:pt>
    <dgm:pt modelId="{6E23F582-AE69-4F3B-80FB-A1D42AFCEEB6}" type="sibTrans" cxnId="{089F1ECA-7FA4-45ED-9A63-2860C02F73F9}">
      <dgm:prSet/>
      <dgm:spPr>
        <a:ln>
          <a:solidFill>
            <a:srgbClr val="002060"/>
          </a:solidFill>
        </a:ln>
      </dgm:spPr>
      <dgm:t>
        <a:bodyPr/>
        <a:lstStyle/>
        <a:p>
          <a:endParaRPr lang="hu-HU"/>
        </a:p>
      </dgm:t>
    </dgm:pt>
    <dgm:pt modelId="{6FB46ACF-B1B9-44B5-838A-42E2436EDD15}">
      <dgm:prSet/>
      <dgm:spPr>
        <a:solidFill>
          <a:srgbClr val="002060"/>
        </a:solidFill>
      </dgm:spPr>
      <dgm:t>
        <a:bodyPr/>
        <a:lstStyle/>
        <a:p>
          <a:r>
            <a:rPr lang="hu-HU" dirty="0" smtClean="0"/>
            <a:t>Pénzügyi stabilitás megóvása</a:t>
          </a:r>
        </a:p>
      </dgm:t>
    </dgm:pt>
    <dgm:pt modelId="{DF9034CC-1A45-4B62-B155-C9F26F62A3EA}" type="parTrans" cxnId="{603AE486-5781-4294-BB5C-3DA1CF4D986D}">
      <dgm:prSet/>
      <dgm:spPr/>
      <dgm:t>
        <a:bodyPr/>
        <a:lstStyle/>
        <a:p>
          <a:endParaRPr lang="hu-HU"/>
        </a:p>
      </dgm:t>
    </dgm:pt>
    <dgm:pt modelId="{0D4F7B60-6BF5-47D6-814B-34ABC294F863}" type="sibTrans" cxnId="{603AE486-5781-4294-BB5C-3DA1CF4D986D}">
      <dgm:prSet/>
      <dgm:spPr>
        <a:ln>
          <a:solidFill>
            <a:srgbClr val="1E2452"/>
          </a:solidFill>
        </a:ln>
      </dgm:spPr>
      <dgm:t>
        <a:bodyPr/>
        <a:lstStyle/>
        <a:p>
          <a:endParaRPr lang="hu-HU"/>
        </a:p>
      </dgm:t>
    </dgm:pt>
    <dgm:pt modelId="{D1A1B028-A02B-407F-A8A0-BE51AE738F88}">
      <dgm:prSet/>
      <dgm:spPr>
        <a:solidFill>
          <a:srgbClr val="002060"/>
        </a:solidFill>
      </dgm:spPr>
      <dgm:t>
        <a:bodyPr/>
        <a:lstStyle/>
        <a:p>
          <a:r>
            <a:rPr lang="hu-HU" dirty="0" smtClean="0"/>
            <a:t>Közpénzek védelme</a:t>
          </a:r>
        </a:p>
      </dgm:t>
    </dgm:pt>
    <dgm:pt modelId="{65756451-0CD6-4564-9F14-4503154F9883}" type="parTrans" cxnId="{621E06C9-325B-4BB0-B16F-E57890D756DE}">
      <dgm:prSet/>
      <dgm:spPr/>
      <dgm:t>
        <a:bodyPr/>
        <a:lstStyle/>
        <a:p>
          <a:endParaRPr lang="hu-HU"/>
        </a:p>
      </dgm:t>
    </dgm:pt>
    <dgm:pt modelId="{D329DBEA-F160-44BC-B67E-55DBB53482A4}" type="sibTrans" cxnId="{621E06C9-325B-4BB0-B16F-E57890D756DE}">
      <dgm:prSet/>
      <dgm:spPr/>
      <dgm:t>
        <a:bodyPr/>
        <a:lstStyle/>
        <a:p>
          <a:endParaRPr lang="hu-HU"/>
        </a:p>
      </dgm:t>
    </dgm:pt>
    <dgm:pt modelId="{E3A35847-99CF-4F4D-BA4F-37B5288DF910}">
      <dgm:prSet/>
      <dgm:spPr>
        <a:solidFill>
          <a:srgbClr val="002060"/>
        </a:solidFill>
      </dgm:spPr>
      <dgm:t>
        <a:bodyPr/>
        <a:lstStyle/>
        <a:p>
          <a:r>
            <a:rPr lang="hu-HU" dirty="0" smtClean="0"/>
            <a:t>Biztosított betétek és befektetések védelme</a:t>
          </a:r>
        </a:p>
      </dgm:t>
    </dgm:pt>
    <dgm:pt modelId="{94019722-A946-4317-9439-C4A455862270}" type="parTrans" cxnId="{372127CB-6F67-4973-93F4-3ED2D4EC4F1C}">
      <dgm:prSet/>
      <dgm:spPr/>
      <dgm:t>
        <a:bodyPr/>
        <a:lstStyle/>
        <a:p>
          <a:endParaRPr lang="hu-HU"/>
        </a:p>
      </dgm:t>
    </dgm:pt>
    <dgm:pt modelId="{C7AC186A-DF0F-4335-9813-C270C2C4592F}" type="sibTrans" cxnId="{372127CB-6F67-4973-93F4-3ED2D4EC4F1C}">
      <dgm:prSet/>
      <dgm:spPr>
        <a:ln>
          <a:solidFill>
            <a:srgbClr val="1E2452"/>
          </a:solidFill>
        </a:ln>
      </dgm:spPr>
      <dgm:t>
        <a:bodyPr/>
        <a:lstStyle/>
        <a:p>
          <a:endParaRPr lang="hu-HU"/>
        </a:p>
      </dgm:t>
    </dgm:pt>
    <dgm:pt modelId="{68478E45-75D8-416B-BEF8-17A9666E4D9E}">
      <dgm:prSet/>
      <dgm:spPr>
        <a:solidFill>
          <a:srgbClr val="002060"/>
        </a:solidFill>
      </dgm:spPr>
      <dgm:t>
        <a:bodyPr/>
        <a:lstStyle/>
        <a:p>
          <a:r>
            <a:rPr lang="hu-HU" dirty="0" smtClean="0"/>
            <a:t>Ügyfelek pénzeszközeinek és vagyonának védelme</a:t>
          </a:r>
        </a:p>
      </dgm:t>
    </dgm:pt>
    <dgm:pt modelId="{3BB730F1-D12F-47EC-9910-7AD53B677DF8}" type="parTrans" cxnId="{1BEBC4A3-7C65-4090-81E5-BC7073A9FDDE}">
      <dgm:prSet/>
      <dgm:spPr/>
      <dgm:t>
        <a:bodyPr/>
        <a:lstStyle/>
        <a:p>
          <a:endParaRPr lang="hu-HU"/>
        </a:p>
      </dgm:t>
    </dgm:pt>
    <dgm:pt modelId="{195A6662-138F-4C6A-94E4-6CF6BC2BDBB7}" type="sibTrans" cxnId="{1BEBC4A3-7C65-4090-81E5-BC7073A9FDDE}">
      <dgm:prSet/>
      <dgm:spPr>
        <a:ln>
          <a:solidFill>
            <a:srgbClr val="002060"/>
          </a:solidFill>
        </a:ln>
      </dgm:spPr>
      <dgm:t>
        <a:bodyPr/>
        <a:lstStyle/>
        <a:p>
          <a:endParaRPr lang="hu-HU"/>
        </a:p>
      </dgm:t>
    </dgm:pt>
    <dgm:pt modelId="{CE46F110-A837-47D3-AA10-8F60F46500A7}">
      <dgm:prSet/>
      <dgm:spPr>
        <a:solidFill>
          <a:srgbClr val="002060"/>
        </a:solidFill>
      </dgm:spPr>
      <dgm:t>
        <a:bodyPr/>
        <a:lstStyle/>
        <a:p>
          <a:r>
            <a:rPr lang="hu-HU" dirty="0" smtClean="0"/>
            <a:t>Betétesek és befektetők bizalmának fenntartása</a:t>
          </a:r>
          <a:endParaRPr lang="hu-HU" dirty="0"/>
        </a:p>
      </dgm:t>
    </dgm:pt>
    <dgm:pt modelId="{1E6E8859-287F-43AE-AEBA-058C3B91CCF6}" type="parTrans" cxnId="{E3B6AF6D-C59D-447F-8AF7-842670215A61}">
      <dgm:prSet/>
      <dgm:spPr/>
      <dgm:t>
        <a:bodyPr/>
        <a:lstStyle/>
        <a:p>
          <a:endParaRPr lang="hu-HU"/>
        </a:p>
      </dgm:t>
    </dgm:pt>
    <dgm:pt modelId="{A3090A97-60E4-45E5-99BA-1A0134A8A2AC}" type="sibTrans" cxnId="{E3B6AF6D-C59D-447F-8AF7-842670215A61}">
      <dgm:prSet/>
      <dgm:spPr>
        <a:ln>
          <a:solidFill>
            <a:srgbClr val="002060"/>
          </a:solidFill>
        </a:ln>
      </dgm:spPr>
      <dgm:t>
        <a:bodyPr/>
        <a:lstStyle/>
        <a:p>
          <a:endParaRPr lang="hu-HU"/>
        </a:p>
      </dgm:t>
    </dgm:pt>
    <dgm:pt modelId="{28384196-9C7A-4514-8C1D-78B4E4FA6FEF}" type="pres">
      <dgm:prSet presAssocID="{30FE0CF0-4691-4152-9BC7-B969EFE1803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E7B9F2C-F035-420E-8470-1CE6E0B073F3}" type="pres">
      <dgm:prSet presAssocID="{D58E9474-6FE6-4F1B-B1C0-A677700FAB9D}" presName="node" presStyleLbl="node1" presStyleIdx="0" presStyleCnt="6" custScaleX="104401" custScaleY="11379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69DD9F-4A9F-427A-8653-94C8DCA3EBC9}" type="pres">
      <dgm:prSet presAssocID="{D58E9474-6FE6-4F1B-B1C0-A677700FAB9D}" presName="spNode" presStyleCnt="0"/>
      <dgm:spPr/>
    </dgm:pt>
    <dgm:pt modelId="{172FD40D-0DD0-4427-A2E3-8E54501F92E4}" type="pres">
      <dgm:prSet presAssocID="{6E23F582-AE69-4F3B-80FB-A1D42AFCEEB6}" presName="sibTrans" presStyleLbl="sibTrans1D1" presStyleIdx="0" presStyleCnt="6"/>
      <dgm:spPr/>
      <dgm:t>
        <a:bodyPr/>
        <a:lstStyle/>
        <a:p>
          <a:endParaRPr lang="hu-HU"/>
        </a:p>
      </dgm:t>
    </dgm:pt>
    <dgm:pt modelId="{D7E11837-560D-489A-8E9F-8A790E038647}" type="pres">
      <dgm:prSet presAssocID="{6FB46ACF-B1B9-44B5-838A-42E2436EDD15}" presName="node" presStyleLbl="node1" presStyleIdx="1" presStyleCnt="6" custScaleX="106228" custScaleY="13173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A89EE8-D087-4B17-BED0-0912E266134A}" type="pres">
      <dgm:prSet presAssocID="{6FB46ACF-B1B9-44B5-838A-42E2436EDD15}" presName="spNode" presStyleCnt="0"/>
      <dgm:spPr/>
    </dgm:pt>
    <dgm:pt modelId="{0EDE0D48-053D-48DD-8D26-F95A778EAA0D}" type="pres">
      <dgm:prSet presAssocID="{0D4F7B60-6BF5-47D6-814B-34ABC294F863}" presName="sibTrans" presStyleLbl="sibTrans1D1" presStyleIdx="1" presStyleCnt="6"/>
      <dgm:spPr/>
      <dgm:t>
        <a:bodyPr/>
        <a:lstStyle/>
        <a:p>
          <a:endParaRPr lang="hu-HU"/>
        </a:p>
      </dgm:t>
    </dgm:pt>
    <dgm:pt modelId="{C50D41C7-1305-45E5-A589-C63C3A2E36BC}" type="pres">
      <dgm:prSet presAssocID="{D1A1B028-A02B-407F-A8A0-BE51AE738F88}" presName="node" presStyleLbl="node1" presStyleIdx="2" presStyleCnt="6" custScaleX="109342" custScaleY="14286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3ED1E4-31E6-4AD8-B2CC-1772617F209A}" type="pres">
      <dgm:prSet presAssocID="{D1A1B028-A02B-407F-A8A0-BE51AE738F88}" presName="spNode" presStyleCnt="0"/>
      <dgm:spPr/>
    </dgm:pt>
    <dgm:pt modelId="{EDD9125F-5194-4526-90F6-44FC7036895A}" type="pres">
      <dgm:prSet presAssocID="{D329DBEA-F160-44BC-B67E-55DBB53482A4}" presName="sibTrans" presStyleLbl="sibTrans1D1" presStyleIdx="2" presStyleCnt="6"/>
      <dgm:spPr/>
      <dgm:t>
        <a:bodyPr/>
        <a:lstStyle/>
        <a:p>
          <a:endParaRPr lang="hu-HU"/>
        </a:p>
      </dgm:t>
    </dgm:pt>
    <dgm:pt modelId="{3912567F-60D5-4599-8952-3A9F2CDEDEAB}" type="pres">
      <dgm:prSet presAssocID="{E3A35847-99CF-4F4D-BA4F-37B5288DF910}" presName="node" presStyleLbl="node1" presStyleIdx="3" presStyleCnt="6" custScaleX="109072" custScaleY="12068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C7FF918-A6D5-4D61-A1C0-2E3ABCFDC2E5}" type="pres">
      <dgm:prSet presAssocID="{E3A35847-99CF-4F4D-BA4F-37B5288DF910}" presName="spNode" presStyleCnt="0"/>
      <dgm:spPr/>
    </dgm:pt>
    <dgm:pt modelId="{C5FE9BDB-8C0B-491B-A65E-160AE3FBFAE6}" type="pres">
      <dgm:prSet presAssocID="{C7AC186A-DF0F-4335-9813-C270C2C4592F}" presName="sibTrans" presStyleLbl="sibTrans1D1" presStyleIdx="3" presStyleCnt="6"/>
      <dgm:spPr/>
      <dgm:t>
        <a:bodyPr/>
        <a:lstStyle/>
        <a:p>
          <a:endParaRPr lang="hu-HU"/>
        </a:p>
      </dgm:t>
    </dgm:pt>
    <dgm:pt modelId="{334D3061-872F-4AB2-ACBB-A53FF970DED0}" type="pres">
      <dgm:prSet presAssocID="{68478E45-75D8-416B-BEF8-17A9666E4D9E}" presName="node" presStyleLbl="node1" presStyleIdx="4" presStyleCnt="6" custScaleX="118845" custScaleY="1248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A3E72B-89A2-4EE2-A090-7C81BEA0DDD1}" type="pres">
      <dgm:prSet presAssocID="{68478E45-75D8-416B-BEF8-17A9666E4D9E}" presName="spNode" presStyleCnt="0"/>
      <dgm:spPr/>
    </dgm:pt>
    <dgm:pt modelId="{BC689642-7CAC-4F1D-BD5E-D0D32D10EEEA}" type="pres">
      <dgm:prSet presAssocID="{195A6662-138F-4C6A-94E4-6CF6BC2BDBB7}" presName="sibTrans" presStyleLbl="sibTrans1D1" presStyleIdx="4" presStyleCnt="6"/>
      <dgm:spPr/>
      <dgm:t>
        <a:bodyPr/>
        <a:lstStyle/>
        <a:p>
          <a:endParaRPr lang="hu-HU"/>
        </a:p>
      </dgm:t>
    </dgm:pt>
    <dgm:pt modelId="{76E1C545-107F-48BC-9F10-0EA97CE90A92}" type="pres">
      <dgm:prSet presAssocID="{CE46F110-A837-47D3-AA10-8F60F46500A7}" presName="node" presStyleLbl="node1" presStyleIdx="5" presStyleCnt="6" custScaleX="109423" custScaleY="13173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A3625A-1AC0-493D-A32B-DF8CFCEE8C82}" type="pres">
      <dgm:prSet presAssocID="{CE46F110-A837-47D3-AA10-8F60F46500A7}" presName="spNode" presStyleCnt="0"/>
      <dgm:spPr/>
    </dgm:pt>
    <dgm:pt modelId="{F07C8B08-9B9B-4F24-B264-9BE8BAC0C30E}" type="pres">
      <dgm:prSet presAssocID="{A3090A97-60E4-45E5-99BA-1A0134A8A2AC}" presName="sibTrans" presStyleLbl="sibTrans1D1" presStyleIdx="5" presStyleCnt="6"/>
      <dgm:spPr/>
      <dgm:t>
        <a:bodyPr/>
        <a:lstStyle/>
        <a:p>
          <a:endParaRPr lang="hu-HU"/>
        </a:p>
      </dgm:t>
    </dgm:pt>
  </dgm:ptLst>
  <dgm:cxnLst>
    <dgm:cxn modelId="{C58970DC-A940-4E6D-8419-383BE74CB9A3}" type="presOf" srcId="{D1A1B028-A02B-407F-A8A0-BE51AE738F88}" destId="{C50D41C7-1305-45E5-A589-C63C3A2E36BC}" srcOrd="0" destOrd="0" presId="urn:microsoft.com/office/officeart/2005/8/layout/cycle6"/>
    <dgm:cxn modelId="{603AE486-5781-4294-BB5C-3DA1CF4D986D}" srcId="{30FE0CF0-4691-4152-9BC7-B969EFE1803E}" destId="{6FB46ACF-B1B9-44B5-838A-42E2436EDD15}" srcOrd="1" destOrd="0" parTransId="{DF9034CC-1A45-4B62-B155-C9F26F62A3EA}" sibTransId="{0D4F7B60-6BF5-47D6-814B-34ABC294F863}"/>
    <dgm:cxn modelId="{DCC8CC51-DEBF-4C70-B8A8-800B035E03D3}" type="presOf" srcId="{6E23F582-AE69-4F3B-80FB-A1D42AFCEEB6}" destId="{172FD40D-0DD0-4427-A2E3-8E54501F92E4}" srcOrd="0" destOrd="0" presId="urn:microsoft.com/office/officeart/2005/8/layout/cycle6"/>
    <dgm:cxn modelId="{E3B6AF6D-C59D-447F-8AF7-842670215A61}" srcId="{30FE0CF0-4691-4152-9BC7-B969EFE1803E}" destId="{CE46F110-A837-47D3-AA10-8F60F46500A7}" srcOrd="5" destOrd="0" parTransId="{1E6E8859-287F-43AE-AEBA-058C3B91CCF6}" sibTransId="{A3090A97-60E4-45E5-99BA-1A0134A8A2AC}"/>
    <dgm:cxn modelId="{AD09742C-24ED-4491-BE4C-68A7F235CCDE}" type="presOf" srcId="{D58E9474-6FE6-4F1B-B1C0-A677700FAB9D}" destId="{7E7B9F2C-F035-420E-8470-1CE6E0B073F3}" srcOrd="0" destOrd="0" presId="urn:microsoft.com/office/officeart/2005/8/layout/cycle6"/>
    <dgm:cxn modelId="{1D117DA9-3C43-4E55-A881-B7DE0DD5776B}" type="presOf" srcId="{195A6662-138F-4C6A-94E4-6CF6BC2BDBB7}" destId="{BC689642-7CAC-4F1D-BD5E-D0D32D10EEEA}" srcOrd="0" destOrd="0" presId="urn:microsoft.com/office/officeart/2005/8/layout/cycle6"/>
    <dgm:cxn modelId="{5F41A419-8C6E-4104-BC43-F8C6E0FDCA7F}" type="presOf" srcId="{CE46F110-A837-47D3-AA10-8F60F46500A7}" destId="{76E1C545-107F-48BC-9F10-0EA97CE90A92}" srcOrd="0" destOrd="0" presId="urn:microsoft.com/office/officeart/2005/8/layout/cycle6"/>
    <dgm:cxn modelId="{932C798B-97E5-43E3-B431-3B0287EF433B}" type="presOf" srcId="{6FB46ACF-B1B9-44B5-838A-42E2436EDD15}" destId="{D7E11837-560D-489A-8E9F-8A790E038647}" srcOrd="0" destOrd="0" presId="urn:microsoft.com/office/officeart/2005/8/layout/cycle6"/>
    <dgm:cxn modelId="{2F457B97-6D1F-4473-B738-99F0F05DE41C}" type="presOf" srcId="{30FE0CF0-4691-4152-9BC7-B969EFE1803E}" destId="{28384196-9C7A-4514-8C1D-78B4E4FA6FEF}" srcOrd="0" destOrd="0" presId="urn:microsoft.com/office/officeart/2005/8/layout/cycle6"/>
    <dgm:cxn modelId="{1BEBC4A3-7C65-4090-81E5-BC7073A9FDDE}" srcId="{30FE0CF0-4691-4152-9BC7-B969EFE1803E}" destId="{68478E45-75D8-416B-BEF8-17A9666E4D9E}" srcOrd="4" destOrd="0" parTransId="{3BB730F1-D12F-47EC-9910-7AD53B677DF8}" sibTransId="{195A6662-138F-4C6A-94E4-6CF6BC2BDBB7}"/>
    <dgm:cxn modelId="{25FC5451-80CA-4BEC-BD15-E8DDB2FB82DE}" type="presOf" srcId="{0D4F7B60-6BF5-47D6-814B-34ABC294F863}" destId="{0EDE0D48-053D-48DD-8D26-F95A778EAA0D}" srcOrd="0" destOrd="0" presId="urn:microsoft.com/office/officeart/2005/8/layout/cycle6"/>
    <dgm:cxn modelId="{5DAFC9D5-F3A7-4C5D-8318-6836AFABA59B}" type="presOf" srcId="{68478E45-75D8-416B-BEF8-17A9666E4D9E}" destId="{334D3061-872F-4AB2-ACBB-A53FF970DED0}" srcOrd="0" destOrd="0" presId="urn:microsoft.com/office/officeart/2005/8/layout/cycle6"/>
    <dgm:cxn modelId="{CC9C3311-915B-4EB6-B32E-AC4E902F816C}" type="presOf" srcId="{C7AC186A-DF0F-4335-9813-C270C2C4592F}" destId="{C5FE9BDB-8C0B-491B-A65E-160AE3FBFAE6}" srcOrd="0" destOrd="0" presId="urn:microsoft.com/office/officeart/2005/8/layout/cycle6"/>
    <dgm:cxn modelId="{089F1ECA-7FA4-45ED-9A63-2860C02F73F9}" srcId="{30FE0CF0-4691-4152-9BC7-B969EFE1803E}" destId="{D58E9474-6FE6-4F1B-B1C0-A677700FAB9D}" srcOrd="0" destOrd="0" parTransId="{C4938B28-5D69-40B0-84BF-CB5520DB3715}" sibTransId="{6E23F582-AE69-4F3B-80FB-A1D42AFCEEB6}"/>
    <dgm:cxn modelId="{8818F5B1-EE86-4BA8-ACF1-6E0B17E248A9}" type="presOf" srcId="{E3A35847-99CF-4F4D-BA4F-37B5288DF910}" destId="{3912567F-60D5-4599-8952-3A9F2CDEDEAB}" srcOrd="0" destOrd="0" presId="urn:microsoft.com/office/officeart/2005/8/layout/cycle6"/>
    <dgm:cxn modelId="{372127CB-6F67-4973-93F4-3ED2D4EC4F1C}" srcId="{30FE0CF0-4691-4152-9BC7-B969EFE1803E}" destId="{E3A35847-99CF-4F4D-BA4F-37B5288DF910}" srcOrd="3" destOrd="0" parTransId="{94019722-A946-4317-9439-C4A455862270}" sibTransId="{C7AC186A-DF0F-4335-9813-C270C2C4592F}"/>
    <dgm:cxn modelId="{72A6136B-4D17-437F-8CB7-19910FB30E37}" type="presOf" srcId="{A3090A97-60E4-45E5-99BA-1A0134A8A2AC}" destId="{F07C8B08-9B9B-4F24-B264-9BE8BAC0C30E}" srcOrd="0" destOrd="0" presId="urn:microsoft.com/office/officeart/2005/8/layout/cycle6"/>
    <dgm:cxn modelId="{E41C02CE-689C-464B-902C-DDB9EA43A899}" type="presOf" srcId="{D329DBEA-F160-44BC-B67E-55DBB53482A4}" destId="{EDD9125F-5194-4526-90F6-44FC7036895A}" srcOrd="0" destOrd="0" presId="urn:microsoft.com/office/officeart/2005/8/layout/cycle6"/>
    <dgm:cxn modelId="{621E06C9-325B-4BB0-B16F-E57890D756DE}" srcId="{30FE0CF0-4691-4152-9BC7-B969EFE1803E}" destId="{D1A1B028-A02B-407F-A8A0-BE51AE738F88}" srcOrd="2" destOrd="0" parTransId="{65756451-0CD6-4564-9F14-4503154F9883}" sibTransId="{D329DBEA-F160-44BC-B67E-55DBB53482A4}"/>
    <dgm:cxn modelId="{46CA71A7-5AB5-4234-AA79-F9384C6B9B0D}" type="presParOf" srcId="{28384196-9C7A-4514-8C1D-78B4E4FA6FEF}" destId="{7E7B9F2C-F035-420E-8470-1CE6E0B073F3}" srcOrd="0" destOrd="0" presId="urn:microsoft.com/office/officeart/2005/8/layout/cycle6"/>
    <dgm:cxn modelId="{824808CF-5C33-4717-8901-641254325BE6}" type="presParOf" srcId="{28384196-9C7A-4514-8C1D-78B4E4FA6FEF}" destId="{C869DD9F-4A9F-427A-8653-94C8DCA3EBC9}" srcOrd="1" destOrd="0" presId="urn:microsoft.com/office/officeart/2005/8/layout/cycle6"/>
    <dgm:cxn modelId="{14FEAA06-DD4F-418F-A4D7-F5B8D7409FBE}" type="presParOf" srcId="{28384196-9C7A-4514-8C1D-78B4E4FA6FEF}" destId="{172FD40D-0DD0-4427-A2E3-8E54501F92E4}" srcOrd="2" destOrd="0" presId="urn:microsoft.com/office/officeart/2005/8/layout/cycle6"/>
    <dgm:cxn modelId="{4DC9AD1B-D7FC-4DE5-88CB-57E96067252D}" type="presParOf" srcId="{28384196-9C7A-4514-8C1D-78B4E4FA6FEF}" destId="{D7E11837-560D-489A-8E9F-8A790E038647}" srcOrd="3" destOrd="0" presId="urn:microsoft.com/office/officeart/2005/8/layout/cycle6"/>
    <dgm:cxn modelId="{2E8B2817-00C2-454D-BBE7-AA766FA33C33}" type="presParOf" srcId="{28384196-9C7A-4514-8C1D-78B4E4FA6FEF}" destId="{A3A89EE8-D087-4B17-BED0-0912E266134A}" srcOrd="4" destOrd="0" presId="urn:microsoft.com/office/officeart/2005/8/layout/cycle6"/>
    <dgm:cxn modelId="{9077FCAA-BB8E-4CA2-9F39-4BD58637695F}" type="presParOf" srcId="{28384196-9C7A-4514-8C1D-78B4E4FA6FEF}" destId="{0EDE0D48-053D-48DD-8D26-F95A778EAA0D}" srcOrd="5" destOrd="0" presId="urn:microsoft.com/office/officeart/2005/8/layout/cycle6"/>
    <dgm:cxn modelId="{75107F86-7864-4EFD-9A5C-9B23A9C0E7D6}" type="presParOf" srcId="{28384196-9C7A-4514-8C1D-78B4E4FA6FEF}" destId="{C50D41C7-1305-45E5-A589-C63C3A2E36BC}" srcOrd="6" destOrd="0" presId="urn:microsoft.com/office/officeart/2005/8/layout/cycle6"/>
    <dgm:cxn modelId="{12E797E8-1714-4C04-973C-F460E0E29AFE}" type="presParOf" srcId="{28384196-9C7A-4514-8C1D-78B4E4FA6FEF}" destId="{213ED1E4-31E6-4AD8-B2CC-1772617F209A}" srcOrd="7" destOrd="0" presId="urn:microsoft.com/office/officeart/2005/8/layout/cycle6"/>
    <dgm:cxn modelId="{B9B1D4D2-AEF0-403A-B9A6-F87057B19EBE}" type="presParOf" srcId="{28384196-9C7A-4514-8C1D-78B4E4FA6FEF}" destId="{EDD9125F-5194-4526-90F6-44FC7036895A}" srcOrd="8" destOrd="0" presId="urn:microsoft.com/office/officeart/2005/8/layout/cycle6"/>
    <dgm:cxn modelId="{C912691C-4CF8-4194-BD09-F18DE8A3A652}" type="presParOf" srcId="{28384196-9C7A-4514-8C1D-78B4E4FA6FEF}" destId="{3912567F-60D5-4599-8952-3A9F2CDEDEAB}" srcOrd="9" destOrd="0" presId="urn:microsoft.com/office/officeart/2005/8/layout/cycle6"/>
    <dgm:cxn modelId="{A44911EE-D08B-4732-ABA9-F7E7B6A25726}" type="presParOf" srcId="{28384196-9C7A-4514-8C1D-78B4E4FA6FEF}" destId="{8C7FF918-A6D5-4D61-A1C0-2E3ABCFDC2E5}" srcOrd="10" destOrd="0" presId="urn:microsoft.com/office/officeart/2005/8/layout/cycle6"/>
    <dgm:cxn modelId="{B462633E-BA57-48BC-B375-F8908FCF9486}" type="presParOf" srcId="{28384196-9C7A-4514-8C1D-78B4E4FA6FEF}" destId="{C5FE9BDB-8C0B-491B-A65E-160AE3FBFAE6}" srcOrd="11" destOrd="0" presId="urn:microsoft.com/office/officeart/2005/8/layout/cycle6"/>
    <dgm:cxn modelId="{28D1EAF7-342F-4A72-8284-90BEB5C2BC87}" type="presParOf" srcId="{28384196-9C7A-4514-8C1D-78B4E4FA6FEF}" destId="{334D3061-872F-4AB2-ACBB-A53FF970DED0}" srcOrd="12" destOrd="0" presId="urn:microsoft.com/office/officeart/2005/8/layout/cycle6"/>
    <dgm:cxn modelId="{66C447DE-20CC-4A0D-B036-FAD811F1AE6B}" type="presParOf" srcId="{28384196-9C7A-4514-8C1D-78B4E4FA6FEF}" destId="{E7A3E72B-89A2-4EE2-A090-7C81BEA0DDD1}" srcOrd="13" destOrd="0" presId="urn:microsoft.com/office/officeart/2005/8/layout/cycle6"/>
    <dgm:cxn modelId="{3C41B018-1E8C-4D02-AACE-509B75E58416}" type="presParOf" srcId="{28384196-9C7A-4514-8C1D-78B4E4FA6FEF}" destId="{BC689642-7CAC-4F1D-BD5E-D0D32D10EEEA}" srcOrd="14" destOrd="0" presId="urn:microsoft.com/office/officeart/2005/8/layout/cycle6"/>
    <dgm:cxn modelId="{E23FF6B5-8603-4DDF-9AA4-06609D9A349C}" type="presParOf" srcId="{28384196-9C7A-4514-8C1D-78B4E4FA6FEF}" destId="{76E1C545-107F-48BC-9F10-0EA97CE90A92}" srcOrd="15" destOrd="0" presId="urn:microsoft.com/office/officeart/2005/8/layout/cycle6"/>
    <dgm:cxn modelId="{681AE549-B1C1-4752-8015-B94D5454E7C8}" type="presParOf" srcId="{28384196-9C7A-4514-8C1D-78B4E4FA6FEF}" destId="{F6A3625A-1AC0-493D-A32B-DF8CFCEE8C82}" srcOrd="16" destOrd="0" presId="urn:microsoft.com/office/officeart/2005/8/layout/cycle6"/>
    <dgm:cxn modelId="{9A6343E5-9139-40B7-B84C-DCB2477BFB23}" type="presParOf" srcId="{28384196-9C7A-4514-8C1D-78B4E4FA6FEF}" destId="{F07C8B08-9B9B-4F24-B264-9BE8BAC0C30E}" srcOrd="17" destOrd="0" presId="urn:microsoft.com/office/officeart/2005/8/layout/cycle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B9F2C-F035-420E-8470-1CE6E0B073F3}">
      <dsp:nvSpPr>
        <dsp:cNvPr id="0" name=""/>
        <dsp:cNvSpPr/>
      </dsp:nvSpPr>
      <dsp:spPr>
        <a:xfrm>
          <a:off x="3341863" y="-68100"/>
          <a:ext cx="1296143" cy="91828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Kritikus funkciók fenntartása</a:t>
          </a:r>
        </a:p>
      </dsp:txBody>
      <dsp:txXfrm>
        <a:off x="3386690" y="-23273"/>
        <a:ext cx="1206489" cy="828630"/>
      </dsp:txXfrm>
    </dsp:sp>
    <dsp:sp modelId="{172FD40D-0DD0-4427-A2E3-8E54501F92E4}">
      <dsp:nvSpPr>
        <dsp:cNvPr id="0" name=""/>
        <dsp:cNvSpPr/>
      </dsp:nvSpPr>
      <dsp:spPr>
        <a:xfrm>
          <a:off x="2090633" y="391042"/>
          <a:ext cx="3798602" cy="3798602"/>
        </a:xfrm>
        <a:custGeom>
          <a:avLst/>
          <a:gdLst/>
          <a:ahLst/>
          <a:cxnLst/>
          <a:rect l="0" t="0" r="0" b="0"/>
          <a:pathLst>
            <a:path>
              <a:moveTo>
                <a:pt x="2553202" y="116113"/>
              </a:moveTo>
              <a:arcTo wR="1899301" hR="1899301" stAng="17408289" swAng="1105679"/>
            </a:path>
          </a:pathLst>
        </a:custGeom>
        <a:noFill/>
        <a:ln w="9525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11837-560D-489A-8E9F-8A790E038647}">
      <dsp:nvSpPr>
        <dsp:cNvPr id="0" name=""/>
        <dsp:cNvSpPr/>
      </dsp:nvSpPr>
      <dsp:spPr>
        <a:xfrm>
          <a:off x="4975365" y="809176"/>
          <a:ext cx="1318826" cy="1063032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Pénzügyi stabilitás megóvása</a:t>
          </a:r>
        </a:p>
      </dsp:txBody>
      <dsp:txXfrm>
        <a:off x="5027258" y="861069"/>
        <a:ext cx="1215040" cy="959246"/>
      </dsp:txXfrm>
    </dsp:sp>
    <dsp:sp modelId="{0EDE0D48-053D-48DD-8D26-F95A778EAA0D}">
      <dsp:nvSpPr>
        <dsp:cNvPr id="0" name=""/>
        <dsp:cNvSpPr/>
      </dsp:nvSpPr>
      <dsp:spPr>
        <a:xfrm>
          <a:off x="2090633" y="391042"/>
          <a:ext cx="3798602" cy="3798602"/>
        </a:xfrm>
        <a:custGeom>
          <a:avLst/>
          <a:gdLst/>
          <a:ahLst/>
          <a:cxnLst/>
          <a:rect l="0" t="0" r="0" b="0"/>
          <a:pathLst>
            <a:path>
              <a:moveTo>
                <a:pt x="3753730" y="1488890"/>
              </a:moveTo>
              <a:arcTo wR="1899301" hR="1899301" stAng="20851248" swAng="1414379"/>
            </a:path>
          </a:pathLst>
        </a:custGeom>
        <a:noFill/>
        <a:ln w="9525" cap="flat" cmpd="sng" algn="ctr">
          <a:solidFill>
            <a:srgbClr val="1E245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D41C7-1305-45E5-A589-C63C3A2E36BC}">
      <dsp:nvSpPr>
        <dsp:cNvPr id="0" name=""/>
        <dsp:cNvSpPr/>
      </dsp:nvSpPr>
      <dsp:spPr>
        <a:xfrm>
          <a:off x="4956035" y="2663561"/>
          <a:ext cx="1357486" cy="115286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Közpénzek védelme</a:t>
          </a:r>
        </a:p>
      </dsp:txBody>
      <dsp:txXfrm>
        <a:off x="5012313" y="2719839"/>
        <a:ext cx="1244930" cy="1040309"/>
      </dsp:txXfrm>
    </dsp:sp>
    <dsp:sp modelId="{EDD9125F-5194-4526-90F6-44FC7036895A}">
      <dsp:nvSpPr>
        <dsp:cNvPr id="0" name=""/>
        <dsp:cNvSpPr/>
      </dsp:nvSpPr>
      <dsp:spPr>
        <a:xfrm>
          <a:off x="2090633" y="391042"/>
          <a:ext cx="3798602" cy="3798602"/>
        </a:xfrm>
        <a:custGeom>
          <a:avLst/>
          <a:gdLst/>
          <a:ahLst/>
          <a:cxnLst/>
          <a:rect l="0" t="0" r="0" b="0"/>
          <a:pathLst>
            <a:path>
              <a:moveTo>
                <a:pt x="3025811" y="3428457"/>
              </a:moveTo>
              <a:arcTo wR="1899301" hR="1899301" stAng="3217283" swAng="92029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2567F-60D5-4599-8952-3A9F2CDEDEAB}">
      <dsp:nvSpPr>
        <dsp:cNvPr id="0" name=""/>
        <dsp:cNvSpPr/>
      </dsp:nvSpPr>
      <dsp:spPr>
        <a:xfrm>
          <a:off x="3312867" y="3702678"/>
          <a:ext cx="1354134" cy="97393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Biztosított betétek és befektetések védelme</a:t>
          </a:r>
        </a:p>
      </dsp:txBody>
      <dsp:txXfrm>
        <a:off x="3360411" y="3750222"/>
        <a:ext cx="1259046" cy="878846"/>
      </dsp:txXfrm>
    </dsp:sp>
    <dsp:sp modelId="{C5FE9BDB-8C0B-491B-A65E-160AE3FBFAE6}">
      <dsp:nvSpPr>
        <dsp:cNvPr id="0" name=""/>
        <dsp:cNvSpPr/>
      </dsp:nvSpPr>
      <dsp:spPr>
        <a:xfrm>
          <a:off x="2090633" y="391042"/>
          <a:ext cx="3798602" cy="3798602"/>
        </a:xfrm>
        <a:custGeom>
          <a:avLst/>
          <a:gdLst/>
          <a:ahLst/>
          <a:cxnLst/>
          <a:rect l="0" t="0" r="0" b="0"/>
          <a:pathLst>
            <a:path>
              <a:moveTo>
                <a:pt x="1216321" y="3671555"/>
              </a:moveTo>
              <a:arcTo wR="1899301" hR="1899301" stAng="6664520" swAng="1128541"/>
            </a:path>
          </a:pathLst>
        </a:custGeom>
        <a:noFill/>
        <a:ln w="9525" cap="flat" cmpd="sng" algn="ctr">
          <a:solidFill>
            <a:srgbClr val="1E245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D3061-872F-4AB2-ACBB-A53FF970DED0}">
      <dsp:nvSpPr>
        <dsp:cNvPr id="0" name=""/>
        <dsp:cNvSpPr/>
      </dsp:nvSpPr>
      <dsp:spPr>
        <a:xfrm>
          <a:off x="1607358" y="2736302"/>
          <a:ext cx="1475466" cy="1007383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Ügyfelek pénzeszközeinek és vagyonának védelme</a:t>
          </a:r>
        </a:p>
      </dsp:txBody>
      <dsp:txXfrm>
        <a:off x="1656534" y="2785478"/>
        <a:ext cx="1377114" cy="909031"/>
      </dsp:txXfrm>
    </dsp:sp>
    <dsp:sp modelId="{BC689642-7CAC-4F1D-BD5E-D0D32D10EEEA}">
      <dsp:nvSpPr>
        <dsp:cNvPr id="0" name=""/>
        <dsp:cNvSpPr/>
      </dsp:nvSpPr>
      <dsp:spPr>
        <a:xfrm>
          <a:off x="2090633" y="391042"/>
          <a:ext cx="3798602" cy="3798602"/>
        </a:xfrm>
        <a:custGeom>
          <a:avLst/>
          <a:gdLst/>
          <a:ahLst/>
          <a:cxnLst/>
          <a:rect l="0" t="0" r="0" b="0"/>
          <a:pathLst>
            <a:path>
              <a:moveTo>
                <a:pt x="51088" y="2336856"/>
              </a:moveTo>
              <a:arcTo wR="1899301" hR="1899301" stAng="10000845" swAng="1546591"/>
            </a:path>
          </a:pathLst>
        </a:custGeom>
        <a:noFill/>
        <a:ln w="9525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1C545-107F-48BC-9F10-0EA97CE90A92}">
      <dsp:nvSpPr>
        <dsp:cNvPr id="0" name=""/>
        <dsp:cNvSpPr/>
      </dsp:nvSpPr>
      <dsp:spPr>
        <a:xfrm>
          <a:off x="1665845" y="809176"/>
          <a:ext cx="1358492" cy="1063032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Betétesek és befektetők bizalmának fenntartása</a:t>
          </a:r>
          <a:endParaRPr lang="hu-HU" sz="1300" kern="1200" dirty="0"/>
        </a:p>
      </dsp:txBody>
      <dsp:txXfrm>
        <a:off x="1717738" y="861069"/>
        <a:ext cx="1254706" cy="959246"/>
      </dsp:txXfrm>
    </dsp:sp>
    <dsp:sp modelId="{F07C8B08-9B9B-4F24-B264-9BE8BAC0C30E}">
      <dsp:nvSpPr>
        <dsp:cNvPr id="0" name=""/>
        <dsp:cNvSpPr/>
      </dsp:nvSpPr>
      <dsp:spPr>
        <a:xfrm>
          <a:off x="2090633" y="391042"/>
          <a:ext cx="3798602" cy="3798602"/>
        </a:xfrm>
        <a:custGeom>
          <a:avLst/>
          <a:gdLst/>
          <a:ahLst/>
          <a:cxnLst/>
          <a:rect l="0" t="0" r="0" b="0"/>
          <a:pathLst>
            <a:path>
              <a:moveTo>
                <a:pt x="715243" y="414258"/>
              </a:moveTo>
              <a:arcTo wR="1899301" hR="1899301" stAng="13886032" swAng="1105679"/>
            </a:path>
          </a:pathLst>
        </a:custGeom>
        <a:noFill/>
        <a:ln w="9525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2014.09.11.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2014.09.11.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103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A szanálás szabályozási háttere, céljai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Szanálási keretrendszer - Piaci konzultáció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u-HU" dirty="0" smtClean="0"/>
              <a:t>Gyura Gábor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43300" y="6356351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2014. szeptember 10-11.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Köszönöm a figyelmet!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8344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200" b="1" dirty="0"/>
              <a:t>Miért</a:t>
            </a:r>
            <a:r>
              <a:rPr lang="hu-HU" dirty="0" smtClean="0"/>
              <a:t> </a:t>
            </a:r>
            <a:r>
              <a:rPr lang="hu-HU" sz="4200" b="1" dirty="0"/>
              <a:t>jött</a:t>
            </a:r>
            <a:r>
              <a:rPr lang="hu-HU" dirty="0" smtClean="0"/>
              <a:t> </a:t>
            </a:r>
            <a:r>
              <a:rPr lang="hu-HU" sz="4200" b="1" dirty="0"/>
              <a:t>létre</a:t>
            </a:r>
            <a:r>
              <a:rPr lang="hu-HU" dirty="0" smtClean="0"/>
              <a:t> </a:t>
            </a:r>
            <a:r>
              <a:rPr lang="hu-HU" sz="4200" b="1" dirty="0"/>
              <a:t>a</a:t>
            </a:r>
            <a:r>
              <a:rPr lang="hu-HU" dirty="0" smtClean="0"/>
              <a:t> </a:t>
            </a:r>
            <a:r>
              <a:rPr lang="hu-HU" sz="4200" b="1" dirty="0"/>
              <a:t>szanálási</a:t>
            </a:r>
            <a:r>
              <a:rPr lang="hu-HU" dirty="0" smtClean="0"/>
              <a:t> </a:t>
            </a:r>
            <a:r>
              <a:rPr lang="hu-HU" sz="4200" b="1" dirty="0" smtClean="0"/>
              <a:t>keret-rendszer</a:t>
            </a:r>
            <a:r>
              <a:rPr lang="hu-HU" b="1" dirty="0" smtClean="0"/>
              <a:t>?</a:t>
            </a:r>
            <a:endParaRPr lang="hu-HU" sz="4200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80053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76872"/>
            <a:ext cx="2630521" cy="26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Egyenes összekötő nyíllal 7"/>
          <p:cNvCxnSpPr/>
          <p:nvPr/>
        </p:nvCxnSpPr>
        <p:spPr>
          <a:xfrm>
            <a:off x="5436096" y="3717032"/>
            <a:ext cx="72008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3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200" b="1" dirty="0"/>
              <a:t>Miért</a:t>
            </a:r>
            <a:r>
              <a:rPr lang="hu-HU" dirty="0" smtClean="0"/>
              <a:t> </a:t>
            </a:r>
            <a:r>
              <a:rPr lang="hu-HU" sz="4200" b="1" dirty="0"/>
              <a:t>jött</a:t>
            </a:r>
            <a:r>
              <a:rPr lang="hu-HU" dirty="0" smtClean="0"/>
              <a:t> </a:t>
            </a:r>
            <a:r>
              <a:rPr lang="hu-HU" sz="4200" b="1" dirty="0"/>
              <a:t>létre</a:t>
            </a:r>
            <a:r>
              <a:rPr lang="hu-HU" dirty="0" smtClean="0"/>
              <a:t> </a:t>
            </a:r>
            <a:r>
              <a:rPr lang="hu-HU" sz="4200" b="1" dirty="0"/>
              <a:t>a</a:t>
            </a:r>
            <a:r>
              <a:rPr lang="hu-HU" dirty="0" smtClean="0"/>
              <a:t> </a:t>
            </a:r>
            <a:r>
              <a:rPr lang="hu-HU" sz="4200" b="1" dirty="0"/>
              <a:t>szanálási</a:t>
            </a:r>
            <a:r>
              <a:rPr lang="hu-HU" dirty="0" smtClean="0"/>
              <a:t> </a:t>
            </a:r>
            <a:r>
              <a:rPr lang="hu-HU" sz="4200" b="1" dirty="0" smtClean="0"/>
              <a:t>keret-rendszer</a:t>
            </a:r>
            <a:r>
              <a:rPr lang="hu-HU" sz="4200" b="1" dirty="0"/>
              <a:t>?</a:t>
            </a:r>
            <a:r>
              <a:rPr lang="hu-HU" dirty="0" smtClean="0"/>
              <a:t> </a:t>
            </a:r>
            <a:r>
              <a:rPr lang="hu-HU" sz="4200" b="1" dirty="0" err="1"/>
              <a:t>II</a:t>
            </a:r>
            <a:r>
              <a:rPr lang="hu-HU" sz="4200" b="1" dirty="0"/>
              <a:t>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5436096" y="3717032"/>
            <a:ext cx="72008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gyurag\Pictures\Northern_Rock_bank_r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" y="17712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526460" y="3196565"/>
            <a:ext cx="1861964" cy="1168539"/>
          </a:xfrm>
          <a:prstGeom prst="ellipse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BRRD</a:t>
            </a:r>
            <a:endParaRPr lang="hu-HU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hu-H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irányelv</a:t>
            </a:r>
          </a:p>
        </p:txBody>
      </p:sp>
    </p:spTree>
    <p:extLst>
      <p:ext uri="{BB962C8B-B14F-4D97-AF65-F5344CB8AC3E}">
        <p14:creationId xmlns:p14="http://schemas.microsoft.com/office/powerpoint/2010/main" val="25091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Európai és hazai jogszabályok</a:t>
            </a:r>
            <a:endParaRPr lang="hu-HU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4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886700" cy="4968552"/>
          </a:xfrm>
        </p:spPr>
        <p:txBody>
          <a:bodyPr>
            <a:normAutofit/>
          </a:bodyPr>
          <a:lstStyle/>
          <a:p>
            <a:r>
              <a:rPr lang="hu-HU" sz="2800" dirty="0"/>
              <a:t>A hitelintézetek és befektetési vállalkozások helyreállítását és szanálását célzó </a:t>
            </a:r>
            <a:r>
              <a:rPr lang="hu-HU" sz="2800" dirty="0" smtClean="0"/>
              <a:t>keretrendszerről szóló irányelv - </a:t>
            </a:r>
            <a:r>
              <a:rPr lang="hu-HU" sz="2800" b="1" dirty="0" err="1" smtClean="0"/>
              <a:t>BRRD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→ átültetve a Szanálási </a:t>
            </a:r>
            <a:r>
              <a:rPr lang="hu-HU" sz="2800" dirty="0" err="1" smtClean="0"/>
              <a:t>tv.-en</a:t>
            </a:r>
            <a:r>
              <a:rPr lang="hu-HU" sz="2800" dirty="0" smtClean="0"/>
              <a:t> keresztül</a:t>
            </a:r>
          </a:p>
          <a:p>
            <a:pPr>
              <a:spcBef>
                <a:spcPts val="1800"/>
              </a:spcBef>
            </a:pPr>
            <a:r>
              <a:rPr lang="hu-HU" sz="2800" dirty="0" smtClean="0"/>
              <a:t>A </a:t>
            </a:r>
            <a:r>
              <a:rPr lang="hu-HU" sz="2800" dirty="0"/>
              <a:t>pénzügyi közvetítőrendszer egyes szereplőinek biztonságát </a:t>
            </a:r>
            <a:r>
              <a:rPr lang="hu-HU" sz="2800" dirty="0" smtClean="0"/>
              <a:t>erősítő intézményrendszer továbbfejlesztéséről szóló</a:t>
            </a:r>
            <a:r>
              <a:rPr lang="hu-HU" sz="2800" dirty="0"/>
              <a:t> </a:t>
            </a:r>
            <a:r>
              <a:rPr lang="hu-HU" sz="2800" dirty="0" smtClean="0"/>
              <a:t>2014</a:t>
            </a:r>
            <a:r>
              <a:rPr lang="hu-HU" sz="2800" dirty="0"/>
              <a:t>. évi </a:t>
            </a:r>
            <a:r>
              <a:rPr lang="hu-HU" sz="2800" dirty="0" err="1" smtClean="0"/>
              <a:t>XXXVII</a:t>
            </a:r>
            <a:r>
              <a:rPr lang="hu-HU" sz="2800" dirty="0"/>
              <a:t>. t</a:t>
            </a:r>
            <a:r>
              <a:rPr lang="hu-HU" sz="2800" dirty="0" smtClean="0"/>
              <a:t>örvény</a:t>
            </a:r>
            <a:br>
              <a:rPr lang="hu-HU" sz="2800" dirty="0" smtClean="0"/>
            </a:br>
            <a:r>
              <a:rPr lang="hu-HU" sz="2800" dirty="0" smtClean="0"/>
              <a:t>- </a:t>
            </a:r>
            <a:r>
              <a:rPr lang="hu-HU" sz="2800" b="1" dirty="0" smtClean="0"/>
              <a:t>Szanálási törvény</a:t>
            </a:r>
            <a:br>
              <a:rPr lang="hu-HU" sz="2800" b="1" dirty="0" smtClean="0"/>
            </a:br>
            <a:r>
              <a:rPr lang="hu-HU" sz="2800" dirty="0" smtClean="0"/>
              <a:t>→ </a:t>
            </a:r>
            <a:r>
              <a:rPr lang="hu-HU" sz="2800" dirty="0"/>
              <a:t>hatályba lépés</a:t>
            </a:r>
            <a:r>
              <a:rPr lang="hu-HU" sz="2800" dirty="0" smtClean="0"/>
              <a:t>: 2014.07.21./2014.09.16.</a:t>
            </a:r>
            <a:r>
              <a:rPr lang="hu-HU" sz="2800" b="1" dirty="0"/>
              <a:t>	</a:t>
            </a:r>
            <a:endParaRPr lang="hu-HU" sz="2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76" y="2378150"/>
            <a:ext cx="1139999" cy="8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64" y="4581128"/>
            <a:ext cx="1092711" cy="81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3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Szanálási törvény hatálya</a:t>
            </a:r>
            <a:endParaRPr lang="hu-HU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14" name="Rounded Rectangle 13"/>
          <p:cNvSpPr/>
          <p:nvPr/>
        </p:nvSpPr>
        <p:spPr>
          <a:xfrm>
            <a:off x="1116013" y="1412875"/>
            <a:ext cx="7127875" cy="2808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" name="Rounded Rectangle 14"/>
          <p:cNvSpPr/>
          <p:nvPr/>
        </p:nvSpPr>
        <p:spPr>
          <a:xfrm>
            <a:off x="2916014" y="1658938"/>
            <a:ext cx="3240509" cy="97797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700338" y="1733550"/>
            <a:ext cx="3671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charset="0"/>
                <a:cs typeface="Arial" charset="0"/>
              </a:rPr>
              <a:t>Hitelintézetek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charset="0"/>
                <a:cs typeface="Arial" charset="0"/>
              </a:rPr>
              <a:t>Befektetési vállalkozások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116012" y="2492097"/>
            <a:ext cx="7127875" cy="1719263"/>
          </a:xfrm>
        </p:spPr>
        <p:txBody>
          <a:bodyPr>
            <a:normAutofit fontScale="70000" lnSpcReduction="20000"/>
          </a:bodyPr>
          <a:lstStyle/>
          <a:p>
            <a:pPr algn="ctr" eaLnBrk="1" hangingPunct="1"/>
            <a:endParaRPr lang="hu-HU" altLang="hu-HU" dirty="0" smtClean="0">
              <a:solidFill>
                <a:schemeClr val="bg1"/>
              </a:solidFill>
            </a:endParaRPr>
          </a:p>
          <a:p>
            <a:pPr marL="457200" lvl="2" indent="-457200">
              <a:spcBef>
                <a:spcPts val="750"/>
              </a:spcBef>
              <a:buFont typeface="Wingdings" panose="05000000000000000000" pitchFamily="2" charset="2"/>
              <a:buChar char="q"/>
            </a:pPr>
            <a:r>
              <a:rPr lang="hu-HU" altLang="hu-HU" sz="2600" dirty="0" smtClean="0">
                <a:solidFill>
                  <a:srgbClr val="1E2452"/>
                </a:solidFill>
              </a:rPr>
              <a:t>Holding: pénzügyi, vegyes pénzügyi, vegyes tevékenységű</a:t>
            </a:r>
          </a:p>
          <a:p>
            <a:pPr marL="457200" lvl="2" indent="-457200">
              <a:spcBef>
                <a:spcPts val="750"/>
              </a:spcBef>
              <a:buFont typeface="Wingdings" panose="05000000000000000000" pitchFamily="2" charset="2"/>
              <a:buChar char="q"/>
            </a:pPr>
            <a:r>
              <a:rPr lang="hu-HU" altLang="hu-HU" sz="2600" dirty="0">
                <a:solidFill>
                  <a:srgbClr val="1E2452"/>
                </a:solidFill>
              </a:rPr>
              <a:t>Pénzügyi </a:t>
            </a:r>
            <a:r>
              <a:rPr lang="hu-HU" altLang="hu-HU" sz="2600" dirty="0" smtClean="0">
                <a:solidFill>
                  <a:srgbClr val="1E2452"/>
                </a:solidFill>
              </a:rPr>
              <a:t>vállalkozás: </a:t>
            </a:r>
            <a:r>
              <a:rPr lang="hu-HU" altLang="hu-HU" sz="2600" dirty="0">
                <a:solidFill>
                  <a:srgbClr val="1E2452"/>
                </a:solidFill>
              </a:rPr>
              <a:t>ha az összevont alapú felügyelet hatálya alá </a:t>
            </a:r>
            <a:r>
              <a:rPr lang="hu-HU" altLang="hu-HU" sz="2600" dirty="0" smtClean="0">
                <a:solidFill>
                  <a:srgbClr val="1E2452"/>
                </a:solidFill>
              </a:rPr>
              <a:t>tartozik</a:t>
            </a:r>
          </a:p>
          <a:p>
            <a:pPr marL="457200" lvl="2" indent="-457200">
              <a:spcBef>
                <a:spcPts val="750"/>
              </a:spcBef>
              <a:buFont typeface="Wingdings" panose="05000000000000000000" pitchFamily="2" charset="2"/>
              <a:buChar char="q"/>
            </a:pPr>
            <a:r>
              <a:rPr lang="hu-HU" altLang="hu-HU" sz="2600" dirty="0" smtClean="0">
                <a:solidFill>
                  <a:srgbClr val="1E2452"/>
                </a:solidFill>
              </a:rPr>
              <a:t>Harmadik országbeli intézmény magyarországi fióktelepe</a:t>
            </a:r>
            <a:br>
              <a:rPr lang="hu-HU" altLang="hu-HU" sz="2600" dirty="0" smtClean="0">
                <a:solidFill>
                  <a:srgbClr val="1E2452"/>
                </a:solidFill>
              </a:rPr>
            </a:br>
            <a:r>
              <a:rPr lang="hu-HU" altLang="hu-HU" sz="2600" dirty="0" smtClean="0">
                <a:solidFill>
                  <a:srgbClr val="1E2452"/>
                </a:solidFill>
              </a:rPr>
              <a:t>	=&gt; ilyen egyelőre nem működik Magyarországon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630587" y="4653136"/>
            <a:ext cx="3221333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marL="0" lvl="2" defTabSz="685800" eaLnBrk="1" hangingPunct="1">
              <a:spcBef>
                <a:spcPct val="0"/>
              </a:spcBef>
              <a:buNone/>
            </a:pPr>
            <a:r>
              <a:rPr lang="hu-HU" altLang="hu-HU" sz="2100" b="1" dirty="0" smtClean="0">
                <a:solidFill>
                  <a:schemeClr val="accent5"/>
                </a:solidFill>
              </a:rPr>
              <a:t>2012. végén az Európai Bizottság konzultációs dokumentumot adott ki szanálási keretrendszer lehetséges kiterjesztéséről:</a:t>
            </a:r>
            <a:endParaRPr lang="hu-HU" altLang="hu-HU" sz="2100" b="1" dirty="0">
              <a:solidFill>
                <a:schemeClr val="accent5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959200" y="4955520"/>
            <a:ext cx="4824412" cy="56832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8" name="Rounded Rectangle 27"/>
          <p:cNvSpPr/>
          <p:nvPr/>
        </p:nvSpPr>
        <p:spPr>
          <a:xfrm>
            <a:off x="3960787" y="5608636"/>
            <a:ext cx="4822825" cy="56832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u-HU"/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3957613" y="5031720"/>
            <a:ext cx="48244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marL="0" lvl="2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100" dirty="0">
                <a:solidFill>
                  <a:schemeClr val="bg1"/>
                </a:solidFill>
                <a:latin typeface="Arial" charset="0"/>
                <a:cs typeface="Arial" charset="0"/>
              </a:rPr>
              <a:t>pénzügyi infrastruktúrák</a:t>
            </a: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3959200" y="5682454"/>
            <a:ext cx="48228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342900" indent="-3429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2" eaLnBrk="1" hangingPunct="1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hu-HU" altLang="hu-HU" sz="2100" dirty="0">
                <a:solidFill>
                  <a:schemeClr val="bg1"/>
                </a:solidFill>
                <a:latin typeface="Arial" charset="0"/>
                <a:cs typeface="Arial" charset="0"/>
              </a:rPr>
              <a:t>egyéb intézménytípusok (pl. biztosítók)</a:t>
            </a:r>
          </a:p>
        </p:txBody>
      </p:sp>
    </p:spTree>
    <p:extLst>
      <p:ext uri="{BB962C8B-B14F-4D97-AF65-F5344CB8AC3E}">
        <p14:creationId xmlns:p14="http://schemas.microsoft.com/office/powerpoint/2010/main" val="16977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z="4000" b="1" dirty="0"/>
              <a:t>S</a:t>
            </a:r>
            <a:r>
              <a:rPr lang="hu-HU" altLang="hu-HU" sz="4000" b="1" dirty="0" smtClean="0"/>
              <a:t>zanálási </a:t>
            </a:r>
            <a:r>
              <a:rPr lang="hu-HU" altLang="hu-HU" sz="4000" b="1" dirty="0"/>
              <a:t>törvényhez </a:t>
            </a:r>
            <a:r>
              <a:rPr lang="hu-HU" altLang="hu-HU" sz="4000" b="1" dirty="0" smtClean="0"/>
              <a:t>kapcsolódó, folyamatban lévő jogszabályalkotás</a:t>
            </a:r>
            <a:endParaRPr lang="hu-HU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700338" y="1733550"/>
            <a:ext cx="3671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charset="0"/>
                <a:cs typeface="Arial" charset="0"/>
              </a:rPr>
              <a:t>Hitelintézetek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chemeClr val="bg1"/>
                </a:solidFill>
                <a:latin typeface="Arial" charset="0"/>
                <a:cs typeface="Arial" charset="0"/>
              </a:rPr>
              <a:t>Befektetési vállalkozások</a:t>
            </a: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3851920" y="5159375"/>
            <a:ext cx="48244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marL="0" lvl="2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100" dirty="0">
                <a:solidFill>
                  <a:schemeClr val="bg1"/>
                </a:solidFill>
                <a:latin typeface="Arial" charset="0"/>
                <a:cs typeface="Arial" charset="0"/>
              </a:rPr>
              <a:t>pénzügyi infrastruktúrák</a:t>
            </a: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3960787" y="5892799"/>
            <a:ext cx="48228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342900" indent="-3429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2" eaLnBrk="1" hangingPunct="1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hu-HU" altLang="hu-HU" sz="2100" dirty="0">
                <a:solidFill>
                  <a:schemeClr val="bg1"/>
                </a:solidFill>
                <a:latin typeface="Arial" charset="0"/>
                <a:cs typeface="Arial" charset="0"/>
              </a:rPr>
              <a:t>egyéb intézménytípusok (pl. biztosítók)</a:t>
            </a:r>
          </a:p>
        </p:txBody>
      </p:sp>
      <p:graphicFrame>
        <p:nvGraphicFramePr>
          <p:cNvPr id="16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204178"/>
              </p:ext>
            </p:extLst>
          </p:nvPr>
        </p:nvGraphicFramePr>
        <p:xfrm>
          <a:off x="971600" y="1549021"/>
          <a:ext cx="7344816" cy="454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279867"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>
                          <a:latin typeface="Calibri" panose="020F0502020204030204" pitchFamily="34" charset="0"/>
                        </a:rPr>
                        <a:t>MNB rendelet</a:t>
                      </a:r>
                      <a:endParaRPr lang="hu-HU" sz="1800" dirty="0">
                        <a:latin typeface="Calibri" panose="020F0502020204030204" pitchFamily="34" charset="0"/>
                      </a:endParaRPr>
                    </a:p>
                  </a:txBody>
                  <a:tcPr marL="91446" marR="91446" marT="45716" marB="4571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>
                          <a:latin typeface="Calibri" panose="020F0502020204030204" pitchFamily="34" charset="0"/>
                        </a:rPr>
                        <a:t>Kormányrendelet</a:t>
                      </a:r>
                      <a:endParaRPr lang="hu-HU" sz="1800" dirty="0">
                        <a:latin typeface="Calibri" panose="020F0502020204030204" pitchFamily="34" charset="0"/>
                      </a:endParaRPr>
                    </a:p>
                  </a:txBody>
                  <a:tcPr marL="91446" marR="91446" marT="45716" marB="45716">
                    <a:solidFill>
                      <a:srgbClr val="002060"/>
                    </a:solidFill>
                  </a:tcPr>
                </a:tc>
              </a:tr>
              <a:tr h="807962">
                <a:tc>
                  <a:txBody>
                    <a:bodyPr/>
                    <a:lstStyle/>
                    <a:p>
                      <a:pPr algn="l"/>
                      <a:r>
                        <a:rPr lang="hu-HU" sz="1600" smtClean="0">
                          <a:latin typeface="Calibri" panose="020F0502020204030204" pitchFamily="34" charset="0"/>
                        </a:rPr>
                        <a:t>A szavatóló</a:t>
                      </a:r>
                      <a:r>
                        <a:rPr lang="hu-HU" sz="1600" baseline="0" smtClean="0">
                          <a:latin typeface="Calibri" panose="020F0502020204030204" pitchFamily="34" charset="0"/>
                        </a:rPr>
                        <a:t> tőke és a leírható, átalakítható kötelezettségek kötelező minimumszintje (MREL)</a:t>
                      </a:r>
                      <a:endParaRPr lang="hu-HU" sz="1600" dirty="0">
                        <a:latin typeface="Calibri" panose="020F0502020204030204" pitchFamily="34" charset="0"/>
                      </a:endParaRPr>
                    </a:p>
                  </a:txBody>
                  <a:tcPr marL="91446" marR="91446" marT="45716" marB="457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>
                          <a:latin typeface="Calibri" panose="020F0502020204030204" pitchFamily="34" charset="0"/>
                        </a:rPr>
                        <a:t>MNB szanálási</a:t>
                      </a:r>
                      <a:r>
                        <a:rPr lang="hu-HU" sz="1600" baseline="0" dirty="0" smtClean="0">
                          <a:latin typeface="Calibri" panose="020F0502020204030204" pitchFamily="34" charset="0"/>
                        </a:rPr>
                        <a:t> költségeinek elszámoltathatósága</a:t>
                      </a:r>
                      <a:endParaRPr lang="hu-HU" sz="1600" dirty="0">
                        <a:latin typeface="Calibri" panose="020F0502020204030204" pitchFamily="34" charset="0"/>
                      </a:endParaRPr>
                    </a:p>
                  </a:txBody>
                  <a:tcPr marL="91446" marR="91446" marT="45716" marB="457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796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err="1" smtClean="0">
                          <a:latin typeface="Calibri" panose="020F0502020204030204" pitchFamily="34" charset="0"/>
                          <a:sym typeface="Wingdings"/>
                        </a:rPr>
                        <a:t>MREL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sym typeface="Wingdings"/>
                        </a:rPr>
                        <a:t> képes eszközökbe való befektetés</a:t>
                      </a:r>
                      <a:r>
                        <a:rPr lang="hu-HU" sz="1600" baseline="0" dirty="0" smtClean="0">
                          <a:latin typeface="Calibri" panose="020F0502020204030204" pitchFamily="34" charset="0"/>
                          <a:sym typeface="Wingdings"/>
                        </a:rPr>
                        <a:t> korlátozása</a:t>
                      </a:r>
                      <a:endParaRPr lang="hu-HU" sz="1600" dirty="0" smtClean="0">
                        <a:latin typeface="Calibri" panose="020F0502020204030204" pitchFamily="34" charset="0"/>
                      </a:endParaRPr>
                    </a:p>
                  </a:txBody>
                  <a:tcPr marL="91446" marR="91446" marT="45716" marB="457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>
                          <a:latin typeface="Calibri" panose="020F0502020204030204" pitchFamily="34" charset="0"/>
                        </a:rPr>
                        <a:t>Reorganizációs terv részletszabályai</a:t>
                      </a:r>
                      <a:endParaRPr lang="hu-HU" sz="1600" dirty="0">
                        <a:latin typeface="Calibri" panose="020F0502020204030204" pitchFamily="34" charset="0"/>
                      </a:endParaRPr>
                    </a:p>
                  </a:txBody>
                  <a:tcPr marL="91446" marR="91446" marT="45716" marB="457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796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latin typeface="Calibri" panose="020F0502020204030204" pitchFamily="34" charset="0"/>
                          <a:sym typeface="Wingdings"/>
                        </a:rPr>
                        <a:t>Számszerűsíthető</a:t>
                      </a:r>
                      <a:r>
                        <a:rPr lang="hu-HU" sz="1600" baseline="0" dirty="0" smtClean="0">
                          <a:latin typeface="Calibri" panose="020F0502020204030204" pitchFamily="34" charset="0"/>
                          <a:sym typeface="Wingdings"/>
                        </a:rPr>
                        <a:t> szempontrendszer a f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sym typeface="Wingdings"/>
                        </a:rPr>
                        <a:t>izetésképtelenség megállapításához</a:t>
                      </a:r>
                      <a:endParaRPr lang="hu-HU" sz="1600" dirty="0" smtClean="0">
                        <a:latin typeface="Calibri" panose="020F0502020204030204" pitchFamily="34" charset="0"/>
                      </a:endParaRPr>
                    </a:p>
                  </a:txBody>
                  <a:tcPr marL="91446" marR="91446" marT="45716" marB="457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>
                          <a:latin typeface="Calibri" panose="020F0502020204030204" pitchFamily="34" charset="0"/>
                        </a:rPr>
                        <a:t>Szanálási Alap</a:t>
                      </a:r>
                      <a:r>
                        <a:rPr lang="hu-HU" sz="1600" baseline="0" dirty="0" smtClean="0">
                          <a:latin typeface="Calibri" panose="020F0502020204030204" pitchFamily="34" charset="0"/>
                        </a:rPr>
                        <a:t> teherviselése</a:t>
                      </a:r>
                      <a:endParaRPr lang="hu-HU" sz="1600" dirty="0">
                        <a:latin typeface="Calibri" panose="020F0502020204030204" pitchFamily="34" charset="0"/>
                      </a:endParaRPr>
                    </a:p>
                  </a:txBody>
                  <a:tcPr marL="91446" marR="91446" marT="45716" marB="457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840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latin typeface="Calibri" panose="020F0502020204030204" pitchFamily="34" charset="0"/>
                        </a:rPr>
                        <a:t>Közérdek módszertan – felszámolás hipotetikus</a:t>
                      </a:r>
                      <a:r>
                        <a:rPr lang="hu-HU" sz="1600" baseline="0" dirty="0" smtClean="0">
                          <a:latin typeface="Calibri" panose="020F0502020204030204" pitchFamily="34" charset="0"/>
                        </a:rPr>
                        <a:t> végeredményével való összehasonlítás</a:t>
                      </a:r>
                      <a:endParaRPr lang="hu-HU" sz="1600" dirty="0" smtClean="0">
                        <a:latin typeface="Calibri" panose="020F0502020204030204" pitchFamily="34" charset="0"/>
                      </a:endParaRPr>
                    </a:p>
                  </a:txBody>
                  <a:tcPr marL="91446" marR="91446" marT="45716" marB="457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>
                          <a:latin typeface="Calibri" panose="020F0502020204030204" pitchFamily="34" charset="0"/>
                        </a:rPr>
                        <a:t>Független vagyonértékelők pályáztatása</a:t>
                      </a:r>
                      <a:endParaRPr lang="hu-HU" sz="1600" dirty="0">
                        <a:latin typeface="Calibri" panose="020F0502020204030204" pitchFamily="34" charset="0"/>
                      </a:endParaRPr>
                    </a:p>
                  </a:txBody>
                  <a:tcPr marL="91446" marR="91446" marT="45716" marB="457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111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latin typeface="Calibri" panose="020F0502020204030204" pitchFamily="34" charset="0"/>
                        </a:rPr>
                        <a:t>Szanálási</a:t>
                      </a:r>
                      <a:r>
                        <a:rPr lang="hu-HU" sz="1600" baseline="0" dirty="0" smtClean="0">
                          <a:latin typeface="Calibri" panose="020F0502020204030204" pitchFamily="34" charset="0"/>
                        </a:rPr>
                        <a:t> a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</a:rPr>
                        <a:t>datszolgáltatás</a:t>
                      </a:r>
                    </a:p>
                  </a:txBody>
                  <a:tcPr marL="91446" marR="91446" marT="45716" marB="457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 sz="1600" dirty="0">
                        <a:latin typeface="Calibri" panose="020F0502020204030204" pitchFamily="34" charset="0"/>
                      </a:endParaRPr>
                    </a:p>
                  </a:txBody>
                  <a:tcPr marL="91446" marR="91446" marT="45716" marB="45716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9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z="3600" b="1" dirty="0" err="1" smtClean="0"/>
              <a:t>BRRD-hez</a:t>
            </a:r>
            <a:r>
              <a:rPr lang="hu-HU" altLang="hu-HU" sz="3600" b="1" dirty="0" smtClean="0"/>
              <a:t> </a:t>
            </a:r>
            <a:r>
              <a:rPr lang="hu-HU" altLang="hu-HU" sz="3600" b="1" dirty="0"/>
              <a:t>kapcsolódó, folyamatban lévő </a:t>
            </a:r>
            <a:r>
              <a:rPr lang="hu-HU" altLang="hu-HU" sz="3600" b="1" dirty="0" smtClean="0"/>
              <a:t>uniós jogszabályalkotás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6" y="1412776"/>
            <a:ext cx="8169106" cy="4968552"/>
          </a:xfrm>
        </p:spPr>
        <p:txBody>
          <a:bodyPr/>
          <a:lstStyle/>
          <a:p>
            <a:pPr marL="809625" lvl="1" indent="-466725">
              <a:lnSpc>
                <a:spcPts val="2500"/>
              </a:lnSpc>
              <a:tabLst>
                <a:tab pos="628650" algn="l"/>
              </a:tabLst>
            </a:pPr>
            <a:r>
              <a:rPr lang="hu-HU" sz="2800" dirty="0" err="1" smtClean="0"/>
              <a:t>EBA</a:t>
            </a:r>
            <a:r>
              <a:rPr lang="hu-HU" sz="2800" dirty="0" smtClean="0"/>
              <a:t> rendeletek </a:t>
            </a:r>
            <a:r>
              <a:rPr lang="hu-HU" sz="2800" dirty="0"/>
              <a:t>(</a:t>
            </a:r>
            <a:r>
              <a:rPr lang="hu-HU" sz="2800" dirty="0" err="1"/>
              <a:t>RTS</a:t>
            </a:r>
            <a:r>
              <a:rPr lang="hu-HU" sz="2800" dirty="0"/>
              <a:t>, </a:t>
            </a:r>
            <a:r>
              <a:rPr lang="hu-HU" sz="2800" dirty="0" err="1" smtClean="0"/>
              <a:t>ITS</a:t>
            </a:r>
            <a:r>
              <a:rPr lang="hu-HU" sz="2800" dirty="0" smtClean="0"/>
              <a:t>) </a:t>
            </a:r>
            <a:br>
              <a:rPr lang="hu-HU" sz="2800" dirty="0" smtClean="0"/>
            </a:br>
            <a:r>
              <a:rPr lang="hu-HU" sz="2800" dirty="0" smtClean="0"/>
              <a:t>pl</a:t>
            </a:r>
            <a:r>
              <a:rPr lang="hu-HU" sz="2800" dirty="0"/>
              <a:t>. szanálási alap kockázatalapú </a:t>
            </a:r>
            <a:r>
              <a:rPr lang="hu-HU" sz="2800" dirty="0" smtClean="0"/>
              <a:t>díjfizetés stb.	</a:t>
            </a:r>
            <a:br>
              <a:rPr lang="hu-HU" sz="2800" dirty="0" smtClean="0"/>
            </a:br>
            <a:r>
              <a:rPr lang="hu-HU" sz="2800" dirty="0" smtClean="0"/>
              <a:t>	</a:t>
            </a:r>
            <a:r>
              <a:rPr lang="hu-HU" sz="2800" b="1" dirty="0" smtClean="0"/>
              <a:t>→</a:t>
            </a:r>
            <a:r>
              <a:rPr lang="hu-HU" sz="2800" dirty="0" smtClean="0"/>
              <a:t> </a:t>
            </a:r>
            <a:r>
              <a:rPr lang="hu-HU" sz="2800" dirty="0"/>
              <a:t>közvetlenül </a:t>
            </a:r>
            <a:r>
              <a:rPr lang="hu-HU" sz="2800" dirty="0" smtClean="0"/>
              <a:t>lesznek hatályosak</a:t>
            </a:r>
          </a:p>
          <a:p>
            <a:pPr marL="342900" lvl="1" indent="0">
              <a:lnSpc>
                <a:spcPts val="2500"/>
              </a:lnSpc>
              <a:buNone/>
              <a:tabLst>
                <a:tab pos="628650" algn="l"/>
              </a:tabLst>
            </a:pPr>
            <a:endParaRPr lang="hu-HU" sz="2800" dirty="0" smtClean="0"/>
          </a:p>
          <a:p>
            <a:pPr marL="819150" lvl="2" indent="-457200">
              <a:lnSpc>
                <a:spcPts val="2500"/>
              </a:lnSpc>
              <a:spcBef>
                <a:spcPts val="1200"/>
              </a:spcBef>
            </a:pPr>
            <a:r>
              <a:rPr lang="hu-HU" sz="2800" dirty="0" err="1" smtClean="0"/>
              <a:t>EBA</a:t>
            </a:r>
            <a:r>
              <a:rPr lang="hu-HU" sz="2800" dirty="0" smtClean="0"/>
              <a:t> iránymutatások</a:t>
            </a:r>
            <a:br>
              <a:rPr lang="hu-HU" sz="2800" dirty="0" smtClean="0"/>
            </a:br>
            <a:r>
              <a:rPr lang="hu-HU" sz="2800" dirty="0" smtClean="0"/>
              <a:t>	</a:t>
            </a:r>
            <a:r>
              <a:rPr lang="hu-HU" sz="2800" b="1" dirty="0" smtClean="0"/>
              <a:t>→</a:t>
            </a:r>
            <a:r>
              <a:rPr lang="hu-HU" sz="2800" dirty="0" smtClean="0"/>
              <a:t> implementálási kötelezettség</a:t>
            </a:r>
          </a:p>
          <a:p>
            <a:pPr marL="361950" lvl="2" indent="0">
              <a:lnSpc>
                <a:spcPts val="2500"/>
              </a:lnSpc>
              <a:spcBef>
                <a:spcPts val="1200"/>
              </a:spcBef>
              <a:buNone/>
            </a:pPr>
            <a:endParaRPr lang="hu-HU" sz="2800" dirty="0" smtClean="0"/>
          </a:p>
          <a:p>
            <a:pPr marL="361950" lvl="4" indent="0">
              <a:buNone/>
            </a:pPr>
            <a:endParaRPr lang="hu-HU" sz="2800" dirty="0" smtClean="0"/>
          </a:p>
          <a:p>
            <a:pPr marL="361950" lvl="4" indent="0">
              <a:buNone/>
            </a:pPr>
            <a:r>
              <a:rPr lang="hu-HU" sz="2800" dirty="0" smtClean="0"/>
              <a:t>Nyilvános </a:t>
            </a:r>
            <a:r>
              <a:rPr lang="hu-HU" sz="2800" dirty="0"/>
              <a:t>konzultációk az </a:t>
            </a:r>
            <a:r>
              <a:rPr lang="hu-HU" sz="2800" dirty="0" err="1"/>
              <a:t>EBA</a:t>
            </a:r>
            <a:r>
              <a:rPr lang="hu-HU" sz="2800" dirty="0"/>
              <a:t> </a:t>
            </a:r>
            <a:r>
              <a:rPr lang="hu-HU" sz="2800" dirty="0" smtClean="0"/>
              <a:t>honlapon	</a:t>
            </a:r>
            <a:br>
              <a:rPr lang="hu-HU" sz="2800" dirty="0" smtClean="0"/>
            </a:br>
            <a:r>
              <a:rPr lang="hu-HU" sz="2800" dirty="0" smtClean="0"/>
              <a:t>	</a:t>
            </a:r>
            <a:r>
              <a:rPr lang="hu-HU" sz="2800" b="1" dirty="0" smtClean="0"/>
              <a:t>→ </a:t>
            </a:r>
            <a:r>
              <a:rPr lang="hu-HU" sz="2800" dirty="0"/>
              <a:t>Intézmények is </a:t>
            </a:r>
            <a:r>
              <a:rPr lang="hu-HU" sz="2800" dirty="0" smtClean="0"/>
              <a:t>küldhetnek észrevételeket, 		     javaslatokat</a:t>
            </a:r>
            <a:endParaRPr lang="hu-HU" sz="28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8" name="Down Arrow 7"/>
          <p:cNvSpPr/>
          <p:nvPr/>
        </p:nvSpPr>
        <p:spPr>
          <a:xfrm>
            <a:off x="3851920" y="3832076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9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Szervezeti keretek az MNB-n belül</a:t>
            </a:r>
            <a:endParaRPr lang="hu-HU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355724" y="5189538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bg1"/>
                </a:solidFill>
                <a:latin typeface="Arial" charset="0"/>
                <a:cs typeface="Arial" charset="0"/>
              </a:rPr>
              <a:t>2015 eleje</a:t>
            </a: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1358900" y="5892800"/>
            <a:ext cx="1439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chemeClr val="bg1"/>
                </a:solidFill>
                <a:latin typeface="Arial" charset="0"/>
                <a:cs typeface="Arial" charset="0"/>
              </a:rPr>
              <a:t>2016 után</a:t>
            </a: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3529013" y="5159375"/>
            <a:ext cx="48244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marL="0" lvl="2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100" dirty="0">
                <a:solidFill>
                  <a:schemeClr val="bg1"/>
                </a:solidFill>
                <a:latin typeface="Arial" charset="0"/>
                <a:cs typeface="Arial" charset="0"/>
              </a:rPr>
              <a:t>pénzügyi infrastruktúrák</a:t>
            </a: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3529013" y="5892800"/>
            <a:ext cx="48228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342900" indent="-3429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2653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lvl="2" eaLnBrk="1" hangingPunct="1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hu-HU" altLang="hu-HU" sz="2100" dirty="0">
                <a:solidFill>
                  <a:schemeClr val="bg1"/>
                </a:solidFill>
                <a:latin typeface="Arial" charset="0"/>
                <a:cs typeface="Arial" charset="0"/>
              </a:rPr>
              <a:t>egyéb intézménytípusok (pl. biztosítók)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92548"/>
            <a:ext cx="7886700" cy="4968552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hu-HU" sz="2400" u="sng" dirty="0" smtClean="0"/>
              <a:t>2014 augusztus</a:t>
            </a:r>
            <a:r>
              <a:rPr lang="hu-HU" sz="2400" dirty="0" smtClean="0"/>
              <a:t>: jelenlegi szervezeti keretek kialakítása</a:t>
            </a:r>
            <a:endParaRPr lang="hu-HU" sz="2400" dirty="0"/>
          </a:p>
        </p:txBody>
      </p:sp>
      <p:sp>
        <p:nvSpPr>
          <p:cNvPr id="31" name="Rectangle 30"/>
          <p:cNvSpPr/>
          <p:nvPr/>
        </p:nvSpPr>
        <p:spPr>
          <a:xfrm>
            <a:off x="1055484" y="4214075"/>
            <a:ext cx="4399875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Szanálási és reorganizációs főosztály</a:t>
            </a:r>
            <a:endParaRPr lang="hu-H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4905301"/>
            <a:ext cx="2566864" cy="8548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Szanálási stratégia, szakmapolitika és jogérvényesítési osztály</a:t>
            </a:r>
            <a:endParaRPr lang="hu-HU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80770" y="4906800"/>
            <a:ext cx="2448272" cy="8548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Szanálási elemzési és vagyonértékelési osztály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699792" y="4797152"/>
            <a:ext cx="100811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54391" y="4639196"/>
            <a:ext cx="1031" cy="15795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359590" y="2420888"/>
            <a:ext cx="2566864" cy="12641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Pénzügyi szervezetek felügyeletéért és fogyasztóvédelemért felelős alelnök</a:t>
            </a:r>
            <a:endParaRPr lang="hu-H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71989" y="2427815"/>
            <a:ext cx="2566864" cy="12641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prstClr val="black"/>
                </a:solidFill>
                <a:latin typeface="Calibri" panose="020F0502020204030204" pitchFamily="34" charset="0"/>
              </a:rPr>
              <a:t>Monetáris politikáért, pénzügyi stabilitásért és hitelösztönzésért felelős alelnök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640960" y="3681643"/>
            <a:ext cx="2062" cy="5324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55421" y="3691936"/>
            <a:ext cx="1" cy="52213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789474" y="4228896"/>
            <a:ext cx="1702972" cy="834454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Felügyeleti területek</a:t>
            </a:r>
            <a:endParaRPr lang="hu-HU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228184" y="2182341"/>
            <a:ext cx="0" cy="3910955"/>
          </a:xfrm>
          <a:prstGeom prst="line">
            <a:avLst/>
          </a:prstGeom>
          <a:ln w="254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5"/>
          <p:cNvCxnSpPr/>
          <p:nvPr/>
        </p:nvCxnSpPr>
        <p:spPr>
          <a:xfrm>
            <a:off x="2699792" y="4791596"/>
            <a:ext cx="0" cy="7897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5"/>
          <p:cNvCxnSpPr/>
          <p:nvPr/>
        </p:nvCxnSpPr>
        <p:spPr>
          <a:xfrm>
            <a:off x="3707904" y="4797152"/>
            <a:ext cx="0" cy="7897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6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Szanálási célok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86477517"/>
              </p:ext>
            </p:extLst>
          </p:nvPr>
        </p:nvGraphicFramePr>
        <p:xfrm>
          <a:off x="539552" y="1412776"/>
          <a:ext cx="79208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9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1539</TotalTime>
  <Words>315</Words>
  <Application>Microsoft Office PowerPoint</Application>
  <PresentationFormat>Diavetítés a képernyőre (4:3 oldalarány)</PresentationFormat>
  <Paragraphs>82</Paragraphs>
  <Slides>10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blank</vt:lpstr>
      <vt:lpstr>A szanálás szabályozási háttere, céljai </vt:lpstr>
      <vt:lpstr>Miért jött létre a szanálási keret-rendszer?</vt:lpstr>
      <vt:lpstr>Miért jött létre a szanálási keret-rendszer? II.</vt:lpstr>
      <vt:lpstr>Európai és hazai jogszabályok</vt:lpstr>
      <vt:lpstr>Szanálási törvény hatálya</vt:lpstr>
      <vt:lpstr>Szanálási törvényhez kapcsolódó, folyamatban lévő jogszabályalkotás</vt:lpstr>
      <vt:lpstr>BRRD-hez kapcsolódó, folyamatban lévő uniós jogszabályalkotás</vt:lpstr>
      <vt:lpstr>Szervezeti keretek az MNB-n belül</vt:lpstr>
      <vt:lpstr>Szanálási célok</vt:lpstr>
      <vt:lpstr>Köszönöm a figyelmet!</vt:lpstr>
    </vt:vector>
  </TitlesOfParts>
  <Company>Magyar Nemzeti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Sulyok András</dc:creator>
  <cp:lastModifiedBy>Szanálási főosztály</cp:lastModifiedBy>
  <cp:revision>112</cp:revision>
  <cp:lastPrinted>2014-09-09T08:03:52Z</cp:lastPrinted>
  <dcterms:created xsi:type="dcterms:W3CDTF">2014-02-07T08:38:52Z</dcterms:created>
  <dcterms:modified xsi:type="dcterms:W3CDTF">2014-09-11T05:50:50Z</dcterms:modified>
</cp:coreProperties>
</file>