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28"/>
  </p:notesMasterIdLst>
  <p:handoutMasterIdLst>
    <p:handoutMasterId r:id="rId29"/>
  </p:handoutMasterIdLst>
  <p:sldIdLst>
    <p:sldId id="260" r:id="rId2"/>
    <p:sldId id="262" r:id="rId3"/>
    <p:sldId id="265" r:id="rId4"/>
    <p:sldId id="280" r:id="rId5"/>
    <p:sldId id="281" r:id="rId6"/>
    <p:sldId id="294" r:id="rId7"/>
    <p:sldId id="285" r:id="rId8"/>
    <p:sldId id="264" r:id="rId9"/>
    <p:sldId id="266" r:id="rId10"/>
    <p:sldId id="267" r:id="rId11"/>
    <p:sldId id="289" r:id="rId12"/>
    <p:sldId id="293" r:id="rId13"/>
    <p:sldId id="268" r:id="rId14"/>
    <p:sldId id="286" r:id="rId15"/>
    <p:sldId id="275" r:id="rId16"/>
    <p:sldId id="269" r:id="rId17"/>
    <p:sldId id="287" r:id="rId18"/>
    <p:sldId id="276" r:id="rId19"/>
    <p:sldId id="291" r:id="rId20"/>
    <p:sldId id="278" r:id="rId21"/>
    <p:sldId id="295" r:id="rId22"/>
    <p:sldId id="279" r:id="rId23"/>
    <p:sldId id="271" r:id="rId24"/>
    <p:sldId id="272" r:id="rId25"/>
    <p:sldId id="273" r:id="rId26"/>
    <p:sldId id="296" r:id="rId27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52"/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0" autoAdjust="0"/>
  </p:normalViewPr>
  <p:slideViewPr>
    <p:cSldViewPr>
      <p:cViewPr>
        <p:scale>
          <a:sx n="90" d="100"/>
          <a:sy n="90" d="100"/>
        </p:scale>
        <p:origin x="-1590" y="-600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2016.01.12.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2016.01.12.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305" y="980728"/>
            <a:ext cx="7129091" cy="615602"/>
          </a:xfrm>
        </p:spPr>
        <p:txBody>
          <a:bodyPr>
            <a:noAutofit/>
          </a:bodyPr>
          <a:lstStyle/>
          <a:p>
            <a:r>
              <a:rPr lang="hu-HU" sz="2800" dirty="0"/>
              <a:t>A kéthetes jegybanki betét megszüntetésével kiteljesedik az MNB eszköztár-fordulata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2" y="2060848"/>
            <a:ext cx="6630364" cy="1584176"/>
          </a:xfrm>
        </p:spPr>
        <p:txBody>
          <a:bodyPr>
            <a:normAutofit/>
          </a:bodyPr>
          <a:lstStyle/>
          <a:p>
            <a:r>
              <a:rPr lang="hu-HU" sz="2200" dirty="0" smtClean="0"/>
              <a:t>Nagy Márton alelnök</a:t>
            </a:r>
          </a:p>
          <a:p>
            <a:r>
              <a:rPr lang="hu-HU" sz="2200" dirty="0" smtClean="0"/>
              <a:t>Hoffmann Mihály igazgató</a:t>
            </a:r>
          </a:p>
          <a:p>
            <a:endParaRPr lang="hu-HU" dirty="0" smtClean="0"/>
          </a:p>
          <a:p>
            <a:r>
              <a:rPr lang="hu-HU" dirty="0" smtClean="0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43300" y="6356351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1907702" y="3717032"/>
            <a:ext cx="6630364" cy="400734"/>
          </a:xfrm>
        </p:spPr>
        <p:txBody>
          <a:bodyPr>
            <a:normAutofit/>
          </a:bodyPr>
          <a:lstStyle/>
          <a:p>
            <a:r>
              <a:rPr lang="hu-HU" dirty="0" smtClean="0"/>
              <a:t>2016. január 12.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dirty="0" smtClean="0"/>
              <a:t>A bankrendszer vált a forintadósság legnagyobb finanszírozójává</a:t>
            </a:r>
            <a:endParaRPr lang="hu-H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52786"/>
            <a:ext cx="7596900" cy="49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2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Az MNB programjai jelentős szerepet játszottak a devizatartalék mérséklésében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79500"/>
            <a:ext cx="7776864" cy="508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23728" y="6275971"/>
            <a:ext cx="66247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i="1" dirty="0" smtClean="0">
                <a:latin typeface="Calibri" pitchFamily="34" charset="0"/>
              </a:rPr>
              <a:t>Önfinanszírozás hatása MNB becslés, azt feltételezzük, hogy az állam nettó devizalejárataihoz a forintkibocsátást az MNB programja támogatta</a:t>
            </a:r>
          </a:p>
        </p:txBody>
      </p:sp>
    </p:spTree>
    <p:extLst>
      <p:ext uri="{BB962C8B-B14F-4D97-AF65-F5344CB8AC3E}">
        <p14:creationId xmlns:p14="http://schemas.microsoft.com/office/powerpoint/2010/main" val="35969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Az MNB programjai jelentős szerepet játszottak a sterilizációs állomány mérséklésében</a:t>
            </a:r>
            <a:endParaRPr lang="hu-HU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45938"/>
            <a:ext cx="66247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i="1" dirty="0" smtClean="0">
                <a:latin typeface="Calibri" pitchFamily="34" charset="0"/>
              </a:rPr>
              <a:t>Önfinanszírozás hatása MNB becslés, azt feltételezzük, hogy az állam nettó devizalejárataihoz a forintkibocsátást az MNB programja támogatta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13" y="1196752"/>
            <a:ext cx="7819727" cy="510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69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37563"/>
            <a:ext cx="7812480" cy="759189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>A jegybanki </a:t>
            </a:r>
            <a:r>
              <a:rPr lang="hu-HU" sz="2800" dirty="0" err="1" smtClean="0"/>
              <a:t>IRS-ek</a:t>
            </a:r>
            <a:r>
              <a:rPr lang="hu-HU" sz="2800" dirty="0" smtClean="0"/>
              <a:t> hatékonyan támogatják az önfinanszírozási programot</a:t>
            </a:r>
            <a:br>
              <a:rPr lang="hu-HU" sz="2800" dirty="0" smtClean="0"/>
            </a:b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5" y="1174844"/>
            <a:ext cx="7906995" cy="516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0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773363" cy="759189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kéthetes jegybanki betét kivezetése és a jegybanki </a:t>
            </a:r>
            <a:r>
              <a:rPr lang="hu-HU" dirty="0" err="1" smtClean="0"/>
              <a:t>IRS</a:t>
            </a:r>
            <a:r>
              <a:rPr lang="hu-HU" dirty="0" smtClean="0"/>
              <a:t> kihasználtságának emelése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85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12480" cy="759189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1E2452"/>
                </a:solidFill>
              </a:rPr>
              <a:t>Az Önfinanszírozási program harmadik szakaszával lezárulnak a </a:t>
            </a:r>
            <a:r>
              <a:rPr lang="hu-HU" sz="2800" smtClean="0">
                <a:solidFill>
                  <a:srgbClr val="1E2452"/>
                </a:solidFill>
              </a:rPr>
              <a:t>rendszerszintű átalakítások</a:t>
            </a:r>
            <a:endParaRPr lang="hu-H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4783"/>
            <a:ext cx="7855348" cy="52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6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3200" dirty="0"/>
              <a:t>A kéthetes betét kivezetését több tényező is alátámasztja, illetve indokolja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1"/>
            <a:ext cx="8568952" cy="49685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400" dirty="0" smtClean="0"/>
              <a:t>A kéthetes jegybanki betétre alkalmazott limit tapasztalatai jegybanki szempontból kedvezőek, ami lehetővé teszi a kivezetést</a:t>
            </a:r>
          </a:p>
          <a:p>
            <a:pPr marL="514350" indent="-514350">
              <a:buFont typeface="+mj-lt"/>
              <a:buAutoNum type="arabicPeriod"/>
            </a:pPr>
            <a:endParaRPr lang="hu-H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400" dirty="0" smtClean="0"/>
              <a:t>Az Önfinanszírozási program 2016-os folytatásának támogatása érdekében szükséges a banki állampapír kereslet további ösztönzése</a:t>
            </a:r>
          </a:p>
          <a:p>
            <a:pPr marL="514350" indent="-514350">
              <a:buFont typeface="+mj-lt"/>
              <a:buAutoNum type="arabicPeriod"/>
            </a:pPr>
            <a:endParaRPr lang="hu-H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400" dirty="0" smtClean="0"/>
              <a:t>Monetáris politikai szempontból szükséges a hosszabb lejáratú hozamok mérséklése (nem konvencionális eszközzel történő lazítás)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89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dirty="0" smtClean="0"/>
              <a:t>Kedvező tapasztalatok az eszköztár tavaly nyáron bejelentett átalakításával kapcsolatban</a:t>
            </a: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1"/>
            <a:ext cx="8496944" cy="496855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u-HU" dirty="0"/>
              <a:t>a kéthetes betéti aukciókon kialakult </a:t>
            </a:r>
            <a:r>
              <a:rPr lang="hu-HU" b="1" dirty="0"/>
              <a:t>átlaghozam az irányadó kamathoz közel alakult</a:t>
            </a:r>
            <a:r>
              <a:rPr lang="hu-HU" dirty="0"/>
              <a:t>, </a:t>
            </a:r>
            <a:r>
              <a:rPr lang="hu-HU" dirty="0" smtClean="0"/>
              <a:t>az </a:t>
            </a:r>
            <a:r>
              <a:rPr lang="hu-HU" dirty="0"/>
              <a:t>aukciók nem jeleztek érdemi likviditási feszültségeket;</a:t>
            </a:r>
          </a:p>
          <a:p>
            <a:pPr lvl="0"/>
            <a:r>
              <a:rPr lang="hu-HU" b="1" dirty="0"/>
              <a:t>nem volt jellemző érdemi </a:t>
            </a:r>
            <a:r>
              <a:rPr lang="hu-HU" b="1" dirty="0" err="1"/>
              <a:t>túlkereslet</a:t>
            </a:r>
            <a:r>
              <a:rPr lang="hu-HU" b="1" dirty="0"/>
              <a:t> </a:t>
            </a:r>
            <a:r>
              <a:rPr lang="hu-HU" dirty="0"/>
              <a:t>a kéthetes betéti eszköz esetében;</a:t>
            </a:r>
          </a:p>
          <a:p>
            <a:pPr lvl="0"/>
            <a:r>
              <a:rPr lang="hu-HU" dirty="0"/>
              <a:t>a kedvezőbb árazásúvá váló </a:t>
            </a:r>
            <a:r>
              <a:rPr lang="hu-HU" b="1" dirty="0"/>
              <a:t>jegybanki hiteleszközök növekvő igénybevételé</a:t>
            </a:r>
            <a:r>
              <a:rPr lang="hu-HU" dirty="0"/>
              <a:t>vel a bankok hatékonyan tudták kezelni likviditásukat;</a:t>
            </a:r>
          </a:p>
          <a:p>
            <a:pPr lvl="0"/>
            <a:r>
              <a:rPr lang="hu-HU" dirty="0"/>
              <a:t>a monetáris transzmisszió nem romlott, sőt a </a:t>
            </a:r>
            <a:r>
              <a:rPr lang="hu-HU" b="1" dirty="0"/>
              <a:t>rövid bankközi hozamok</a:t>
            </a:r>
            <a:r>
              <a:rPr lang="hu-HU" dirty="0"/>
              <a:t> közelebb kerültek az irányadó kamat szintjéhez;</a:t>
            </a:r>
          </a:p>
          <a:p>
            <a:r>
              <a:rPr lang="hu-HU" dirty="0"/>
              <a:t>a </a:t>
            </a:r>
            <a:r>
              <a:rPr lang="hu-HU" b="1" dirty="0"/>
              <a:t>banki alkalmazkodás </a:t>
            </a:r>
            <a:r>
              <a:rPr lang="hu-HU" dirty="0"/>
              <a:t>elsősorban az </a:t>
            </a:r>
            <a:r>
              <a:rPr lang="hu-HU" b="1" dirty="0"/>
              <a:t>állampapír állomány emelésé</a:t>
            </a:r>
            <a:r>
              <a:rPr lang="hu-HU" dirty="0"/>
              <a:t>vel valósult </a:t>
            </a:r>
            <a:r>
              <a:rPr lang="hu-HU" dirty="0" smtClean="0"/>
              <a:t>meg: </a:t>
            </a:r>
            <a:r>
              <a:rPr lang="hu-HU" dirty="0"/>
              <a:t>a </a:t>
            </a:r>
            <a:r>
              <a:rPr lang="hu-HU" dirty="0" smtClean="0"/>
              <a:t>banki </a:t>
            </a:r>
            <a:r>
              <a:rPr lang="hu-HU" dirty="0"/>
              <a:t>állampapír állomány 2015 júniusa és december közepe között mintegy 1300 milliárd forinttal emelkedett;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alkalmazkodás eredményeképpen a bankrendszer </a:t>
            </a:r>
            <a:r>
              <a:rPr lang="hu-HU" b="1" dirty="0" err="1"/>
              <a:t>aggregált</a:t>
            </a:r>
            <a:r>
              <a:rPr lang="hu-HU" b="1" dirty="0"/>
              <a:t> </a:t>
            </a:r>
            <a:r>
              <a:rPr lang="hu-HU" b="1" dirty="0" err="1"/>
              <a:t>LCR-mutatója</a:t>
            </a:r>
            <a:r>
              <a:rPr lang="hu-HU" dirty="0"/>
              <a:t> magas szinten van. </a:t>
            </a:r>
          </a:p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99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12480" cy="759189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>Nem </a:t>
            </a:r>
            <a:r>
              <a:rPr lang="hu-HU" sz="2800" dirty="0"/>
              <a:t>volt jellemző érdemi </a:t>
            </a:r>
            <a:r>
              <a:rPr lang="hu-HU" sz="2800" dirty="0" err="1"/>
              <a:t>túlkereslet</a:t>
            </a:r>
            <a:r>
              <a:rPr lang="hu-HU" sz="2800" dirty="0"/>
              <a:t> a kéthetes betéti eszköz esetében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469675" y="123849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1E2452"/>
                </a:solidFill>
                <a:latin typeface="Calibri" panose="020F0502020204030204" pitchFamily="34" charset="0"/>
              </a:rPr>
              <a:t>A tavalyi 15 tenderből </a:t>
            </a:r>
            <a:r>
              <a:rPr lang="hu-HU" sz="1600" dirty="0">
                <a:latin typeface="Calibri" panose="020F0502020204030204" pitchFamily="34" charset="0"/>
              </a:rPr>
              <a:t>4</a:t>
            </a:r>
            <a:r>
              <a:rPr lang="hu-HU" sz="1600" dirty="0" smtClean="0">
                <a:latin typeface="Calibri" panose="020F0502020204030204" pitchFamily="34" charset="0"/>
              </a:rPr>
              <a:t> </a:t>
            </a:r>
            <a:r>
              <a:rPr lang="hu-HU" sz="1600" dirty="0" smtClean="0">
                <a:solidFill>
                  <a:srgbClr val="1E2452"/>
                </a:solidFill>
                <a:latin typeface="Calibri" panose="020F0502020204030204" pitchFamily="34" charset="0"/>
              </a:rPr>
              <a:t>esetében volt </a:t>
            </a:r>
            <a:r>
              <a:rPr lang="hu-HU" sz="1600" dirty="0" err="1" smtClean="0">
                <a:solidFill>
                  <a:srgbClr val="1E2452"/>
                </a:solidFill>
                <a:latin typeface="Calibri" panose="020F0502020204030204" pitchFamily="34" charset="0"/>
              </a:rPr>
              <a:t>túlkereslet</a:t>
            </a:r>
            <a:r>
              <a:rPr lang="hu-HU" sz="1600" dirty="0" smtClean="0">
                <a:solidFill>
                  <a:srgbClr val="1E2452"/>
                </a:solidFill>
                <a:latin typeface="Calibri" panose="020F0502020204030204" pitchFamily="34" charset="0"/>
              </a:rPr>
              <a:t>, főként egyedi tényezőkre visszavezethetően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77044"/>
            <a:ext cx="737959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20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740472" cy="759189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>Az aukciós átlaghozamok nem mutattak érdemi eltérést az irányadó kamattól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449" y="1196752"/>
            <a:ext cx="818864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Főbb üzeneteink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 smtClean="0"/>
              <a:t>Az eszköztár-átalakításból adódóan </a:t>
            </a:r>
            <a:r>
              <a:rPr lang="hu-HU" sz="2400" dirty="0"/>
              <a:t>növekvő banki állampapír kereslet leszorítja a hosszabb lejáratú hozamokat, azaz a </a:t>
            </a:r>
            <a:r>
              <a:rPr lang="hu-HU" sz="2400" dirty="0" smtClean="0"/>
              <a:t>jegybank az önfinanszírozási programmal </a:t>
            </a:r>
            <a:r>
              <a:rPr lang="hu-HU" sz="2400" b="1" dirty="0" smtClean="0"/>
              <a:t>nem-konvencionális </a:t>
            </a:r>
            <a:r>
              <a:rPr lang="hu-HU" sz="2400" b="1" dirty="0"/>
              <a:t>eszközökkel történő monetáris lazítást </a:t>
            </a:r>
            <a:r>
              <a:rPr lang="hu-HU" sz="2400" dirty="0"/>
              <a:t>hajt </a:t>
            </a:r>
            <a:r>
              <a:rPr lang="hu-HU" sz="2400" dirty="0" smtClean="0"/>
              <a:t>végre.</a:t>
            </a:r>
            <a:endParaRPr lang="hu-HU" sz="2400" dirty="0"/>
          </a:p>
          <a:p>
            <a:endParaRPr lang="hu-HU" sz="2200" b="1" dirty="0" smtClean="0"/>
          </a:p>
          <a:p>
            <a:r>
              <a:rPr lang="hu-HU" sz="2400" b="1" dirty="0" smtClean="0"/>
              <a:t>Önfinanszírozás 3.0</a:t>
            </a:r>
            <a:r>
              <a:rPr lang="hu-HU" sz="2400" dirty="0" smtClean="0"/>
              <a:t>: kiteljesedik az eszköztár átalakítása</a:t>
            </a:r>
          </a:p>
          <a:p>
            <a:pPr marL="857250" lvl="1" indent="-514350">
              <a:buFont typeface="+mj-lt"/>
              <a:buAutoNum type="arabicPeriod"/>
            </a:pPr>
            <a:r>
              <a:rPr lang="hu-HU" sz="2000" dirty="0"/>
              <a:t>Az MT </a:t>
            </a:r>
            <a:r>
              <a:rPr lang="hu-HU" sz="2000" b="1" dirty="0"/>
              <a:t>nem kamatdöntő </a:t>
            </a:r>
            <a:r>
              <a:rPr lang="hu-HU" sz="2000" dirty="0"/>
              <a:t>ülésen </a:t>
            </a:r>
            <a:r>
              <a:rPr lang="hu-HU" sz="2000" dirty="0" smtClean="0"/>
              <a:t>hozott döntésével kivezetésre kerül a likviditáskezelési célú kéthetes betét, amivel </a:t>
            </a:r>
            <a:r>
              <a:rPr lang="hu-HU" sz="2000" dirty="0"/>
              <a:t>17 év után megszűnik </a:t>
            </a:r>
            <a:r>
              <a:rPr lang="hu-HU" sz="2000" dirty="0" smtClean="0"/>
              <a:t>a kéthetes futamidejű </a:t>
            </a:r>
            <a:r>
              <a:rPr lang="hu-HU" sz="2100" dirty="0"/>
              <a:t>jegybanki </a:t>
            </a:r>
            <a:r>
              <a:rPr lang="hu-HU" sz="2100" dirty="0" smtClean="0"/>
              <a:t>eszköz</a:t>
            </a:r>
            <a:endParaRPr lang="hu-HU" sz="2100" dirty="0"/>
          </a:p>
          <a:p>
            <a:pPr marL="857250" lvl="1" indent="-514350">
              <a:buFont typeface="+mj-lt"/>
              <a:buAutoNum type="arabicPeriod"/>
            </a:pPr>
            <a:r>
              <a:rPr lang="hu-HU" sz="2000" dirty="0" smtClean="0"/>
              <a:t>Jegybanki </a:t>
            </a:r>
            <a:r>
              <a:rPr lang="hu-HU" sz="2000" dirty="0" err="1" smtClean="0"/>
              <a:t>IRS-ek</a:t>
            </a:r>
            <a:r>
              <a:rPr lang="hu-HU" sz="2000" dirty="0" smtClean="0"/>
              <a:t> meghirdetett mennyisége emelkedik (+20 százalék)</a:t>
            </a:r>
          </a:p>
          <a:p>
            <a:pPr marL="857250" lvl="1" indent="-514350">
              <a:buFont typeface="+mj-lt"/>
              <a:buAutoNum type="arabicPeriod"/>
            </a:pPr>
            <a:r>
              <a:rPr lang="hu-HU" sz="2000" dirty="0" smtClean="0"/>
              <a:t>Jegybanki </a:t>
            </a:r>
            <a:r>
              <a:rPr lang="hu-HU" sz="2000" dirty="0" err="1" smtClean="0"/>
              <a:t>IRS-ek</a:t>
            </a:r>
            <a:r>
              <a:rPr lang="hu-HU" sz="2000" dirty="0" smtClean="0"/>
              <a:t> attraktívabb árazása</a:t>
            </a:r>
          </a:p>
          <a:p>
            <a:pPr marL="0" indent="0">
              <a:buNone/>
            </a:pPr>
            <a:endParaRPr lang="hu-HU" sz="2200" dirty="0" smtClean="0"/>
          </a:p>
          <a:p>
            <a:pPr lvl="0"/>
            <a:r>
              <a:rPr lang="hu-HU" sz="2400" dirty="0" smtClean="0"/>
              <a:t>A </a:t>
            </a:r>
            <a:r>
              <a:rPr lang="hu-HU" sz="2400" dirty="0"/>
              <a:t>bankrendszer </a:t>
            </a:r>
            <a:r>
              <a:rPr lang="hu-HU" sz="2400" dirty="0" smtClean="0"/>
              <a:t>alkalmazkodása </a:t>
            </a:r>
            <a:r>
              <a:rPr lang="hu-HU" sz="2400" b="1" dirty="0" smtClean="0"/>
              <a:t>400-800 </a:t>
            </a:r>
            <a:r>
              <a:rPr lang="hu-HU" sz="2400" b="1" dirty="0"/>
              <a:t>milliárd forintos </a:t>
            </a:r>
            <a:r>
              <a:rPr lang="hu-HU" sz="2400" b="1" dirty="0" smtClean="0"/>
              <a:t>állampapír-vásárlást jelenthet</a:t>
            </a:r>
            <a:r>
              <a:rPr lang="hu-HU" sz="2400" dirty="0" smtClean="0"/>
              <a:t>, </a:t>
            </a:r>
            <a:r>
              <a:rPr lang="hu-HU" sz="2400" dirty="0"/>
              <a:t>ami támogatja az Önfinanszírozási programot és az ÁKK </a:t>
            </a:r>
            <a:r>
              <a:rPr lang="hu-HU" sz="2400" dirty="0" err="1"/>
              <a:t>forintkibocsátási</a:t>
            </a:r>
            <a:r>
              <a:rPr lang="hu-HU" sz="2400" dirty="0"/>
              <a:t> tervének biztonságosabb </a:t>
            </a:r>
            <a:r>
              <a:rPr lang="hu-HU" sz="2400" dirty="0" smtClean="0"/>
              <a:t>megvalósulását. </a:t>
            </a:r>
          </a:p>
          <a:p>
            <a:pPr lvl="0"/>
            <a:endParaRPr lang="hu-HU" sz="2200" dirty="0"/>
          </a:p>
          <a:p>
            <a:pPr lvl="0"/>
            <a:r>
              <a:rPr lang="hu-HU" sz="2400" dirty="0" smtClean="0"/>
              <a:t>A banki többletkereslet túlnyomó része </a:t>
            </a:r>
            <a:r>
              <a:rPr lang="hu-HU" sz="2400" b="1" dirty="0" smtClean="0"/>
              <a:t>2016. április végéig</a:t>
            </a:r>
            <a:r>
              <a:rPr lang="hu-HU" sz="2400" dirty="0" smtClean="0"/>
              <a:t> jelentkezhet.</a:t>
            </a:r>
          </a:p>
          <a:p>
            <a:endParaRPr lang="hu-HU" sz="2400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49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dirty="0" smtClean="0"/>
              <a:t>Az ÁKK 2016-ban is az elmúlt évekhez hasonlóan magas forintkibocsátást tervez</a:t>
            </a:r>
            <a:endParaRPr lang="hu-HU" sz="2800" dirty="0">
              <a:solidFill>
                <a:srgbClr val="92D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96" y="1202399"/>
            <a:ext cx="7600528" cy="496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95736" y="6157912"/>
            <a:ext cx="66247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i="1" dirty="0" smtClean="0">
                <a:latin typeface="Calibri" pitchFamily="34" charset="0"/>
              </a:rPr>
              <a:t>2015: MNB becslés; 2016: ÁKK finanszírozási terv </a:t>
            </a:r>
          </a:p>
        </p:txBody>
      </p:sp>
    </p:spTree>
    <p:extLst>
      <p:ext uri="{BB962C8B-B14F-4D97-AF65-F5344CB8AC3E}">
        <p14:creationId xmlns:p14="http://schemas.microsoft.com/office/powerpoint/2010/main" val="9896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dirty="0" smtClean="0"/>
              <a:t>2016-ot követően a devizalejáratok csökkennek</a:t>
            </a:r>
            <a:endParaRPr lang="hu-HU" sz="2800" dirty="0">
              <a:solidFill>
                <a:srgbClr val="92D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705" y="1196752"/>
            <a:ext cx="7675711" cy="501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732240" y="6203632"/>
            <a:ext cx="2088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i="1" dirty="0" smtClean="0">
                <a:latin typeface="Calibri" pitchFamily="34" charset="0"/>
              </a:rPr>
              <a:t>Forrás: ÁKK</a:t>
            </a:r>
          </a:p>
        </p:txBody>
      </p:sp>
    </p:spTree>
    <p:extLst>
      <p:ext uri="{BB962C8B-B14F-4D97-AF65-F5344CB8AC3E}">
        <p14:creationId xmlns:p14="http://schemas.microsoft.com/office/powerpoint/2010/main" val="9896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84488" cy="759189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>2015-ben a bankok kereslete biztosította az adósságfinanszírozás nagy részét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208390" y="1141447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1E2452"/>
                </a:solidFill>
                <a:latin typeface="Calibri" panose="020F0502020204030204" pitchFamily="34" charset="0"/>
              </a:rPr>
              <a:t>2016-ban a bankok részéről 500-1000 milliárd forintos forint állampapír vásárlásra lehet szükség a finanszírozási terv megvalósulásához.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494" y="1916832"/>
            <a:ext cx="6840760" cy="45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48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740472" cy="759189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A kéthetes betét kivezetése fokozatosan megy végbe</a:t>
            </a:r>
            <a:endParaRPr lang="hu-H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12" y="1208936"/>
            <a:ext cx="7951254" cy="519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18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 smtClean="0"/>
              <a:t>Miért április? </a:t>
            </a: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1"/>
            <a:ext cx="8712968" cy="49685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400" dirty="0" smtClean="0"/>
              <a:t>Az áprilisi kivezetést több tényező is alátámasztja:</a:t>
            </a:r>
          </a:p>
          <a:p>
            <a:pPr marL="0" indent="0">
              <a:buNone/>
            </a:pPr>
            <a:endParaRPr lang="hu-H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Márciusig jelentős </a:t>
            </a:r>
            <a:r>
              <a:rPr lang="hu-HU" sz="2400" b="1" dirty="0" err="1" smtClean="0"/>
              <a:t>devizaswap</a:t>
            </a:r>
            <a:r>
              <a:rPr lang="hu-HU" sz="2400" b="1" dirty="0" smtClean="0"/>
              <a:t> lejáratok </a:t>
            </a:r>
            <a:r>
              <a:rPr lang="hu-HU" sz="2400" dirty="0" smtClean="0"/>
              <a:t>a </a:t>
            </a:r>
            <a:r>
              <a:rPr lang="hu-HU" sz="2400" dirty="0" err="1" smtClean="0"/>
              <a:t>forintosítási</a:t>
            </a:r>
            <a:r>
              <a:rPr lang="hu-HU" sz="2400" dirty="0" smtClean="0"/>
              <a:t> eszközökhöz kapcsolódóan, amelyek a forintlikviditás koncentrált rendelkezésre állását igénylik:</a:t>
            </a:r>
          </a:p>
          <a:p>
            <a:pPr marL="800100" lvl="1" indent="-457200">
              <a:buFont typeface="+mj-lt"/>
              <a:buAutoNum type="alphaLcPeriod"/>
            </a:pPr>
            <a:r>
              <a:rPr lang="hu-HU" sz="2100" i="1" dirty="0"/>
              <a:t>Március 16: feltétel nélküli eszköz 2,1 milliárd eurós lejárata</a:t>
            </a:r>
          </a:p>
          <a:p>
            <a:pPr marL="800100" lvl="1" indent="-457200">
              <a:buFont typeface="+mj-lt"/>
              <a:buAutoNum type="alphaLcPeriod"/>
            </a:pPr>
            <a:r>
              <a:rPr lang="hu-HU" sz="2100" i="1" dirty="0"/>
              <a:t>Feltételes eszköz fennálló állományát is legkésőbb márciusig görgethetik a jegybanknál a bankok (0,9 milliárd euro)</a:t>
            </a:r>
          </a:p>
          <a:p>
            <a:pPr marL="457200" indent="-457200">
              <a:buFont typeface="+mj-lt"/>
              <a:buAutoNum type="arabicPeriod"/>
            </a:pPr>
            <a:endParaRPr lang="hu-H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u-HU" sz="2400" b="1" dirty="0" err="1" smtClean="0"/>
              <a:t>LCR-szabályozás</a:t>
            </a:r>
            <a:r>
              <a:rPr lang="hu-HU" sz="2400" dirty="0" smtClean="0"/>
              <a:t> szigorítása áprilisban teljesedik ki (100%); </a:t>
            </a:r>
          </a:p>
          <a:p>
            <a:pPr marL="457200" indent="-457200">
              <a:buFont typeface="+mj-lt"/>
              <a:buAutoNum type="arabicPeriod"/>
            </a:pPr>
            <a:endParaRPr lang="hu-H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u-HU" sz="2400" b="1" dirty="0" smtClean="0"/>
              <a:t>ÁKK</a:t>
            </a:r>
            <a:r>
              <a:rPr lang="hu-HU" sz="2400" dirty="0" smtClean="0"/>
              <a:t> forint </a:t>
            </a:r>
            <a:r>
              <a:rPr lang="hu-HU" sz="2400" b="1" dirty="0" smtClean="0"/>
              <a:t>finanszírozási </a:t>
            </a:r>
            <a:r>
              <a:rPr lang="hu-HU" sz="2400" b="1" dirty="0"/>
              <a:t>tervének </a:t>
            </a:r>
            <a:r>
              <a:rPr lang="hu-HU" sz="2400" dirty="0" err="1"/>
              <a:t>orrnehéz</a:t>
            </a:r>
            <a:r>
              <a:rPr lang="hu-HU" sz="2400" dirty="0"/>
              <a:t> </a:t>
            </a:r>
            <a:r>
              <a:rPr lang="hu-HU" sz="2400" dirty="0" smtClean="0"/>
              <a:t>lefutása; </a:t>
            </a:r>
          </a:p>
          <a:p>
            <a:pPr marL="457200" indent="-457200">
              <a:buFont typeface="+mj-lt"/>
              <a:buAutoNum type="arabicPeriod"/>
            </a:pPr>
            <a:endParaRPr lang="hu-H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u-HU" sz="2400" b="1" dirty="0" smtClean="0"/>
              <a:t>Bankok </a:t>
            </a:r>
            <a:r>
              <a:rPr lang="hu-HU" sz="2400" b="1" dirty="0"/>
              <a:t>alkalmazkodásának </a:t>
            </a:r>
            <a:r>
              <a:rPr lang="hu-HU" sz="2400" b="1" dirty="0" smtClean="0"/>
              <a:t>időigénye</a:t>
            </a:r>
            <a:r>
              <a:rPr lang="hu-HU" sz="2400" dirty="0" smtClean="0"/>
              <a:t>, 3 hónapos irányadó eszközben való alkalmazkodás lehetőségének fenntartása</a:t>
            </a:r>
            <a:endParaRPr lang="hu-H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38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 smtClean="0"/>
              <a:t>Várt eredmények</a:t>
            </a: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1"/>
            <a:ext cx="8496944" cy="4968552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bankrendszer részéről akár </a:t>
            </a:r>
            <a:r>
              <a:rPr lang="hu-HU" b="1" dirty="0"/>
              <a:t>400-800 milliárd forintos állampapír </a:t>
            </a:r>
            <a:r>
              <a:rPr lang="hu-HU" b="1" dirty="0" smtClean="0"/>
              <a:t>vásárlás</a:t>
            </a:r>
            <a:r>
              <a:rPr lang="hu-HU" dirty="0" smtClean="0"/>
              <a:t>, </a:t>
            </a:r>
            <a:r>
              <a:rPr lang="hu-HU" dirty="0"/>
              <a:t>ami támogatja az Önfinanszírozási programot és az ÁKK </a:t>
            </a:r>
            <a:r>
              <a:rPr lang="hu-HU" dirty="0" err="1"/>
              <a:t>forintkibocsátási</a:t>
            </a:r>
            <a:r>
              <a:rPr lang="hu-HU" dirty="0"/>
              <a:t> tervének biztonságosabb megvalósulását</a:t>
            </a:r>
            <a:r>
              <a:rPr lang="hu-HU" dirty="0" smtClean="0"/>
              <a:t>;</a:t>
            </a:r>
          </a:p>
          <a:p>
            <a:pPr marL="514350" lvl="0" indent="-514350">
              <a:buFont typeface="+mj-lt"/>
              <a:buAutoNum type="arabicPeriod"/>
            </a:pP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hu-HU" b="1" dirty="0"/>
              <a:t>T</a:t>
            </a:r>
            <a:r>
              <a:rPr lang="hu-HU" b="1" dirty="0" smtClean="0"/>
              <a:t>ovább </a:t>
            </a:r>
            <a:r>
              <a:rPr lang="hu-HU" b="1" dirty="0"/>
              <a:t>szűkülhet az MNB </a:t>
            </a:r>
            <a:r>
              <a:rPr lang="hu-HU" b="1" dirty="0" smtClean="0"/>
              <a:t>mérlege:</a:t>
            </a:r>
            <a:r>
              <a:rPr lang="hu-HU" dirty="0" smtClean="0"/>
              <a:t> a devizatartalék és a </a:t>
            </a:r>
            <a:r>
              <a:rPr lang="hu-HU" dirty="0"/>
              <a:t>sterilizációs állomány </a:t>
            </a:r>
            <a:r>
              <a:rPr lang="hu-HU" dirty="0" smtClean="0"/>
              <a:t>tovább mérséklődhet;</a:t>
            </a:r>
          </a:p>
          <a:p>
            <a:pPr marL="514350" lvl="0" indent="-514350">
              <a:buFont typeface="+mj-lt"/>
              <a:buAutoNum type="arabicPeriod"/>
            </a:pP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b="1" dirty="0"/>
              <a:t>devizaadósság</a:t>
            </a:r>
            <a:r>
              <a:rPr lang="hu-HU" dirty="0"/>
              <a:t> teljes államadósságon belüli részaránya historikus minimumához közeli szintre, 27 százalék közelébe </a:t>
            </a:r>
            <a:r>
              <a:rPr lang="hu-HU" dirty="0" smtClean="0"/>
              <a:t>süllyedhet;</a:t>
            </a:r>
          </a:p>
          <a:p>
            <a:pPr marL="514350" lvl="0" indent="-514350">
              <a:buFont typeface="+mj-lt"/>
              <a:buAutoNum type="arabicPeriod"/>
            </a:pP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hu-HU" b="1" dirty="0" smtClean="0"/>
              <a:t>Monetáris lazítás</a:t>
            </a:r>
            <a:r>
              <a:rPr lang="hu-HU" dirty="0" smtClean="0"/>
              <a:t>: a </a:t>
            </a:r>
            <a:r>
              <a:rPr lang="hu-HU" dirty="0"/>
              <a:t>hosszabb lejáratú állampapír hozamok további </a:t>
            </a:r>
            <a:r>
              <a:rPr lang="hu-HU" dirty="0" smtClean="0"/>
              <a:t>mérséklődése, </a:t>
            </a:r>
            <a:r>
              <a:rPr lang="hu-HU" dirty="0"/>
              <a:t>ami az alapkamat változatlansága mellett nem-konvencionális eszközökkel való lazítást jelent a hozamgörbe reálgazdaság szempontjából kiemelten fontos hosszú végén</a:t>
            </a:r>
            <a:r>
              <a:rPr lang="hu-HU" dirty="0" smtClean="0"/>
              <a:t>;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90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852936"/>
            <a:ext cx="4392488" cy="79208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638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dirty="0"/>
              <a:t>Az Önfinanszírozási program az eszköztár minden elemét érintette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641337"/>
              </p:ext>
            </p:extLst>
          </p:nvPr>
        </p:nvGraphicFramePr>
        <p:xfrm>
          <a:off x="251519" y="1340768"/>
          <a:ext cx="8640960" cy="4904745"/>
        </p:xfrm>
        <a:graphic>
          <a:graphicData uri="http://schemas.openxmlformats.org/drawingml/2006/table">
            <a:tbl>
              <a:tblPr firstRow="1" firstCol="1" bandRow="1"/>
              <a:tblGrid>
                <a:gridCol w="2376265"/>
                <a:gridCol w="3168352"/>
                <a:gridCol w="3096343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cap="small" dirty="0">
                          <a:effectLst/>
                          <a:latin typeface="Calibri" panose="020F0502020204030204" pitchFamily="34" charset="0"/>
                        </a:rPr>
                        <a:t>Eszköz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cap="small" dirty="0">
                          <a:effectLst/>
                          <a:latin typeface="Calibri" panose="020F0502020204030204" pitchFamily="34" charset="0"/>
                        </a:rPr>
                        <a:t>Önfinanszírozás előtt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cap="small" dirty="0">
                          <a:effectLst/>
                          <a:latin typeface="Calibri" panose="020F0502020204030204" pitchFamily="34" charset="0"/>
                        </a:rPr>
                        <a:t>2016 januárjában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/>
                        </a:rPr>
                        <a:t>I</a:t>
                      </a:r>
                      <a:r>
                        <a:rPr lang="hu-HU" sz="1800" dirty="0" smtClean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rányadó </a:t>
                      </a: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eszköz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/>
                        </a:rPr>
                        <a:t>kéthetes kötvény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/>
                        </a:rPr>
                        <a:t>három hónapos betét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/>
                        </a:rPr>
                        <a:t>K</a:t>
                      </a:r>
                      <a:r>
                        <a:rPr lang="hu-HU" sz="1800" dirty="0" smtClean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amatfolyosó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szimmetrikus: alapkamat</a:t>
                      </a:r>
                      <a:r>
                        <a:rPr lang="hu-HU" sz="1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±100 bázispont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aszimmetrikus: O/N betét: alapkamat-125 bázispont, O/N hitel: alapkamat+75 bázispont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/>
                        </a:rPr>
                        <a:t>K</a:t>
                      </a:r>
                      <a:r>
                        <a:rPr lang="hu-HU" sz="1800" dirty="0" smtClean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ötelező </a:t>
                      </a: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tartalék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választható ráták: 2-5%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egységes tartalékráta: 2%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/>
                        </a:rPr>
                        <a:t>F</a:t>
                      </a:r>
                      <a:r>
                        <a:rPr lang="hu-HU" sz="1800" dirty="0" smtClean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edezett </a:t>
                      </a: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hitel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kéthetes és hathónapos futamidő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egyhetes és három hónapos futamidő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/>
                        </a:rPr>
                        <a:t>Kamatkockázat-kezelő eszköz</a:t>
                      </a:r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/>
                        </a:rPr>
                        <a:t>3, 5 és 10 éves </a:t>
                      </a:r>
                      <a:r>
                        <a:rPr lang="hu-HU" sz="1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/>
                        </a:rPr>
                        <a:t>IRS</a:t>
                      </a:r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9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/>
                        </a:rPr>
                        <a:t>K</a:t>
                      </a:r>
                      <a:r>
                        <a:rPr lang="hu-HU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iegészítő 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forintlikviditás-kezelést támogató eszköz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-</a:t>
                      </a:r>
                      <a:endParaRPr lang="hu-H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korlátozott kéthetes betét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3" name="Oval 2"/>
          <p:cNvSpPr/>
          <p:nvPr/>
        </p:nvSpPr>
        <p:spPr>
          <a:xfrm>
            <a:off x="314651" y="5373216"/>
            <a:ext cx="8563380" cy="936104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14651" y="5517232"/>
            <a:ext cx="8577829" cy="6480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2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84488" cy="759189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>A devizaadósság aránya év végére historikus minimuma közelébe süllyedhet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24022" cy="49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4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dirty="0" smtClean="0"/>
              <a:t>A kéthetes betét kivezetése további hozamcsökkenést eredményezhet</a:t>
            </a:r>
            <a:endParaRPr lang="hu-H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88995" cy="49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3200" dirty="0" smtClean="0"/>
              <a:t>A kéthetes betét kivezetése összhangban van az MNB céljaival</a:t>
            </a:r>
            <a:endParaRPr lang="hu-HU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7" name="Rounded Rectangle 6"/>
          <p:cNvSpPr/>
          <p:nvPr/>
        </p:nvSpPr>
        <p:spPr>
          <a:xfrm>
            <a:off x="251520" y="3056900"/>
            <a:ext cx="2160240" cy="10801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Kéthetes  betét 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kivezetése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56033" y="2181455"/>
            <a:ext cx="3564695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KKV-hitelezés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97923" y="3801100"/>
            <a:ext cx="3564695" cy="12000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Elfogadható fedezetek (állampapír)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0800000">
            <a:off x="5868144" y="2441190"/>
            <a:ext cx="864096" cy="792088"/>
          </a:xfrm>
          <a:prstGeom prst="downArrow">
            <a:avLst/>
          </a:prstGeom>
          <a:solidFill>
            <a:srgbClr val="92B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Down Arrow 16"/>
          <p:cNvSpPr/>
          <p:nvPr/>
        </p:nvSpPr>
        <p:spPr>
          <a:xfrm rot="10800000">
            <a:off x="5796136" y="4005064"/>
            <a:ext cx="864096" cy="792088"/>
          </a:xfrm>
          <a:prstGeom prst="downArrow">
            <a:avLst/>
          </a:prstGeom>
          <a:solidFill>
            <a:srgbClr val="92B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Down Arrow 17"/>
          <p:cNvSpPr/>
          <p:nvPr/>
        </p:nvSpPr>
        <p:spPr>
          <a:xfrm rot="10800000">
            <a:off x="4932040" y="2441190"/>
            <a:ext cx="864096" cy="792088"/>
          </a:xfrm>
          <a:prstGeom prst="downArrow">
            <a:avLst/>
          </a:prstGeom>
          <a:solidFill>
            <a:srgbClr val="92B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Straight Arrow Connector 5"/>
          <p:cNvCxnSpPr>
            <a:stCxn id="7" idx="3"/>
            <a:endCxn id="10" idx="1"/>
          </p:cNvCxnSpPr>
          <p:nvPr/>
        </p:nvCxnSpPr>
        <p:spPr>
          <a:xfrm>
            <a:off x="2411760" y="3596960"/>
            <a:ext cx="886163" cy="8041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9" idx="1"/>
          </p:cNvCxnSpPr>
          <p:nvPr/>
        </p:nvCxnSpPr>
        <p:spPr>
          <a:xfrm flipV="1">
            <a:off x="2411760" y="2793523"/>
            <a:ext cx="844273" cy="80343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236296" y="2203698"/>
            <a:ext cx="1656184" cy="1179649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Növekedés-támogató Program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236296" y="3799109"/>
            <a:ext cx="1656184" cy="122413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srgbClr val="FF0000"/>
                </a:solidFill>
              </a:rPr>
              <a:t>Önfinan-szírozási</a:t>
            </a:r>
            <a:r>
              <a:rPr lang="hu-HU" b="1" dirty="0" smtClean="0">
                <a:solidFill>
                  <a:srgbClr val="FF0000"/>
                </a:solidFill>
              </a:rPr>
              <a:t> Program</a:t>
            </a:r>
            <a:endParaRPr lang="hu-HU" b="1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/>
          <p:cNvCxnSpPr>
            <a:stCxn id="9" idx="3"/>
            <a:endCxn id="34" idx="1"/>
          </p:cNvCxnSpPr>
          <p:nvPr/>
        </p:nvCxnSpPr>
        <p:spPr>
          <a:xfrm>
            <a:off x="6820728" y="2793523"/>
            <a:ext cx="415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3"/>
            <a:endCxn id="35" idx="1"/>
          </p:cNvCxnSpPr>
          <p:nvPr/>
        </p:nvCxnSpPr>
        <p:spPr>
          <a:xfrm>
            <a:off x="6862618" y="4401108"/>
            <a:ext cx="373678" cy="10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8208912" cy="759189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monetáris politikai eszköztár átalakításának eddigi lépései és eredményei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07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0000"/>
            <a:ext cx="8208912" cy="759189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>Az Önfinanszírozási program eddig két szakaszt ölelt fel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7" y="1209924"/>
            <a:ext cx="8228515" cy="517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1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740472" cy="759189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>A devizaadósság aránya érdemben mérséklődött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689" y="1287016"/>
            <a:ext cx="8495044" cy="49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52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mutató1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</TotalTime>
  <Words>899</Words>
  <Application>Microsoft Office PowerPoint</Application>
  <PresentationFormat>On-screen Show (4:3)</PresentationFormat>
  <Paragraphs>154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Bemutató1</vt:lpstr>
      <vt:lpstr>A kéthetes jegybanki betét megszüntetésével kiteljesedik az MNB eszköztár-fordulata</vt:lpstr>
      <vt:lpstr>Főbb üzeneteink</vt:lpstr>
      <vt:lpstr>Az Önfinanszírozási program az eszköztár minden elemét érintette</vt:lpstr>
      <vt:lpstr>A devizaadósság aránya év végére historikus minimuma közelébe süllyedhet</vt:lpstr>
      <vt:lpstr>A kéthetes betét kivezetése további hozamcsökkenést eredményezhet</vt:lpstr>
      <vt:lpstr>A kéthetes betét kivezetése összhangban van az MNB céljaival</vt:lpstr>
      <vt:lpstr>A monetáris politikai eszköztár átalakításának eddigi lépései és eredményei</vt:lpstr>
      <vt:lpstr>Az Önfinanszírozási program eddig két szakaszt ölelt fel</vt:lpstr>
      <vt:lpstr>A devizaadósság aránya érdemben mérséklődött</vt:lpstr>
      <vt:lpstr>A bankrendszer vált a forintadósság legnagyobb finanszírozójává</vt:lpstr>
      <vt:lpstr>Az MNB programjai jelentős szerepet játszottak a devizatartalék mérséklésében</vt:lpstr>
      <vt:lpstr>Az MNB programjai jelentős szerepet játszottak a sterilizációs állomány mérséklésében</vt:lpstr>
      <vt:lpstr>A jegybanki IRS-ek hatékonyan támogatják az önfinanszírozási programot </vt:lpstr>
      <vt:lpstr>A kéthetes jegybanki betét kivezetése és a jegybanki IRS kihasználtságának emelése</vt:lpstr>
      <vt:lpstr>Az Önfinanszírozási program harmadik szakaszával lezárulnak a rendszerszintű átalakítások</vt:lpstr>
      <vt:lpstr>A kéthetes betét kivezetését több tényező is alátámasztja, illetve indokolja</vt:lpstr>
      <vt:lpstr>Kedvező tapasztalatok az eszköztár tavaly nyáron bejelentett átalakításával kapcsolatban</vt:lpstr>
      <vt:lpstr>Nem volt jellemző érdemi túlkereslet a kéthetes betéti eszköz esetében</vt:lpstr>
      <vt:lpstr>Az aukciós átlaghozamok nem mutattak érdemi eltérést az irányadó kamattól</vt:lpstr>
      <vt:lpstr>Az ÁKK 2016-ban is az elmúlt évekhez hasonlóan magas forintkibocsátást tervez</vt:lpstr>
      <vt:lpstr>2016-ot követően a devizalejáratok csökkennek</vt:lpstr>
      <vt:lpstr>2015-ben a bankok kereslete biztosította az adósságfinanszírozás nagy részét</vt:lpstr>
      <vt:lpstr>A kéthetes betét kivezetése fokozatosan megy végbe</vt:lpstr>
      <vt:lpstr>Miért április? </vt:lpstr>
      <vt:lpstr>Várt eredmények</vt:lpstr>
      <vt:lpstr>PowerPoint Presentation</vt:lpstr>
    </vt:vector>
  </TitlesOfParts>
  <Company>Magyar Nemzeti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kéthetes betét kivezetésével lezárul a monetáris eszköztár 2014-ben elindított megújítása</dc:title>
  <dc:creator>Hoffmann Mihály</dc:creator>
  <cp:lastModifiedBy>Szentes László</cp:lastModifiedBy>
  <cp:revision>80</cp:revision>
  <cp:lastPrinted>2016-01-07T15:29:21Z</cp:lastPrinted>
  <dcterms:created xsi:type="dcterms:W3CDTF">2016-01-06T08:36:58Z</dcterms:created>
  <dcterms:modified xsi:type="dcterms:W3CDTF">2016-01-12T11:58:49Z</dcterms:modified>
</cp:coreProperties>
</file>