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1"/>
  </p:notesMasterIdLst>
  <p:handoutMasterIdLst>
    <p:handoutMasterId r:id="rId32"/>
  </p:handoutMasterIdLst>
  <p:sldIdLst>
    <p:sldId id="260" r:id="rId2"/>
    <p:sldId id="365" r:id="rId3"/>
    <p:sldId id="344" r:id="rId4"/>
    <p:sldId id="345" r:id="rId5"/>
    <p:sldId id="353" r:id="rId6"/>
    <p:sldId id="322" r:id="rId7"/>
    <p:sldId id="309" r:id="rId8"/>
    <p:sldId id="311" r:id="rId9"/>
    <p:sldId id="321" r:id="rId10"/>
    <p:sldId id="356" r:id="rId11"/>
    <p:sldId id="292" r:id="rId12"/>
    <p:sldId id="320" r:id="rId13"/>
    <p:sldId id="346" r:id="rId14"/>
    <p:sldId id="355" r:id="rId15"/>
    <p:sldId id="279" r:id="rId16"/>
    <p:sldId id="318" r:id="rId17"/>
    <p:sldId id="319" r:id="rId18"/>
    <p:sldId id="317" r:id="rId19"/>
    <p:sldId id="363" r:id="rId20"/>
    <p:sldId id="347" r:id="rId21"/>
    <p:sldId id="327" r:id="rId22"/>
    <p:sldId id="364" r:id="rId23"/>
    <p:sldId id="343" r:id="rId24"/>
    <p:sldId id="348" r:id="rId25"/>
    <p:sldId id="329" r:id="rId26"/>
    <p:sldId id="330" r:id="rId27"/>
    <p:sldId id="361" r:id="rId28"/>
    <p:sldId id="349" r:id="rId29"/>
    <p:sldId id="366" r:id="rId30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F70"/>
    <a:srgbClr val="202653"/>
    <a:srgbClr val="A378D5"/>
    <a:srgbClr val="AC9F0B"/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7" autoAdjust="0"/>
  </p:normalViewPr>
  <p:slideViewPr>
    <p:cSldViewPr>
      <p:cViewPr varScale="1">
        <p:scale>
          <a:sx n="113" d="100"/>
          <a:sy n="113" d="100"/>
        </p:scale>
        <p:origin x="-978" y="-102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2015.10.29.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2015.10.29.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54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hu-HU" dirty="0" smtClean="0"/>
              <a:t>Kezdeti hitelfedezeti érték jelentősen nőtt a hiteltörténet során:</a:t>
            </a:r>
            <a:r>
              <a:rPr lang="hu-HU" baseline="0" dirty="0" smtClean="0"/>
              <a:t> az eredeti átlagos 66,4 százalékról 110,4 százalékra. Az </a:t>
            </a:r>
            <a:r>
              <a:rPr lang="hu-HU" baseline="0" dirty="0" err="1" smtClean="0"/>
              <a:t>NPL</a:t>
            </a:r>
            <a:r>
              <a:rPr lang="hu-HU" baseline="0" dirty="0" smtClean="0"/>
              <a:t> állomány nagyobb jelenlegi rátával bír (120,4 százalék), mint az átstrukturált hitelek (84,1 százalék).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sz="1200" dirty="0" smtClean="0"/>
              <a:t>Kiemelkedően nőtt a devizahitelek – elsősorban a CHF hitelek – LTV értéke.</a:t>
            </a:r>
            <a:endParaRPr lang="hu-HU" sz="1200" baseline="0" dirty="0" smtClean="0"/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hu-HU" sz="1200" baseline="0" dirty="0" smtClean="0"/>
              <a:t>A mutató drasztikus emelkedéséért a legnagyobb arányban az árfolyam gyengülése volt felelős: egy átlagos CHF hitel kezdetei LTV értéke 65,1 százalék – árfolyamváltozás </a:t>
            </a:r>
            <a:r>
              <a:rPr lang="hu-HU" sz="1200" baseline="0" dirty="0" err="1" smtClean="0"/>
              <a:t>ceteris</a:t>
            </a:r>
            <a:r>
              <a:rPr lang="hu-HU" sz="1200" baseline="0" dirty="0" smtClean="0"/>
              <a:t> </a:t>
            </a:r>
            <a:r>
              <a:rPr lang="hu-HU" sz="1200" baseline="0" dirty="0" err="1" smtClean="0"/>
              <a:t>paribus</a:t>
            </a:r>
            <a:r>
              <a:rPr lang="hu-HU" sz="1200" baseline="0" dirty="0" smtClean="0"/>
              <a:t> 124,2 százalékra – fedezetérték csökkenése </a:t>
            </a:r>
            <a:r>
              <a:rPr lang="hu-HU" sz="1200" baseline="0" dirty="0" err="1" smtClean="0"/>
              <a:t>ceteris</a:t>
            </a:r>
            <a:r>
              <a:rPr lang="hu-HU" sz="1200" baseline="0" dirty="0" smtClean="0"/>
              <a:t> </a:t>
            </a:r>
            <a:r>
              <a:rPr lang="hu-HU" sz="1200" baseline="0" dirty="0" err="1" smtClean="0"/>
              <a:t>paribus</a:t>
            </a:r>
            <a:r>
              <a:rPr lang="hu-HU" sz="1200" baseline="0" dirty="0" smtClean="0"/>
              <a:t> 144 százalék.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hu-HU" sz="1200" baseline="0" dirty="0" smtClean="0"/>
              <a:t>A fedezetek értéke átlagosan 13,7 százalékkal csökkent, jelentős heterogenitással. Leginkább az </a:t>
            </a:r>
            <a:r>
              <a:rPr lang="hu-HU" sz="1200" baseline="0" dirty="0" err="1" smtClean="0"/>
              <a:t>ÉM</a:t>
            </a:r>
            <a:r>
              <a:rPr lang="hu-HU" sz="1200" baseline="0" dirty="0" smtClean="0"/>
              <a:t> és </a:t>
            </a:r>
            <a:r>
              <a:rPr lang="hu-HU" sz="1200" baseline="0" dirty="0" err="1" smtClean="0"/>
              <a:t>DD</a:t>
            </a:r>
            <a:r>
              <a:rPr lang="hu-HU" sz="1200" baseline="0" dirty="0" smtClean="0"/>
              <a:t> kistelepüléseken (rendre 17,2 és 20,7 százalék), legkevésbé </a:t>
            </a:r>
            <a:r>
              <a:rPr lang="hu-HU" sz="1200" baseline="0" dirty="0" err="1" smtClean="0"/>
              <a:t>NYD</a:t>
            </a:r>
            <a:r>
              <a:rPr lang="hu-HU" sz="1200" baseline="0" dirty="0" smtClean="0"/>
              <a:t> és Budapest (rendre 9,</a:t>
            </a:r>
            <a:r>
              <a:rPr lang="hu-HU" sz="1200" baseline="0" dirty="0" err="1" smtClean="0"/>
              <a:t>9</a:t>
            </a:r>
            <a:r>
              <a:rPr lang="hu-HU" sz="1200" baseline="0" dirty="0" smtClean="0"/>
              <a:t> és 11,8 százalék).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sz="1200" baseline="0" dirty="0" err="1" smtClean="0"/>
              <a:t>NPL</a:t>
            </a:r>
            <a:r>
              <a:rPr lang="hu-HU" sz="1200" baseline="0" dirty="0" smtClean="0"/>
              <a:t> állomány 81,6 százalékának, míg az átstrukturált állomány 51,9 százalékának magasabb a jelenlegi teljes tartozása, mint a kezdeti hitelösszeg.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sz="1200" baseline="0" dirty="0" smtClean="0"/>
              <a:t>„</a:t>
            </a:r>
            <a:r>
              <a:rPr lang="hu-HU" sz="1200" baseline="0" dirty="0" err="1" smtClean="0"/>
              <a:t>Loan</a:t>
            </a:r>
            <a:r>
              <a:rPr lang="hu-HU" sz="1200" baseline="0" dirty="0" smtClean="0"/>
              <a:t> </a:t>
            </a:r>
            <a:r>
              <a:rPr lang="hu-HU" sz="1200" baseline="0" dirty="0" err="1" smtClean="0"/>
              <a:t>to</a:t>
            </a:r>
            <a:r>
              <a:rPr lang="hu-HU" sz="1200" baseline="0" dirty="0" smtClean="0"/>
              <a:t> </a:t>
            </a:r>
            <a:r>
              <a:rPr lang="hu-HU" sz="1200" baseline="0" dirty="0" err="1" smtClean="0"/>
              <a:t>wealth</a:t>
            </a:r>
            <a:r>
              <a:rPr lang="hu-HU" sz="1200" baseline="0" dirty="0" smtClean="0"/>
              <a:t>” érték a PAPI kérdőíves felmérésből származik. A hiteladós háztartások 40,5 százalékánál a tartozás összege eléri a vagyon értékének a felét. A 200% feletti </a:t>
            </a:r>
            <a:r>
              <a:rPr lang="hu-HU" sz="1200" baseline="0" dirty="0" err="1" smtClean="0"/>
              <a:t>LTW</a:t>
            </a:r>
            <a:r>
              <a:rPr lang="hu-HU" sz="1200" baseline="0" dirty="0" smtClean="0"/>
              <a:t> mutatóval rendelkezők várhatóan kiesnek a magáncsőd eljárásból is.</a:t>
            </a:r>
            <a:endParaRPr lang="hu-HU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11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hu-HU" baseline="0" dirty="0" err="1" smtClean="0"/>
              <a:t>PTI</a:t>
            </a:r>
            <a:r>
              <a:rPr lang="hu-HU" baseline="0" dirty="0" smtClean="0"/>
              <a:t> mutatót a (i) még nem felmondott </a:t>
            </a:r>
            <a:r>
              <a:rPr lang="hu-HU" baseline="0" dirty="0" err="1" smtClean="0"/>
              <a:t>NPL</a:t>
            </a:r>
            <a:r>
              <a:rPr lang="hu-HU" baseline="0" dirty="0" smtClean="0"/>
              <a:t> és az (</a:t>
            </a:r>
            <a:r>
              <a:rPr lang="hu-HU" baseline="0" dirty="0" err="1" smtClean="0"/>
              <a:t>ii</a:t>
            </a:r>
            <a:r>
              <a:rPr lang="hu-HU" baseline="0" dirty="0" smtClean="0"/>
              <a:t>) átstrukturált szerződések esetében tudtunk számolni (összesen 148 976 szerződés).</a:t>
            </a:r>
          </a:p>
          <a:p>
            <a:pPr marL="685800" lvl="1" indent="-228600">
              <a:buFont typeface="+mj-lt"/>
              <a:buAutoNum type="alphaLcParenR"/>
            </a:pPr>
            <a:r>
              <a:rPr lang="hu-HU" baseline="0" dirty="0" smtClean="0"/>
              <a:t>Ezen sokaság 49 százaléka megfelel, míg 18 százaléka nem felel meg az adósságfék szabályozásnak – 10 százaléknál nem volt törlesztőrészlet, míg 23 százaléknál nem volt jövedelemadat az elemzési adatbázisban.</a:t>
            </a:r>
          </a:p>
          <a:p>
            <a:pPr marL="685800" lvl="1" indent="-228600">
              <a:buFont typeface="+mj-lt"/>
              <a:buAutoNum type="alphaLcParenR"/>
            </a:pPr>
            <a:r>
              <a:rPr lang="hu-HU" baseline="0" dirty="0" smtClean="0"/>
              <a:t>A még nem felmondott </a:t>
            </a:r>
            <a:r>
              <a:rPr lang="hu-HU" baseline="0" dirty="0" err="1" smtClean="0"/>
              <a:t>NPL</a:t>
            </a:r>
            <a:r>
              <a:rPr lang="hu-HU" baseline="0" dirty="0" smtClean="0"/>
              <a:t> állományban az a) pontban szereplő arányok rendre: 40, 22, 9 és 29 százalékok.</a:t>
            </a:r>
          </a:p>
          <a:p>
            <a:pPr marL="685800" lvl="1" indent="-228600">
              <a:buFont typeface="+mj-lt"/>
              <a:buAutoNum type="alphaLcParenR"/>
            </a:pPr>
            <a:r>
              <a:rPr lang="hu-HU" baseline="0" dirty="0" smtClean="0"/>
              <a:t>Az átstrukturált állományban a b) pontban szereplő arányok rendre: 56, 15, 11 és 18 százalékok.</a:t>
            </a:r>
          </a:p>
          <a:p>
            <a:pPr marL="228600" lvl="0" indent="-228600">
              <a:buFont typeface="+mj-lt"/>
              <a:buAutoNum type="arabicPeriod"/>
            </a:pPr>
            <a:r>
              <a:rPr lang="hu-HU" baseline="0" dirty="0" smtClean="0"/>
              <a:t>A „vállalható törlesztőrészletre” vonatkozó eredmény a PAPI </a:t>
            </a:r>
            <a:r>
              <a:rPr lang="hu-HU" sz="1200" baseline="0" dirty="0" smtClean="0"/>
              <a:t>kérdőíves felmérésből származik. A felmérés kizárólag az </a:t>
            </a:r>
            <a:r>
              <a:rPr lang="hu-HU" sz="1200" baseline="0" dirty="0" err="1" smtClean="0"/>
              <a:t>NPL</a:t>
            </a:r>
            <a:r>
              <a:rPr lang="hu-HU" sz="1200" baseline="0" dirty="0" smtClean="0"/>
              <a:t> hiteladósokat célozta meg, vagyis az átstrukturált és teljesítő adósokat nem. A kérdőív alapján 1 százalék azon adósok aránya, akik vállalhatónak tartották az 50 százalék feletti </a:t>
            </a:r>
            <a:r>
              <a:rPr lang="hu-HU" sz="1200" baseline="0" dirty="0" err="1" smtClean="0"/>
              <a:t>PTI</a:t>
            </a:r>
            <a:r>
              <a:rPr lang="hu-HU" sz="1200" baseline="0" dirty="0" smtClean="0"/>
              <a:t> mutatót.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Átstrukturált vagy árfolyamgát rendszerben lévő hiteladósok jellemzően magasabb vállalható törlesztőrészletet jelöltek meg,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mint az átlag.</a:t>
            </a:r>
          </a:p>
          <a:p>
            <a:pPr marL="228600" lvl="0" indent="-228600">
              <a:buFont typeface="+mj-lt"/>
              <a:buAutoNum type="arabicPeriod"/>
            </a:pP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„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hazard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vizsgálata során nem a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PTI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mutatót, hanem az ún. teljesítési arányt vizsgáltuk: vagyis azt, hogy az elmúlt 12 hónapban az előírt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törlesztőrészletekhez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viszonyítva az adós milyen összegű befizetést tett. A teljesítési arányt azután az adós fizetőképességét jellemző valamely mutatóhoz viszonyítottuk.</a:t>
            </a:r>
          </a:p>
          <a:p>
            <a:pPr marL="685800" lvl="1" indent="-228600">
              <a:buFont typeface="+mj-lt"/>
              <a:buAutoNum type="alphaLcParenR"/>
            </a:pPr>
            <a:r>
              <a:rPr lang="hu-HU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Még nem felmondott és nem lejárt szerződések esetén – mivel van törlesztőrészlet adat – a </a:t>
            </a:r>
            <a:r>
              <a:rPr lang="hu-HU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PTI</a:t>
            </a:r>
            <a:r>
              <a:rPr lang="hu-HU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mutatót viszonyítottuk a teljesítési arányhoz. </a:t>
            </a:r>
            <a:r>
              <a:rPr lang="hu-HU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</a:t>
            </a:r>
            <a:r>
              <a:rPr lang="hu-HU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hazard</a:t>
            </a:r>
            <a:r>
              <a:rPr lang="hu-HU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gyanús volt, aki 80 százalék alatti teljesítési arányt produkált, legfeljebb 30 százalékos </a:t>
            </a:r>
            <a:r>
              <a:rPr lang="hu-HU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PTI</a:t>
            </a:r>
            <a:r>
              <a:rPr lang="hu-HU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mellett.</a:t>
            </a:r>
          </a:p>
          <a:p>
            <a:pPr marL="685800" lvl="1" indent="-228600">
              <a:buFont typeface="+mj-lt"/>
              <a:buAutoNum type="alphaLcParenR"/>
            </a:pPr>
            <a:r>
              <a:rPr lang="hu-HU" baseline="0" dirty="0" smtClean="0"/>
              <a:t>Felmondott vagy lejárt szerződések esetén – mivel itt nincs törlesztőrészlet adat, de van fennálló tartozás – a „tartozás per éves jövedelem” mutatót viszonyítottuk a teljesítési arányhoz. </a:t>
            </a:r>
            <a:r>
              <a:rPr lang="hu-HU" baseline="0" dirty="0" err="1" smtClean="0"/>
              <a:t>Moral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hazard</a:t>
            </a:r>
            <a:r>
              <a:rPr lang="hu-HU" baseline="0" dirty="0" smtClean="0"/>
              <a:t> gyanús volt, aki semmit nem teljesített a vizsgált időszakban, azonban 10 év alatti a „tartozás per jövedelem” mutató.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11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hu-HU" baseline="0" dirty="0" err="1" smtClean="0"/>
              <a:t>PTI</a:t>
            </a:r>
            <a:r>
              <a:rPr lang="hu-HU" baseline="0" dirty="0" smtClean="0"/>
              <a:t> mutatót a (i) még nem felmondott </a:t>
            </a:r>
            <a:r>
              <a:rPr lang="hu-HU" baseline="0" dirty="0" err="1" smtClean="0"/>
              <a:t>NPL</a:t>
            </a:r>
            <a:r>
              <a:rPr lang="hu-HU" baseline="0" dirty="0" smtClean="0"/>
              <a:t> és az (</a:t>
            </a:r>
            <a:r>
              <a:rPr lang="hu-HU" baseline="0" dirty="0" err="1" smtClean="0"/>
              <a:t>ii</a:t>
            </a:r>
            <a:r>
              <a:rPr lang="hu-HU" baseline="0" dirty="0" smtClean="0"/>
              <a:t>) átstrukturált szerződések esetében tudtunk számolni (összesen 148 976 szerződés).</a:t>
            </a:r>
          </a:p>
          <a:p>
            <a:pPr marL="685800" lvl="1" indent="-228600">
              <a:buFont typeface="+mj-lt"/>
              <a:buAutoNum type="alphaLcParenR"/>
            </a:pPr>
            <a:r>
              <a:rPr lang="hu-HU" baseline="0" dirty="0" smtClean="0"/>
              <a:t>Ezen sokaság 49 százaléka megfelel, míg 18 százaléka nem felel meg az adósságfék szabályozásnak – 10 százaléknál nem volt törlesztőrészlet, míg 23 százaléknál nem volt jövedelemadat az elemzési adatbázisban.</a:t>
            </a:r>
          </a:p>
          <a:p>
            <a:pPr marL="685800" lvl="1" indent="-228600">
              <a:buFont typeface="+mj-lt"/>
              <a:buAutoNum type="alphaLcParenR"/>
            </a:pPr>
            <a:r>
              <a:rPr lang="hu-HU" baseline="0" dirty="0" smtClean="0"/>
              <a:t>A még nem felmondott </a:t>
            </a:r>
            <a:r>
              <a:rPr lang="hu-HU" baseline="0" dirty="0" err="1" smtClean="0"/>
              <a:t>NPL</a:t>
            </a:r>
            <a:r>
              <a:rPr lang="hu-HU" baseline="0" dirty="0" smtClean="0"/>
              <a:t> állományban az a) pontban szereplő arányok rendre: 40, 22, 9 és 29 százalékok.</a:t>
            </a:r>
          </a:p>
          <a:p>
            <a:pPr marL="685800" lvl="1" indent="-228600">
              <a:buFont typeface="+mj-lt"/>
              <a:buAutoNum type="alphaLcParenR"/>
            </a:pPr>
            <a:r>
              <a:rPr lang="hu-HU" baseline="0" dirty="0" smtClean="0"/>
              <a:t>Az átstrukturált állományban a b) pontban szereplő arányok rendre: 56, 15, 11 és 18 százalékok.</a:t>
            </a:r>
          </a:p>
          <a:p>
            <a:pPr marL="228600" lvl="0" indent="-228600">
              <a:buFont typeface="+mj-lt"/>
              <a:buAutoNum type="arabicPeriod"/>
            </a:pPr>
            <a:r>
              <a:rPr lang="hu-HU" baseline="0" dirty="0" smtClean="0"/>
              <a:t>A „vállalható törlesztőrészletre” vonatkozó eredmény a PAPI </a:t>
            </a:r>
            <a:r>
              <a:rPr lang="hu-HU" sz="1200" baseline="0" dirty="0" smtClean="0"/>
              <a:t>kérdőíves felmérésből származik. A felmérés kizárólag az </a:t>
            </a:r>
            <a:r>
              <a:rPr lang="hu-HU" sz="1200" baseline="0" dirty="0" err="1" smtClean="0"/>
              <a:t>NPL</a:t>
            </a:r>
            <a:r>
              <a:rPr lang="hu-HU" sz="1200" baseline="0" dirty="0" smtClean="0"/>
              <a:t> hiteladósokat célozta meg, vagyis az átstrukturált és teljesítő adósokat nem. A kérdőív alapján 1 százalék azon adósok aránya, akik vállalhatónak tartották az 50 százalék feletti </a:t>
            </a:r>
            <a:r>
              <a:rPr lang="hu-HU" sz="1200" baseline="0" dirty="0" err="1" smtClean="0"/>
              <a:t>PTI</a:t>
            </a:r>
            <a:r>
              <a:rPr lang="hu-HU" sz="1200" baseline="0" dirty="0" smtClean="0"/>
              <a:t> mutatót.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Átstrukturált vagy árfolyamgát rendszerben lévő hiteladósok jellemzően magasabb vállalható törlesztőrészletet jelöltek meg,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mint az átlag.</a:t>
            </a:r>
          </a:p>
          <a:p>
            <a:pPr marL="228600" lvl="0" indent="-228600">
              <a:buFont typeface="+mj-lt"/>
              <a:buAutoNum type="arabicPeriod"/>
            </a:pP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„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hazard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vizsgálata során nem a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PTI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mutatót, hanem az ún. teljesítési arányt vizsgáltuk: vagyis azt, hogy az elmúlt 12 hónapban az előírt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törlesztőrészletekhez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viszonyítva az adós milyen összegű befizetést tett. A teljesítési arányt azután az adós fizetőképességét jellemző valamely mutatóhoz viszonyítottuk.</a:t>
            </a:r>
          </a:p>
          <a:p>
            <a:pPr marL="685800" lvl="1" indent="-228600">
              <a:buFont typeface="+mj-lt"/>
              <a:buAutoNum type="alphaLcParenR"/>
            </a:pPr>
            <a:r>
              <a:rPr lang="hu-HU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Még nem felmondott és nem lejárt szerződések esetén – mivel van törlesztőrészlet adat – a </a:t>
            </a:r>
            <a:r>
              <a:rPr lang="hu-HU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PTI</a:t>
            </a:r>
            <a:r>
              <a:rPr lang="hu-HU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mutatót viszonyítottuk a teljesítési arányhoz. </a:t>
            </a:r>
            <a:r>
              <a:rPr lang="hu-HU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</a:t>
            </a:r>
            <a:r>
              <a:rPr lang="hu-HU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hazard</a:t>
            </a:r>
            <a:r>
              <a:rPr lang="hu-HU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gyanús volt, aki 80 százalék alatti teljesítési arányt produkált, legfeljebb 30 százalékos </a:t>
            </a:r>
            <a:r>
              <a:rPr lang="hu-HU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PTI</a:t>
            </a:r>
            <a:r>
              <a:rPr lang="hu-HU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mellett.</a:t>
            </a:r>
          </a:p>
          <a:p>
            <a:pPr marL="685800" lvl="1" indent="-228600">
              <a:buFont typeface="+mj-lt"/>
              <a:buAutoNum type="alphaLcParenR"/>
            </a:pPr>
            <a:r>
              <a:rPr lang="hu-HU" baseline="0" dirty="0" smtClean="0"/>
              <a:t>Felmondott vagy lejárt szerződések esetén – mivel itt nincs törlesztőrészlet adat, de van fennálló tartozás – a „tartozás per éves jövedelem” mutatót viszonyítottuk a teljesítési arányhoz. </a:t>
            </a:r>
            <a:r>
              <a:rPr lang="hu-HU" baseline="0" dirty="0" err="1" smtClean="0"/>
              <a:t>Moral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hazard</a:t>
            </a:r>
            <a:r>
              <a:rPr lang="hu-HU" baseline="0" dirty="0" smtClean="0"/>
              <a:t> gyanús volt, aki semmit nem teljesített a vizsgált időszakban, azonban 10 év alatti a „tartozás per jövedelem” mutató.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11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54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hu-HU" baseline="0" dirty="0" smtClean="0"/>
              <a:t>A hiteladósok magatartásának vizsgálatához fókuszcsoportos kutatásokat (7 db) és egy országos szintű reprezentatív kérdőíves felmérést végeztünk el (492 db hiteladós háztartás).</a:t>
            </a:r>
          </a:p>
          <a:p>
            <a:pPr marL="228600" indent="-228600">
              <a:buFont typeface="+mj-lt"/>
              <a:buAutoNum type="arabicPeriod"/>
            </a:pPr>
            <a:r>
              <a:rPr lang="hu-HU" baseline="0" dirty="0" smtClean="0"/>
              <a:t>A dia megállapítási a kérdőíves felmérésből származnak – kivéve a lead </a:t>
            </a:r>
            <a:r>
              <a:rPr lang="hu-HU" baseline="0" dirty="0" err="1" smtClean="0"/>
              <a:t>sentence</a:t>
            </a:r>
            <a:r>
              <a:rPr lang="hu-HU" baseline="0" dirty="0" smtClean="0"/>
              <a:t>, illetve a második pont első tagmondata.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11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2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836712"/>
            <a:ext cx="6630363" cy="615602"/>
          </a:xfrm>
        </p:spPr>
        <p:txBody>
          <a:bodyPr>
            <a:noAutofit/>
          </a:bodyPr>
          <a:lstStyle/>
          <a:p>
            <a:r>
              <a:rPr lang="hu-HU" sz="3200" dirty="0"/>
              <a:t>A </a:t>
            </a:r>
            <a:r>
              <a:rPr lang="hu-HU" sz="3200" dirty="0" err="1"/>
              <a:t>nemteljesítő</a:t>
            </a:r>
            <a:r>
              <a:rPr lang="hu-HU" sz="3200" dirty="0"/>
              <a:t> lakossági jelzáloghitel-portfólió átfogó elemzése </a:t>
            </a:r>
            <a:r>
              <a:rPr lang="hu-HU" sz="3200" dirty="0" err="1"/>
              <a:t>mikroszintű</a:t>
            </a:r>
            <a:r>
              <a:rPr lang="hu-HU" sz="3200" dirty="0"/>
              <a:t> adatok segítségével</a:t>
            </a:r>
            <a:endParaRPr lang="hu-HU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Elemzői háttérbeszélgetés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2015.10.29.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41" y="1484784"/>
            <a:ext cx="5776664" cy="449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6876376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jelzáloghitelek mellett még közel 100 ezer személyi hitel szerződés található</a:t>
            </a:r>
            <a:endParaRPr lang="hu-HU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292080" y="6396519"/>
            <a:ext cx="3851920" cy="365125"/>
          </a:xfrm>
        </p:spPr>
        <p:txBody>
          <a:bodyPr/>
          <a:lstStyle/>
          <a:p>
            <a:r>
              <a:rPr lang="hu-HU" dirty="0" smtClean="0"/>
              <a:t>Forrás: MNB jelzáloghitel adatbázis, </a:t>
            </a:r>
            <a:r>
              <a:rPr lang="hu-HU" dirty="0" err="1" smtClean="0"/>
              <a:t>KHR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99792" y="5949280"/>
            <a:ext cx="6408712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nemteljesítő jelzáloghitellel rendelkezők egyéb szerződései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1844824"/>
            <a:ext cx="1152128" cy="244827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ular Callout 10"/>
          <p:cNvSpPr/>
          <p:nvPr/>
        </p:nvSpPr>
        <p:spPr>
          <a:xfrm>
            <a:off x="4391980" y="1255136"/>
            <a:ext cx="1872208" cy="373663"/>
          </a:xfrm>
          <a:prstGeom prst="wedgeRectCallout">
            <a:avLst>
              <a:gd name="adj1" fmla="val -154354"/>
              <a:gd name="adj2" fmla="val 99932"/>
            </a:avLst>
          </a:prstGeom>
          <a:solidFill>
            <a:schemeClr val="bg1"/>
          </a:solidFill>
          <a:ln w="952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u="sng" dirty="0" smtClean="0">
                <a:solidFill>
                  <a:schemeClr val="accent5"/>
                </a:solidFill>
              </a:rPr>
              <a:t>Jelzáloghitelek</a:t>
            </a:r>
            <a:endParaRPr lang="hu-HU" sz="1200" dirty="0">
              <a:solidFill>
                <a:schemeClr val="accent5"/>
              </a:solidFill>
            </a:endParaRPr>
          </a:p>
        </p:txBody>
      </p:sp>
      <p:sp>
        <p:nvSpPr>
          <p:cNvPr id="12" name="Szöveg helye 6"/>
          <p:cNvSpPr txBox="1">
            <a:spLocks/>
          </p:cNvSpPr>
          <p:nvPr/>
        </p:nvSpPr>
        <p:spPr>
          <a:xfrm>
            <a:off x="1531640" y="6200150"/>
            <a:ext cx="75608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smtClean="0"/>
              <a:t>Megjegyzés: Az egyéb kategória faktoring követeléseket is tartalmaz.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3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1" y="180000"/>
            <a:ext cx="6732360" cy="759189"/>
          </a:xfrm>
        </p:spPr>
        <p:txBody>
          <a:bodyPr>
            <a:noAutofit/>
          </a:bodyPr>
          <a:lstStyle/>
          <a:p>
            <a:r>
              <a:rPr lang="hu-HU" sz="2400" dirty="0" smtClean="0"/>
              <a:t>A nemteljesítő hiteladósok közel fele 45 év feletti – ötöde nyugdíjas lesz a hitelügylet lejártakor</a:t>
            </a:r>
            <a:endParaRPr lang="hu-HU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56176" y="6356350"/>
            <a:ext cx="2987824" cy="365125"/>
          </a:xfrm>
        </p:spPr>
        <p:txBody>
          <a:bodyPr/>
          <a:lstStyle/>
          <a:p>
            <a:r>
              <a:rPr lang="hu-HU" dirty="0" smtClean="0"/>
              <a:t>Forrás: MNB reprezentatív kérdőíves felmérés.</a:t>
            </a:r>
            <a:endParaRPr lang="hu-H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39752" y="6073175"/>
            <a:ext cx="6408712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hitelfelvevők életkor szerinti megoszlása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3608" y="5653392"/>
            <a:ext cx="6912768" cy="4710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év múlva az adósok fele átlépi a nyugdíjkorhatárt!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42" y="1219963"/>
            <a:ext cx="6948718" cy="44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6699763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nemteljesítő adósok 70 százaléka községekben és kisebb városokban él</a:t>
            </a:r>
            <a:endParaRPr lang="hu-HU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KHR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835696" y="5877272"/>
            <a:ext cx="6912768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késedelmes hiteladósok regionális és településtípus szerinti eloszlása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21"/>
          <p:cNvGrpSpPr/>
          <p:nvPr/>
        </p:nvGrpSpPr>
        <p:grpSpPr>
          <a:xfrm>
            <a:off x="200843" y="1183145"/>
            <a:ext cx="7740352" cy="4783538"/>
            <a:chOff x="611560" y="1154366"/>
            <a:chExt cx="7740352" cy="47835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154366"/>
              <a:ext cx="7740352" cy="4783538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560" y="4243477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246" y="4634131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800" y="1840755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897" y="1840755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995" y="2941153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41" y="3592315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15600" y="3746714"/>
              <a:ext cx="432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94934" y="3950528"/>
              <a:ext cx="432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1,6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5630" y="3656713"/>
              <a:ext cx="432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2,4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26290" y="3135899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4,</a:t>
              </a:r>
              <a:r>
                <a:rPr lang="hu-HU" sz="1200" dirty="0" err="1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hu-HU" sz="12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77840" y="3368291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4,6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52979" y="3050661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2,8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60302" y="4851747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4,0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30110" y="5055562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82228" y="4756984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2,4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173" y="2816076"/>
              <a:ext cx="1470602" cy="7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4220652" y="3286539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4,8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36820" y="2998141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9,0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12972" y="2760482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0,8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09639" y="2964288"/>
              <a:ext cx="504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12,6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47341" y="4368724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13116" y="4683913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6,2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59741" y="4345406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10417" y="2103585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7,4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32618" y="2245963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5,0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18054" y="1928333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13206" y="1997673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5,0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30224" y="2248932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7,6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16080" y="1940517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3,6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05897" y="4091725"/>
              <a:ext cx="7200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12,6%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90979" y="4426048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9,6%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79937" y="2771876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16,2%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77601" y="1564868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15,4%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01713" y="3421100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11,8%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60540" y="2527778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27,2%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62647" y="3095950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7,2%</a:t>
              </a:r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6723436" y="2551388"/>
            <a:ext cx="2875296" cy="1527391"/>
            <a:chOff x="6179937" y="4261089"/>
            <a:chExt cx="2875296" cy="15273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937" y="4261089"/>
              <a:ext cx="2875296" cy="1527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6948264" y="4959672"/>
              <a:ext cx="5760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050" b="1" dirty="0" smtClean="0">
                  <a:solidFill>
                    <a:schemeClr val="bg1"/>
                  </a:solidFill>
                  <a:latin typeface="+mn-lt"/>
                </a:rPr>
                <a:t>32,2%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22472" y="5155589"/>
              <a:ext cx="5760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050" b="1" dirty="0" smtClean="0">
                  <a:solidFill>
                    <a:schemeClr val="bg1"/>
                  </a:solidFill>
                  <a:latin typeface="+mn-lt"/>
                </a:rPr>
                <a:t>37,2%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91992" y="4500269"/>
              <a:ext cx="5760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050" b="1" dirty="0" smtClean="0">
                  <a:solidFill>
                    <a:schemeClr val="bg1"/>
                  </a:solidFill>
                  <a:latin typeface="+mn-lt"/>
                </a:rPr>
                <a:t>18,0%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34792" y="4446929"/>
              <a:ext cx="5760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050" b="1" dirty="0" smtClean="0">
                  <a:solidFill>
                    <a:schemeClr val="bg1"/>
                  </a:solidFill>
                  <a:latin typeface="+mn-lt"/>
                </a:rPr>
                <a:t>12,6%</a:t>
              </a:r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6496452" y="4328947"/>
            <a:ext cx="1742745" cy="1821033"/>
            <a:chOff x="-337755" y="1226413"/>
            <a:chExt cx="1742745" cy="1821033"/>
          </a:xfrm>
        </p:grpSpPr>
        <p:sp>
          <p:nvSpPr>
            <p:cNvPr id="67" name="TextBox 66"/>
            <p:cNvSpPr txBox="1"/>
            <p:nvPr/>
          </p:nvSpPr>
          <p:spPr>
            <a:xfrm>
              <a:off x="396990" y="1244107"/>
              <a:ext cx="90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i="1" dirty="0" smtClean="0">
                  <a:latin typeface="+mn-lt"/>
                </a:rPr>
                <a:t>Község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96990" y="1631285"/>
              <a:ext cx="1008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i="1" dirty="0" smtClean="0">
                  <a:latin typeface="+mn-lt"/>
                </a:rPr>
                <a:t>Egyéb város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6990" y="1894282"/>
              <a:ext cx="90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i="1" dirty="0" smtClean="0">
                  <a:latin typeface="+mn-lt"/>
                </a:rPr>
                <a:t>Megyei jogú város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6990" y="2400950"/>
              <a:ext cx="90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i="1" dirty="0" smtClean="0">
                  <a:latin typeface="+mn-lt"/>
                </a:rPr>
                <a:t>Budapest</a:t>
              </a: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 rot="16200000">
              <a:off x="-174360" y="2525467"/>
              <a:ext cx="683958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 bwMode="auto">
            <a:xfrm rot="10800000">
              <a:off x="-336338" y="1984586"/>
              <a:ext cx="683958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03" r="50000"/>
            <a:stretch/>
          </p:blipFill>
          <p:spPr bwMode="auto">
            <a:xfrm>
              <a:off x="-337755" y="1226413"/>
              <a:ext cx="685375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/>
            <a:stretch/>
          </p:blipFill>
          <p:spPr bwMode="auto">
            <a:xfrm rot="5400000">
              <a:off x="-174359" y="1768915"/>
              <a:ext cx="683958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76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45" name="Group 44"/>
          <p:cNvGrpSpPr/>
          <p:nvPr/>
        </p:nvGrpSpPr>
        <p:grpSpPr>
          <a:xfrm>
            <a:off x="319500" y="1567823"/>
            <a:ext cx="8505000" cy="4381457"/>
            <a:chOff x="319500" y="1567823"/>
            <a:chExt cx="8505000" cy="4381457"/>
          </a:xfrm>
        </p:grpSpPr>
        <p:grpSp>
          <p:nvGrpSpPr>
            <p:cNvPr id="19" name="Group 18"/>
            <p:cNvGrpSpPr/>
            <p:nvPr/>
          </p:nvGrpSpPr>
          <p:grpSpPr>
            <a:xfrm>
              <a:off x="612000" y="3249040"/>
              <a:ext cx="7920000" cy="1080000"/>
              <a:chOff x="467544" y="2996952"/>
              <a:chExt cx="7920000" cy="1080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67544" y="2996952"/>
                <a:ext cx="7920000" cy="1080000"/>
                <a:chOff x="467544" y="1268760"/>
                <a:chExt cx="7920000" cy="1080000"/>
              </a:xfrm>
              <a:gradFill>
                <a:gsLst>
                  <a:gs pos="100000">
                    <a:srgbClr val="202653"/>
                  </a:gs>
                  <a:gs pos="33000">
                    <a:srgbClr val="202653">
                      <a:lumMod val="0"/>
                      <a:alpha val="25000"/>
                    </a:srgb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7" name="Chevron 6"/>
                <p:cNvSpPr/>
                <p:nvPr/>
              </p:nvSpPr>
              <p:spPr>
                <a:xfrm>
                  <a:off x="4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hevron 8"/>
                <p:cNvSpPr/>
                <p:nvPr/>
              </p:nvSpPr>
              <p:spPr>
                <a:xfrm>
                  <a:off x="204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solidFill>
                  <a:srgbClr val="2026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hevron 9"/>
                <p:cNvSpPr/>
                <p:nvPr/>
              </p:nvSpPr>
              <p:spPr>
                <a:xfrm>
                  <a:off x="361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hevron 10"/>
                <p:cNvSpPr/>
                <p:nvPr/>
              </p:nvSpPr>
              <p:spPr>
                <a:xfrm>
                  <a:off x="519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hevron 11"/>
                <p:cNvSpPr/>
                <p:nvPr/>
              </p:nvSpPr>
              <p:spPr>
                <a:xfrm>
                  <a:off x="67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10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1</a:t>
                </a:r>
                <a:endParaRPr lang="hu-HU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7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2</a:t>
                </a:r>
                <a:endParaRPr lang="hu-HU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4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3</a:t>
                </a:r>
                <a:endParaRPr lang="hu-HU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2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4</a:t>
                </a:r>
                <a:endParaRPr lang="hu-HU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3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5</a:t>
                </a:r>
                <a:endParaRPr lang="hu-HU" dirty="0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31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94500" y="4869160"/>
              <a:ext cx="2205000" cy="1080120"/>
            </a:xfrm>
            <a:prstGeom prst="roundRect">
              <a:avLst/>
            </a:prstGeom>
            <a:solidFill>
              <a:srgbClr val="202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6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44500" y="486916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1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6" name="Straight Connector 25"/>
            <p:cNvCxnSpPr>
              <a:stCxn id="20" idx="2"/>
            </p:cNvCxnSpPr>
            <p:nvPr/>
          </p:nvCxnSpPr>
          <p:spPr>
            <a:xfrm>
              <a:off x="14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457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1" idx="0"/>
            </p:cNvCxnSpPr>
            <p:nvPr/>
          </p:nvCxnSpPr>
          <p:spPr>
            <a:xfrm>
              <a:off x="299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3" idx="0"/>
            </p:cNvCxnSpPr>
            <p:nvPr/>
          </p:nvCxnSpPr>
          <p:spPr>
            <a:xfrm>
              <a:off x="614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2"/>
            </p:cNvCxnSpPr>
            <p:nvPr/>
          </p:nvCxnSpPr>
          <p:spPr>
            <a:xfrm>
              <a:off x="77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9552" y="1844824"/>
              <a:ext cx="1800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Hitelügyletek és adósok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92000" y="1567823"/>
              <a:ext cx="216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Hiteladósok jövedelmi helyzete és törlesztései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1900" y="1983322"/>
              <a:ext cx="18002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Összegzés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71000" y="5224553"/>
              <a:ext cx="2052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Jelzálogfedezetek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21000" y="5086053"/>
              <a:ext cx="2052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Portfólió-tisztítási gyakorlat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4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ingatlan fedezet és „újrakezdés”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3" name="Group 2"/>
          <p:cNvGrpSpPr/>
          <p:nvPr/>
        </p:nvGrpSpPr>
        <p:grpSpPr>
          <a:xfrm>
            <a:off x="1187624" y="1541280"/>
            <a:ext cx="3060000" cy="568514"/>
            <a:chOff x="107504" y="1097756"/>
            <a:chExt cx="2448000" cy="568514"/>
          </a:xfrm>
        </p:grpSpPr>
        <p:sp>
          <p:nvSpPr>
            <p:cNvPr id="13" name="Rectangle 12"/>
            <p:cNvSpPr/>
            <p:nvPr/>
          </p:nvSpPr>
          <p:spPr>
            <a:xfrm>
              <a:off x="107504" y="1097756"/>
              <a:ext cx="2448000" cy="445838"/>
            </a:xfrm>
            <a:prstGeom prst="rect">
              <a:avLst/>
            </a:prstGeom>
            <a:solidFill>
              <a:srgbClr val="202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cap="small" dirty="0" smtClean="0">
                  <a:solidFill>
                    <a:schemeClr val="bg1"/>
                  </a:solidFill>
                </a:rPr>
                <a:t>Hiteladós</a:t>
              </a:r>
              <a:endParaRPr lang="hu-HU" sz="1600" b="1" cap="small" dirty="0">
                <a:solidFill>
                  <a:schemeClr val="bg1"/>
                </a:solidFill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 rot="5400000">
              <a:off x="1277504" y="388270"/>
              <a:ext cx="108000" cy="2448000"/>
            </a:xfrm>
            <a:prstGeom prst="homePlate">
              <a:avLst>
                <a:gd name="adj" fmla="val 100000"/>
              </a:avLst>
            </a:prstGeom>
            <a:solidFill>
              <a:srgbClr val="20265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76056" y="1541280"/>
            <a:ext cx="3060000" cy="568514"/>
            <a:chOff x="107504" y="1097756"/>
            <a:chExt cx="2448000" cy="568514"/>
          </a:xfrm>
        </p:grpSpPr>
        <p:sp>
          <p:nvSpPr>
            <p:cNvPr id="17" name="Rectangle 16"/>
            <p:cNvSpPr/>
            <p:nvPr/>
          </p:nvSpPr>
          <p:spPr>
            <a:xfrm>
              <a:off x="107504" y="1097756"/>
              <a:ext cx="2448000" cy="445838"/>
            </a:xfrm>
            <a:prstGeom prst="rect">
              <a:avLst/>
            </a:prstGeom>
            <a:solidFill>
              <a:srgbClr val="202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cap="small" dirty="0" smtClean="0">
                  <a:solidFill>
                    <a:schemeClr val="bg1"/>
                  </a:solidFill>
                </a:rPr>
                <a:t>Bank</a:t>
              </a:r>
              <a:endParaRPr lang="hu-HU" sz="1600" b="1" cap="small" dirty="0">
                <a:solidFill>
                  <a:schemeClr val="bg1"/>
                </a:solidFill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 rot="5400000">
              <a:off x="1277504" y="388270"/>
              <a:ext cx="108000" cy="2448000"/>
            </a:xfrm>
            <a:prstGeom prst="homePlate">
              <a:avLst>
                <a:gd name="adj" fmla="val 100000"/>
              </a:avLst>
            </a:prstGeom>
            <a:solidFill>
              <a:srgbClr val="20265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187624" y="2457143"/>
            <a:ext cx="3060000" cy="2160000"/>
          </a:xfrm>
          <a:prstGeom prst="rect">
            <a:avLst/>
          </a:prstGeom>
          <a:solidFill>
            <a:srgbClr val="AC9F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bg1"/>
                </a:solidFill>
              </a:rPr>
              <a:t>Adósság rendezése a fedezet érvényesítésével</a:t>
            </a:r>
          </a:p>
          <a:p>
            <a:pPr marL="176213" indent="-17621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bg1"/>
                </a:solidFill>
              </a:rPr>
              <a:t>Kisebb lakásba költözés és újrakezdés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76056" y="2457143"/>
            <a:ext cx="3060000" cy="2160000"/>
          </a:xfrm>
          <a:prstGeom prst="rect">
            <a:avLst/>
          </a:prstGeom>
          <a:solidFill>
            <a:srgbClr val="AC9F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</a:rPr>
              <a:t>Veszteségek minimalizálása a fedezet érvényesítésével</a:t>
            </a:r>
          </a:p>
          <a:p>
            <a:pPr marL="176213" indent="-17621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</a:rPr>
              <a:t>De az ügyféllel történő megállapodás jóval olcsóbb, mint a végrehajtás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87624" y="5217503"/>
            <a:ext cx="6948431" cy="6597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cap="small" dirty="0" smtClean="0"/>
              <a:t>Míg az adósság adott, addig a fedezet értéke és értékesíthetősége kérdésese</a:t>
            </a:r>
            <a:endParaRPr lang="hu-HU" cap="small" dirty="0"/>
          </a:p>
        </p:txBody>
      </p:sp>
      <p:sp>
        <p:nvSpPr>
          <p:cNvPr id="23" name="Pentagon 22"/>
          <p:cNvSpPr/>
          <p:nvPr/>
        </p:nvSpPr>
        <p:spPr>
          <a:xfrm rot="5400000">
            <a:off x="4643624" y="1344547"/>
            <a:ext cx="108000" cy="7020000"/>
          </a:xfrm>
          <a:prstGeom prst="homePlate">
            <a:avLst>
              <a:gd name="adj" fmla="val 100000"/>
            </a:avLst>
          </a:prstGeom>
          <a:solidFill>
            <a:srgbClr val="AC9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9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930" y="221539"/>
            <a:ext cx="8115597" cy="759189"/>
          </a:xfrm>
        </p:spPr>
        <p:txBody>
          <a:bodyPr>
            <a:noAutofit/>
          </a:bodyPr>
          <a:lstStyle/>
          <a:p>
            <a:r>
              <a:rPr lang="hu-HU" sz="2600" dirty="0" smtClean="0"/>
              <a:t>Kétharmadánál nagyobb az ingatlan értéke a tartozásnál (fele ha a teljes tartozást nézzük), de összetettebb kérdés</a:t>
            </a:r>
            <a:endParaRPr lang="hu-HU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00192" y="6356350"/>
            <a:ext cx="2843808" cy="365125"/>
          </a:xfrm>
        </p:spPr>
        <p:txBody>
          <a:bodyPr/>
          <a:lstStyle/>
          <a:p>
            <a:r>
              <a:rPr lang="hu-HU" dirty="0" smtClean="0"/>
              <a:t>Forrás: MNB jelzáloghitel adatbázis.</a:t>
            </a:r>
            <a:endParaRPr lang="hu-H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43608" y="5996902"/>
            <a:ext cx="7704856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késedelmes jelzáloghitelek LTV mutatójának eloszlása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31" y="1204261"/>
            <a:ext cx="6480720" cy="489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7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5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fedezeti ingatlanok többsége vélhetően nem cserélhető kisebb értékűre…</a:t>
            </a:r>
            <a:endParaRPr lang="hu-HU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868144" y="6356350"/>
            <a:ext cx="3275856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Megjegyzés: legalább 90 napos késedelemben lévő hitelek, felmondottak és nem felmondottak együtt.</a:t>
            </a:r>
            <a:endParaRPr lang="hu-HU" dirty="0"/>
          </a:p>
          <a:p>
            <a:pPr>
              <a:spcBef>
                <a:spcPts val="0"/>
              </a:spcBef>
            </a:pPr>
            <a:r>
              <a:rPr lang="hu-HU" dirty="0" smtClean="0"/>
              <a:t>Forrás: MNB jelzáloghitel adatbázis.</a:t>
            </a:r>
            <a:endParaRPr lang="hu-H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39752" y="5733256"/>
            <a:ext cx="6408712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nemteljesítő jelzáloghitelek mögötti fedezetek eloszlása forgalmi érték szerint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79081"/>
            <a:ext cx="5976664" cy="448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1" y="180000"/>
            <a:ext cx="6732360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…különösen vidéken és a kisebb értékű fővárosi ingatlanok esetén</a:t>
            </a:r>
            <a:endParaRPr lang="hu-HU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868144" y="6356350"/>
            <a:ext cx="3275856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Megjegyzés: legalább 90 napos késedelemben lévő hitelek, felmondottak és nem felmondottak együtt.</a:t>
            </a:r>
            <a:endParaRPr lang="hu-HU" dirty="0"/>
          </a:p>
          <a:p>
            <a:pPr>
              <a:spcBef>
                <a:spcPts val="0"/>
              </a:spcBef>
            </a:pPr>
            <a:r>
              <a:rPr lang="hu-HU" dirty="0" smtClean="0"/>
              <a:t>Forrás: MNB jelzáloghitel adatbázis.</a:t>
            </a:r>
            <a:endParaRPr lang="hu-H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7664" y="5785143"/>
            <a:ext cx="7416824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nemteljesítő jelzáloghitelek mögötti fedezetek eloszlása forgalmi érték szerint településtípusonként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04113"/>
            <a:ext cx="5904656" cy="442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3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74" y="1141794"/>
            <a:ext cx="7092280" cy="4383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2440" cy="759189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Korlátozott forgalomképesség </a:t>
            </a:r>
            <a:r>
              <a:rPr lang="hu-HU" sz="2800" dirty="0"/>
              <a:t>– </a:t>
            </a:r>
            <a:r>
              <a:rPr lang="hu-HU" sz="2800" dirty="0" smtClean="0">
                <a:latin typeface="Calibri" panose="020F0502020204030204" pitchFamily="34" charset="0"/>
              </a:rPr>
              <a:t>a többség kisebb városokban és községekben él</a:t>
            </a:r>
            <a:endParaRPr lang="hu-HU" sz="28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Calibri" panose="020F0502020204030204" pitchFamily="34" charset="0"/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419872" y="6381328"/>
            <a:ext cx="5328591" cy="301435"/>
          </a:xfrm>
        </p:spPr>
        <p:txBody>
          <a:bodyPr/>
          <a:lstStyle/>
          <a:p>
            <a:r>
              <a:rPr lang="hu-HU" dirty="0" smtClean="0">
                <a:latin typeface="Calibri" panose="020F0502020204030204" pitchFamily="34" charset="0"/>
              </a:rPr>
              <a:t>Forrás: MNB jelzáloghitel adatbázis, KSH.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39752" y="6093296"/>
            <a:ext cx="6408712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egyes régiók lakáspiacainak felvevőképessége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157192"/>
            <a:ext cx="87129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smtClean="0">
                <a:latin typeface="Calibri" panose="020F0502020204030204" pitchFamily="34" charset="0"/>
              </a:rPr>
              <a:t>Mutatók: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90 napon túl késedelmes hitelek mögötti fedezetek száma / tranzakciók száma (megyei jogú </a:t>
            </a:r>
            <a:r>
              <a:rPr lang="hu-HU" sz="14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városok)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90 napon túl késedelmes hitelek mögötti fedezetek száma / tranzakciók száma (egyéb települések)</a:t>
            </a:r>
            <a:endParaRPr lang="hu-HU" sz="1400" i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alibri" panose="020F0502020204030204" pitchFamily="34" charset="0"/>
              </a:rPr>
              <a:t>A fedezetek forgalmi értékének </a:t>
            </a:r>
            <a:r>
              <a:rPr lang="hu-HU" sz="1400" dirty="0" smtClean="0">
                <a:latin typeface="Calibri" panose="020F0502020204030204" pitchFamily="34" charset="0"/>
              </a:rPr>
              <a:t>változása a </a:t>
            </a:r>
            <a:r>
              <a:rPr lang="hu-HU" sz="1400" dirty="0">
                <a:latin typeface="Calibri" panose="020F0502020204030204" pitchFamily="34" charset="0"/>
              </a:rPr>
              <a:t>hitelfelvételek időpontjához képest</a:t>
            </a:r>
            <a:endParaRPr lang="hu-HU" sz="1400" dirty="0" smtClean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06896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63%</a:t>
            </a:r>
          </a:p>
          <a:p>
            <a:r>
              <a:rPr lang="hu-HU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88%</a:t>
            </a:r>
          </a:p>
          <a:p>
            <a:r>
              <a:rPr lang="hu-HU" sz="1600" dirty="0" smtClean="0">
                <a:latin typeface="Calibri" panose="020F0502020204030204" pitchFamily="34" charset="0"/>
              </a:rPr>
              <a:t>-10%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824" y="4077072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85%</a:t>
            </a:r>
          </a:p>
          <a:p>
            <a:r>
              <a:rPr lang="hu-HU" sz="16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197%</a:t>
            </a:r>
          </a:p>
          <a:p>
            <a:r>
              <a:rPr lang="hu-HU" sz="1600" dirty="0" smtClean="0">
                <a:latin typeface="Calibri" panose="020F0502020204030204" pitchFamily="34" charset="0"/>
              </a:rPr>
              <a:t>-19%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848" y="2708919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73%</a:t>
            </a:r>
          </a:p>
          <a:p>
            <a:r>
              <a:rPr lang="hu-HU" sz="16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203%</a:t>
            </a:r>
          </a:p>
          <a:p>
            <a:r>
              <a:rPr lang="hu-HU" sz="1600" dirty="0" smtClean="0">
                <a:latin typeface="Calibri" panose="020F0502020204030204" pitchFamily="34" charset="0"/>
              </a:rPr>
              <a:t>-16%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8214" y="378904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78%</a:t>
            </a:r>
          </a:p>
          <a:p>
            <a:r>
              <a:rPr lang="hu-HU" sz="16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219%</a:t>
            </a:r>
          </a:p>
          <a:p>
            <a:r>
              <a:rPr lang="hu-HU" sz="1600" dirty="0" smtClean="0">
                <a:latin typeface="Calibri" panose="020F0502020204030204" pitchFamily="34" charset="0"/>
              </a:rPr>
              <a:t>-13%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5956" y="2502312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48%</a:t>
            </a:r>
          </a:p>
          <a:p>
            <a:r>
              <a:rPr lang="hu-HU" sz="16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193%</a:t>
            </a:r>
          </a:p>
          <a:p>
            <a:r>
              <a:rPr lang="hu-HU" sz="1600" b="1" dirty="0" smtClean="0">
                <a:latin typeface="Calibri" panose="020F0502020204030204" pitchFamily="34" charset="0"/>
              </a:rPr>
              <a:t>-</a:t>
            </a:r>
            <a:r>
              <a:rPr lang="hu-HU" sz="1600" dirty="0" smtClean="0">
                <a:latin typeface="Calibri" panose="020F0502020204030204" pitchFamily="34" charset="0"/>
              </a:rPr>
              <a:t>12%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2200" y="2293421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64%</a:t>
            </a:r>
          </a:p>
          <a:p>
            <a:r>
              <a:rPr lang="hu-HU" sz="16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169%</a:t>
            </a:r>
          </a:p>
          <a:p>
            <a:r>
              <a:rPr lang="hu-HU" sz="1600" dirty="0" smtClean="0">
                <a:latin typeface="Calibri" panose="020F0502020204030204" pitchFamily="34" charset="0"/>
              </a:rPr>
              <a:t>-15%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3719" y="177281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113%</a:t>
            </a:r>
          </a:p>
          <a:p>
            <a:r>
              <a:rPr lang="hu-HU" sz="16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258%</a:t>
            </a:r>
          </a:p>
          <a:p>
            <a:r>
              <a:rPr lang="hu-HU" sz="1600" dirty="0" smtClean="0">
                <a:latin typeface="Calibri" panose="020F0502020204030204" pitchFamily="34" charset="0"/>
              </a:rPr>
              <a:t>-17%</a:t>
            </a:r>
          </a:p>
        </p:txBody>
      </p:sp>
    </p:spTree>
    <p:extLst>
      <p:ext uri="{BB962C8B-B14F-4D97-AF65-F5344CB8AC3E}">
        <p14:creationId xmlns:p14="http://schemas.microsoft.com/office/powerpoint/2010/main" val="34822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740472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ügyfelek részéről sem népszerű ez az opció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886700" cy="4176464"/>
          </a:xfrm>
        </p:spPr>
        <p:txBody>
          <a:bodyPr>
            <a:norm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/>
              <a:t>A felmérés alapján, magas </a:t>
            </a:r>
            <a:r>
              <a:rPr lang="hu-HU" sz="2400" dirty="0"/>
              <a:t>az </a:t>
            </a:r>
            <a:r>
              <a:rPr lang="hu-HU" sz="2400" b="1" dirty="0"/>
              <a:t>elutasítottsága</a:t>
            </a:r>
            <a:r>
              <a:rPr lang="hu-HU" sz="2400" dirty="0"/>
              <a:t> az </a:t>
            </a:r>
            <a:r>
              <a:rPr lang="hu-HU" sz="2400" b="1" dirty="0"/>
              <a:t>ingatlan elvesztésével </a:t>
            </a:r>
            <a:r>
              <a:rPr lang="hu-HU" sz="2400" dirty="0"/>
              <a:t>járó </a:t>
            </a:r>
            <a:r>
              <a:rPr lang="hu-HU" sz="2400" dirty="0" smtClean="0"/>
              <a:t>megoldásoknak, így a kisebb </a:t>
            </a:r>
            <a:r>
              <a:rPr lang="hu-HU" sz="2400" dirty="0"/>
              <a:t>rezsijű lakásba költözés, önkéntes </a:t>
            </a:r>
            <a:r>
              <a:rPr lang="hu-HU" sz="2400" dirty="0" smtClean="0"/>
              <a:t>értékesítés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/>
              <a:t>Ezt </a:t>
            </a:r>
            <a:r>
              <a:rPr lang="hu-HU" sz="2400" dirty="0"/>
              <a:t>alátámasztja, hogy kisebb lakás vásárlásához nyújtott </a:t>
            </a:r>
            <a:r>
              <a:rPr lang="hu-HU" sz="2400" dirty="0" smtClean="0"/>
              <a:t>állami kamattámogatásra </a:t>
            </a:r>
            <a:r>
              <a:rPr lang="hu-HU" sz="2400" dirty="0"/>
              <a:t>nem volt egyáltalán kereslet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hu-HU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5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Megállapítások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326146" y="1733325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nemteljesítő lakossági jelzáloghitel-állomány csökkenését jellemzően a hiteladósok túladósodottsága akadályozza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2569" y="1887213"/>
            <a:ext cx="829425" cy="461666"/>
            <a:chOff x="358249" y="1772815"/>
            <a:chExt cx="829425" cy="461666"/>
          </a:xfrm>
        </p:grpSpPr>
        <p:sp>
          <p:nvSpPr>
            <p:cNvPr id="10" name="TextBox 9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2569" y="2827051"/>
            <a:ext cx="829425" cy="461666"/>
            <a:chOff x="358249" y="1772815"/>
            <a:chExt cx="829425" cy="461666"/>
          </a:xfrm>
        </p:grpSpPr>
        <p:sp>
          <p:nvSpPr>
            <p:cNvPr id="31" name="TextBox 30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2569" y="3766889"/>
            <a:ext cx="829425" cy="461666"/>
            <a:chOff x="358249" y="1772815"/>
            <a:chExt cx="829425" cy="461666"/>
          </a:xfrm>
        </p:grpSpPr>
        <p:sp>
          <p:nvSpPr>
            <p:cNvPr id="36" name="TextBox 35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Pentagon 36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2569" y="4706727"/>
            <a:ext cx="829425" cy="461666"/>
            <a:chOff x="358249" y="1772815"/>
            <a:chExt cx="829425" cy="461666"/>
          </a:xfrm>
        </p:grpSpPr>
        <p:sp>
          <p:nvSpPr>
            <p:cNvPr id="41" name="TextBox 40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Pentagon 41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2569" y="5646565"/>
            <a:ext cx="829425" cy="461666"/>
            <a:chOff x="358249" y="1772815"/>
            <a:chExt cx="829425" cy="461666"/>
          </a:xfrm>
        </p:grpSpPr>
        <p:sp>
          <p:nvSpPr>
            <p:cNvPr id="46" name="TextBox 45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Pentagon 46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326146" y="2673162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Érdemi „átstrukturálási tartalékok” láthatóak a portfólióban, de nagyobb lendületre van szükség a bankok részéről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9817" y="4706727"/>
            <a:ext cx="7422318" cy="430887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fedezetértékesítési lehetőségek korlátozottak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26146" y="5517232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Adminisztratív korlátok nehezítik a probléma eredményes kezelését, különösen a felmondott hiteleknél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26146" y="3645024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adósok részéről nagyobb együttműködési hajlandóság szükséges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45" name="Group 44"/>
          <p:cNvGrpSpPr/>
          <p:nvPr/>
        </p:nvGrpSpPr>
        <p:grpSpPr>
          <a:xfrm>
            <a:off x="319500" y="1567823"/>
            <a:ext cx="8505000" cy="4381457"/>
            <a:chOff x="319500" y="1567823"/>
            <a:chExt cx="8505000" cy="4381457"/>
          </a:xfrm>
        </p:grpSpPr>
        <p:grpSp>
          <p:nvGrpSpPr>
            <p:cNvPr id="19" name="Group 18"/>
            <p:cNvGrpSpPr/>
            <p:nvPr/>
          </p:nvGrpSpPr>
          <p:grpSpPr>
            <a:xfrm>
              <a:off x="612000" y="3249040"/>
              <a:ext cx="7920000" cy="1080000"/>
              <a:chOff x="467544" y="2996952"/>
              <a:chExt cx="7920000" cy="1080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67544" y="2996952"/>
                <a:ext cx="7920000" cy="1080000"/>
                <a:chOff x="467544" y="1268760"/>
                <a:chExt cx="7920000" cy="1080000"/>
              </a:xfrm>
              <a:gradFill>
                <a:gsLst>
                  <a:gs pos="100000">
                    <a:srgbClr val="202653"/>
                  </a:gs>
                  <a:gs pos="33000">
                    <a:srgbClr val="202653">
                      <a:lumMod val="0"/>
                      <a:alpha val="25000"/>
                    </a:srgb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7" name="Chevron 6"/>
                <p:cNvSpPr/>
                <p:nvPr/>
              </p:nvSpPr>
              <p:spPr>
                <a:xfrm>
                  <a:off x="4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hevron 8"/>
                <p:cNvSpPr/>
                <p:nvPr/>
              </p:nvSpPr>
              <p:spPr>
                <a:xfrm>
                  <a:off x="204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hevron 9"/>
                <p:cNvSpPr/>
                <p:nvPr/>
              </p:nvSpPr>
              <p:spPr>
                <a:xfrm>
                  <a:off x="361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solidFill>
                  <a:srgbClr val="2026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hevron 10"/>
                <p:cNvSpPr/>
                <p:nvPr/>
              </p:nvSpPr>
              <p:spPr>
                <a:xfrm>
                  <a:off x="519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hevron 11"/>
                <p:cNvSpPr/>
                <p:nvPr/>
              </p:nvSpPr>
              <p:spPr>
                <a:xfrm>
                  <a:off x="67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10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1</a:t>
                </a:r>
                <a:endParaRPr lang="hu-HU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7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2</a:t>
                </a:r>
                <a:endParaRPr lang="hu-HU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4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3</a:t>
                </a:r>
                <a:endParaRPr lang="hu-HU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2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4</a:t>
                </a:r>
                <a:endParaRPr lang="hu-HU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3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5</a:t>
                </a:r>
                <a:endParaRPr lang="hu-HU" dirty="0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31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94500" y="486916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69500" y="1628800"/>
              <a:ext cx="2205000" cy="1080120"/>
            </a:xfrm>
            <a:prstGeom prst="roundRect">
              <a:avLst/>
            </a:prstGeom>
            <a:solidFill>
              <a:srgbClr val="202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44500" y="486916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1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6" name="Straight Connector 25"/>
            <p:cNvCxnSpPr>
              <a:stCxn id="20" idx="2"/>
            </p:cNvCxnSpPr>
            <p:nvPr/>
          </p:nvCxnSpPr>
          <p:spPr>
            <a:xfrm>
              <a:off x="14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457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1" idx="0"/>
            </p:cNvCxnSpPr>
            <p:nvPr/>
          </p:nvCxnSpPr>
          <p:spPr>
            <a:xfrm>
              <a:off x="299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3" idx="0"/>
            </p:cNvCxnSpPr>
            <p:nvPr/>
          </p:nvCxnSpPr>
          <p:spPr>
            <a:xfrm>
              <a:off x="614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2"/>
            </p:cNvCxnSpPr>
            <p:nvPr/>
          </p:nvCxnSpPr>
          <p:spPr>
            <a:xfrm>
              <a:off x="77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9552" y="1844824"/>
              <a:ext cx="1800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Hitelügyletek és adósok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92000" y="1567823"/>
              <a:ext cx="216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Hiteladósok jövedelmi helyzete és törlesztései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1900" y="1983322"/>
              <a:ext cx="18002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Összegzés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71000" y="5224553"/>
              <a:ext cx="2052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Jelzálogfedezetek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21000" y="5086053"/>
              <a:ext cx="2052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Portfólió-tisztítási gyakorlat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8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3999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</a:t>
            </a:r>
            <a:r>
              <a:rPr lang="hu-HU" sz="3200" dirty="0" err="1" smtClean="0"/>
              <a:t>túladosodottság</a:t>
            </a:r>
            <a:r>
              <a:rPr lang="hu-HU" sz="3200" dirty="0" smtClean="0"/>
              <a:t> a fő probléma</a:t>
            </a:r>
            <a:endParaRPr lang="hu-HU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8224" y="6356350"/>
            <a:ext cx="2555776" cy="365125"/>
          </a:xfrm>
        </p:spPr>
        <p:txBody>
          <a:bodyPr/>
          <a:lstStyle/>
          <a:p>
            <a:r>
              <a:rPr lang="hu-HU" dirty="0" smtClean="0"/>
              <a:t>Forrás: MNB jelzáloghitel adatbázis.</a:t>
            </a:r>
            <a:endParaRPr lang="hu-H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95736" y="5609361"/>
            <a:ext cx="6912768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nemteljesítő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jelzáloghitelek megoszlása az adósok jövedelme alapján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78107"/>
              </p:ext>
            </p:extLst>
          </p:nvPr>
        </p:nvGraphicFramePr>
        <p:xfrm>
          <a:off x="755576" y="1772816"/>
          <a:ext cx="7776864" cy="3240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1078"/>
                <a:gridCol w="2227354"/>
                <a:gridCol w="1944216"/>
                <a:gridCol w="1944216"/>
              </a:tblGrid>
              <a:tr h="1222343">
                <a:tc>
                  <a:txBody>
                    <a:bodyPr/>
                    <a:lstStyle/>
                    <a:p>
                      <a:pPr algn="ctr"/>
                      <a:endParaRPr lang="hu-HU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solidFill>
                            <a:schemeClr val="bg1"/>
                          </a:solidFill>
                          <a:latin typeface="+mj-lt"/>
                        </a:rPr>
                        <a:t>Az adósság rendezésére alkalmas </a:t>
                      </a:r>
                      <a:r>
                        <a:rPr lang="hu-HU" sz="18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jövedelem</a:t>
                      </a:r>
                      <a:endParaRPr lang="hu-HU" sz="18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bg1"/>
                          </a:solidFill>
                          <a:latin typeface="+mj-lt"/>
                        </a:rPr>
                        <a:t>Túl nagy adósság</a:t>
                      </a:r>
                      <a:r>
                        <a:rPr lang="hu-HU" sz="18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a jövedelemhez képest</a:t>
                      </a:r>
                      <a:endParaRPr lang="hu-HU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bg1"/>
                          </a:solidFill>
                          <a:latin typeface="+mj-lt"/>
                        </a:rPr>
                        <a:t>Nincs jövedelem</a:t>
                      </a:r>
                      <a:endParaRPr lang="hu-HU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50809"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Teljes</a:t>
                      </a:r>
                      <a:r>
                        <a:rPr lang="hu-HU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hu-HU" sz="18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NPL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19%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43%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38%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860168">
                <a:tc>
                  <a:txBody>
                    <a:bodyPr/>
                    <a:lstStyle/>
                    <a:p>
                      <a:pPr algn="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Felmondott</a:t>
                      </a:r>
                      <a:r>
                        <a:rPr lang="hu-HU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hu-HU" sz="18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NPL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13%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22%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25%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607040">
                <a:tc>
                  <a:txBody>
                    <a:bodyPr/>
                    <a:lstStyle/>
                    <a:p>
                      <a:pPr algn="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Élő </a:t>
                      </a:r>
                      <a:r>
                        <a:rPr lang="hu-HU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NPL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6%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22%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13%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148064" y="3068960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/>
          <p:cNvSpPr/>
          <p:nvPr/>
        </p:nvSpPr>
        <p:spPr>
          <a:xfrm>
            <a:off x="3131840" y="3064768"/>
            <a:ext cx="864096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2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r>
              <a:rPr lang="hu-HU" sz="3200" dirty="0"/>
              <a:t>Jól körülhatárolható csoportok azonosíthatóak a </a:t>
            </a:r>
            <a:r>
              <a:rPr lang="hu-HU" sz="3200" dirty="0" err="1"/>
              <a:t>nemteljesítő</a:t>
            </a:r>
            <a:r>
              <a:rPr lang="hu-HU" sz="3200" dirty="0"/>
              <a:t> portfólión belül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39" name="Up Arrow 38"/>
          <p:cNvSpPr/>
          <p:nvPr/>
        </p:nvSpPr>
        <p:spPr>
          <a:xfrm>
            <a:off x="827584" y="1268760"/>
            <a:ext cx="432048" cy="4226961"/>
          </a:xfrm>
          <a:prstGeom prst="upArrow">
            <a:avLst/>
          </a:prstGeom>
          <a:gradFill>
            <a:gsLst>
              <a:gs pos="0">
                <a:srgbClr val="92B93B"/>
              </a:gs>
              <a:gs pos="50000">
                <a:srgbClr val="FF6800"/>
              </a:gs>
              <a:gs pos="100000">
                <a:srgbClr val="DA0000"/>
              </a:gs>
            </a:gsLst>
            <a:lin ang="5400000" scaled="0"/>
          </a:gradFill>
          <a:ln>
            <a:solidFill>
              <a:srgbClr val="1E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Up Arrow 39"/>
          <p:cNvSpPr/>
          <p:nvPr/>
        </p:nvSpPr>
        <p:spPr>
          <a:xfrm rot="5400000">
            <a:off x="5112060" y="2456892"/>
            <a:ext cx="432048" cy="6984776"/>
          </a:xfrm>
          <a:prstGeom prst="upArrow">
            <a:avLst/>
          </a:prstGeom>
          <a:gradFill>
            <a:gsLst>
              <a:gs pos="0">
                <a:srgbClr val="92B93B"/>
              </a:gs>
              <a:gs pos="50000">
                <a:srgbClr val="FF6800"/>
              </a:gs>
              <a:gs pos="100000">
                <a:srgbClr val="DA0000"/>
              </a:gs>
            </a:gsLst>
            <a:lin ang="5400000" scaled="0"/>
          </a:gradFill>
          <a:ln>
            <a:solidFill>
              <a:srgbClr val="1E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extBox 40"/>
          <p:cNvSpPr txBox="1"/>
          <p:nvPr/>
        </p:nvSpPr>
        <p:spPr>
          <a:xfrm>
            <a:off x="35496" y="1196752"/>
            <a:ext cx="923330" cy="4392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2400" dirty="0" smtClean="0">
                <a:latin typeface="Calibri" panose="020F0502020204030204" pitchFamily="34" charset="0"/>
              </a:rPr>
              <a:t>Törlesztési képesség bevallott jövedelem alapján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4871142" y="3036944"/>
            <a:ext cx="800219" cy="6871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2400" dirty="0" smtClean="0">
                <a:latin typeface="Calibri" panose="020F0502020204030204" pitchFamily="34" charset="0"/>
              </a:rPr>
              <a:t>Egy év alatt teljesített törlesztések</a:t>
            </a:r>
          </a:p>
          <a:p>
            <a:pPr algn="r"/>
            <a:r>
              <a:rPr lang="hu-HU" sz="1600" dirty="0" smtClean="0">
                <a:latin typeface="Calibri" panose="020F0502020204030204" pitchFamily="34" charset="0"/>
              </a:rPr>
              <a:t>*(teljes </a:t>
            </a:r>
            <a:r>
              <a:rPr lang="hu-HU" sz="1600" dirty="0" err="1" smtClean="0">
                <a:latin typeface="Calibri" panose="020F0502020204030204" pitchFamily="34" charset="0"/>
              </a:rPr>
              <a:t>NPL</a:t>
            </a:r>
            <a:r>
              <a:rPr lang="hu-HU" sz="1600" dirty="0" smtClean="0">
                <a:latin typeface="Calibri" panose="020F0502020204030204" pitchFamily="34" charset="0"/>
              </a:rPr>
              <a:t> darabszám százalékában)</a:t>
            </a:r>
            <a:endParaRPr lang="hu-HU" sz="2400" dirty="0" smtClean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9264" y="1126961"/>
            <a:ext cx="7295606" cy="4536504"/>
            <a:chOff x="804786" y="1268760"/>
            <a:chExt cx="7295606" cy="4536504"/>
          </a:xfrm>
        </p:grpSpPr>
        <p:grpSp>
          <p:nvGrpSpPr>
            <p:cNvPr id="38" name="Group 37"/>
            <p:cNvGrpSpPr/>
            <p:nvPr/>
          </p:nvGrpSpPr>
          <p:grpSpPr>
            <a:xfrm>
              <a:off x="804786" y="1268760"/>
              <a:ext cx="7295606" cy="4536504"/>
              <a:chOff x="-421693" y="1268760"/>
              <a:chExt cx="8488158" cy="527658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945477" y="5799278"/>
                <a:ext cx="1468284" cy="720080"/>
              </a:xfrm>
              <a:prstGeom prst="rect">
                <a:avLst/>
              </a:prstGeom>
              <a:noFill/>
              <a:ln>
                <a:solidFill>
                  <a:srgbClr val="1E24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400" dirty="0" smtClean="0">
                    <a:solidFill>
                      <a:srgbClr val="1E2452"/>
                    </a:solidFill>
                  </a:rPr>
                  <a:t>Érdemi törlesztés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-421693" y="1268760"/>
                <a:ext cx="8488158" cy="5276582"/>
                <a:chOff x="-421693" y="1268760"/>
                <a:chExt cx="8488158" cy="527658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619672" y="1268760"/>
                  <a:ext cx="6446793" cy="4464496"/>
                  <a:chOff x="2339752" y="1268760"/>
                  <a:chExt cx="4698653" cy="3744416"/>
                </a:xfrm>
              </p:grpSpPr>
              <p:cxnSp>
                <p:nvCxnSpPr>
                  <p:cNvPr id="9" name="Straight Arrow Connector 8"/>
                  <p:cNvCxnSpPr/>
                  <p:nvPr/>
                </p:nvCxnSpPr>
                <p:spPr>
                  <a:xfrm flipV="1">
                    <a:off x="2339752" y="1268760"/>
                    <a:ext cx="0" cy="3744416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Arrow Connector 9"/>
                  <p:cNvCxnSpPr/>
                  <p:nvPr/>
                </p:nvCxnSpPr>
                <p:spPr>
                  <a:xfrm>
                    <a:off x="2339752" y="5013176"/>
                    <a:ext cx="4698653" cy="0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-412823" y="1720790"/>
                  <a:ext cx="1888480" cy="1139320"/>
                </a:xfrm>
                <a:prstGeom prst="rect">
                  <a:avLst/>
                </a:prstGeom>
                <a:noFill/>
                <a:ln>
                  <a:solidFill>
                    <a:srgbClr val="1E24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>
                      <a:solidFill>
                        <a:schemeClr val="accent5"/>
                      </a:solidFill>
                    </a:rPr>
                    <a:t>Az adósság rendezésére alkalmas </a:t>
                  </a:r>
                  <a:r>
                    <a:rPr lang="hu-HU" sz="1400" dirty="0" smtClean="0">
                      <a:solidFill>
                        <a:schemeClr val="accent5"/>
                      </a:solidFill>
                    </a:rPr>
                    <a:t>jövedelem</a:t>
                  </a:r>
                  <a:endParaRPr lang="hu-HU" sz="1400" dirty="0" smtClean="0">
                    <a:solidFill>
                      <a:srgbClr val="1E2452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-421693" y="3195131"/>
                  <a:ext cx="1877784" cy="1134572"/>
                </a:xfrm>
                <a:prstGeom prst="rect">
                  <a:avLst/>
                </a:prstGeom>
                <a:noFill/>
                <a:ln>
                  <a:solidFill>
                    <a:srgbClr val="1E24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>
                      <a:solidFill>
                        <a:schemeClr val="accent5"/>
                      </a:solidFill>
                    </a:rPr>
                    <a:t>Túl nagy adósság a jövedelemhez képest</a:t>
                  </a:r>
                  <a:endParaRPr lang="hu-HU" sz="1400" dirty="0">
                    <a:solidFill>
                      <a:schemeClr val="accent5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-402127" y="4652687"/>
                  <a:ext cx="1877783" cy="1080568"/>
                </a:xfrm>
                <a:prstGeom prst="rect">
                  <a:avLst/>
                </a:prstGeom>
                <a:noFill/>
                <a:ln>
                  <a:solidFill>
                    <a:srgbClr val="1E24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 smtClean="0">
                      <a:solidFill>
                        <a:srgbClr val="1E2452"/>
                      </a:solidFill>
                    </a:rPr>
                    <a:t>Nincs jövedelme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63556" y="5805264"/>
                  <a:ext cx="1468284" cy="720080"/>
                </a:xfrm>
                <a:prstGeom prst="rect">
                  <a:avLst/>
                </a:prstGeom>
                <a:noFill/>
                <a:ln>
                  <a:solidFill>
                    <a:srgbClr val="1E24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 smtClean="0">
                      <a:solidFill>
                        <a:srgbClr val="1E2452"/>
                      </a:solidFill>
                    </a:rPr>
                    <a:t>Nincs törlesztés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879888" y="5805264"/>
                  <a:ext cx="1479139" cy="740078"/>
                </a:xfrm>
                <a:prstGeom prst="rect">
                  <a:avLst/>
                </a:prstGeom>
                <a:noFill/>
                <a:ln>
                  <a:solidFill>
                    <a:srgbClr val="1E24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 smtClean="0">
                      <a:solidFill>
                        <a:srgbClr val="1E2452"/>
                      </a:solidFill>
                    </a:rPr>
                    <a:t>Mérsékelt törlesztés</a:t>
                  </a: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-402128" y="3027621"/>
                  <a:ext cx="8133479" cy="0"/>
                </a:xfrm>
                <a:prstGeom prst="line">
                  <a:avLst/>
                </a:prstGeom>
                <a:ln w="12700">
                  <a:solidFill>
                    <a:srgbClr val="1E245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-337915" y="4451460"/>
                  <a:ext cx="8069265" cy="0"/>
                </a:xfrm>
                <a:prstGeom prst="line">
                  <a:avLst/>
                </a:prstGeom>
                <a:ln w="12700">
                  <a:solidFill>
                    <a:srgbClr val="1E245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515899" y="1520026"/>
                  <a:ext cx="10855" cy="5005318"/>
                </a:xfrm>
                <a:prstGeom prst="line">
                  <a:avLst/>
                </a:prstGeom>
                <a:ln w="12700">
                  <a:solidFill>
                    <a:srgbClr val="1E245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537439" y="1520026"/>
                  <a:ext cx="0" cy="5015690"/>
                </a:xfrm>
                <a:prstGeom prst="line">
                  <a:avLst/>
                </a:prstGeom>
                <a:ln w="12700">
                  <a:solidFill>
                    <a:srgbClr val="1E245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731351" y="1520026"/>
                  <a:ext cx="0" cy="5015690"/>
                </a:xfrm>
                <a:prstGeom prst="line">
                  <a:avLst/>
                </a:prstGeom>
                <a:ln w="12700">
                  <a:solidFill>
                    <a:srgbClr val="1E245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Oval 42"/>
            <p:cNvSpPr/>
            <p:nvPr/>
          </p:nvSpPr>
          <p:spPr>
            <a:xfrm>
              <a:off x="2771800" y="4074854"/>
              <a:ext cx="1299088" cy="1046225"/>
            </a:xfrm>
            <a:prstGeom prst="ellipse">
              <a:avLst/>
            </a:prstGeom>
            <a:solidFill>
              <a:srgbClr val="D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100" dirty="0" smtClean="0"/>
                <a:t>24%</a:t>
              </a:r>
              <a:endParaRPr lang="hu-HU" sz="21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6279103" y="2025993"/>
              <a:ext cx="641970" cy="530723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/>
                <a:t>5%</a:t>
              </a:r>
              <a:endParaRPr lang="hu-HU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923660" y="1718856"/>
              <a:ext cx="935401" cy="82800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11%</a:t>
              </a:r>
              <a:endParaRPr lang="hu-HU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752776" y="3109012"/>
              <a:ext cx="1131437" cy="8837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700" dirty="0" smtClean="0"/>
                <a:t>23%</a:t>
              </a:r>
              <a:endParaRPr lang="hu-HU" sz="17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6305322" y="2818862"/>
              <a:ext cx="626985" cy="59380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/>
                <a:t>9%</a:t>
              </a:r>
              <a:endParaRPr lang="hu-HU" sz="12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6125754" y="4386278"/>
              <a:ext cx="612000" cy="46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/>
                <a:t>7%</a:t>
              </a:r>
              <a:endParaRPr lang="hu-HU" sz="12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4232809" y="1961868"/>
              <a:ext cx="612000" cy="468000"/>
            </a:xfrm>
            <a:prstGeom prst="ellipse">
              <a:avLst/>
            </a:prstGeom>
            <a:solidFill>
              <a:srgbClr val="CC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/>
                <a:t>3%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151337" y="4227365"/>
              <a:ext cx="725638" cy="56118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/>
                <a:t>7%</a:t>
              </a:r>
              <a:endParaRPr lang="hu-HU" sz="1200" dirty="0"/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1403648" y="1340768"/>
            <a:ext cx="6926236" cy="0"/>
          </a:xfrm>
          <a:prstGeom prst="line">
            <a:avLst/>
          </a:prstGeom>
          <a:ln w="12700">
            <a:solidFill>
              <a:srgbClr val="1E245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173958" y="2892797"/>
            <a:ext cx="917833" cy="756136"/>
          </a:xfrm>
          <a:prstGeom prst="ellipse">
            <a:avLst/>
          </a:prstGeom>
          <a:solidFill>
            <a:srgbClr val="E59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11157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100512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Kérdés, hogy a nemteljesítő ügyfelek veszélyeztetve érzik-e a lakhatásukat?</a:t>
            </a:r>
            <a:endParaRPr lang="hu-HU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11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7" cy="5184575"/>
          </a:xfrm>
        </p:spPr>
        <p:txBody>
          <a:bodyPr anchor="ctr"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/>
              <a:t>Az adósok többsége </a:t>
            </a:r>
            <a:r>
              <a:rPr lang="hu-HU" sz="2400" b="1" dirty="0" smtClean="0"/>
              <a:t>tudatában van</a:t>
            </a:r>
            <a:r>
              <a:rPr lang="hu-HU" sz="2400" dirty="0" smtClean="0"/>
              <a:t> annak, hogy elveszítheti az ingatlant – azonban sokan </a:t>
            </a:r>
            <a:r>
              <a:rPr lang="hu-HU" sz="2400" b="1" dirty="0" smtClean="0"/>
              <a:t>nem élik meg</a:t>
            </a:r>
            <a:r>
              <a:rPr lang="hu-HU" sz="2400" dirty="0" smtClean="0"/>
              <a:t> ezt </a:t>
            </a:r>
            <a:r>
              <a:rPr lang="hu-HU" sz="2400" b="1" dirty="0" smtClean="0"/>
              <a:t>reális</a:t>
            </a:r>
            <a:r>
              <a:rPr lang="hu-HU" sz="2400" dirty="0" smtClean="0"/>
              <a:t> </a:t>
            </a:r>
            <a:r>
              <a:rPr lang="hu-HU" sz="2400" b="1" dirty="0" smtClean="0"/>
              <a:t>fenyegetésként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/>
              <a:t>A </a:t>
            </a:r>
            <a:r>
              <a:rPr lang="hu-HU" sz="2400" dirty="0"/>
              <a:t>megkérdezettek </a:t>
            </a:r>
            <a:r>
              <a:rPr lang="hu-HU" sz="2400" dirty="0" smtClean="0"/>
              <a:t>15 százaléka kategorikusan </a:t>
            </a:r>
            <a:r>
              <a:rPr lang="hu-HU" sz="2400" dirty="0"/>
              <a:t>elutasított minden megoldási </a:t>
            </a:r>
            <a:r>
              <a:rPr lang="hu-HU" sz="2400" dirty="0" smtClean="0"/>
              <a:t>javaslatot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/>
              <a:t>Az adósok döntő többsége újabb adósmentő csomag bejelentésében bízik – az eddigieket jellemzően követhetetlennek tartják, melyek nem adnak tartós megoldást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/>
              <a:t>Az </a:t>
            </a:r>
            <a:r>
              <a:rPr lang="hu-HU" sz="2400" dirty="0"/>
              <a:t>adósok véleménye alapján a kialakult helyzetért az egyén is felelős, megoldást a </a:t>
            </a:r>
            <a:r>
              <a:rPr lang="hu-HU" sz="2400" b="1" dirty="0"/>
              <a:t>bankokkal közösen</a:t>
            </a:r>
            <a:r>
              <a:rPr lang="hu-HU" sz="2400" dirty="0"/>
              <a:t> kell találni – azonban a megkérdezettek fele </a:t>
            </a:r>
            <a:r>
              <a:rPr lang="hu-HU" sz="2400" b="1" dirty="0"/>
              <a:t>nem bízik</a:t>
            </a:r>
            <a:r>
              <a:rPr lang="hu-HU" sz="2400" dirty="0"/>
              <a:t> a </a:t>
            </a:r>
            <a:r>
              <a:rPr lang="hu-HU" sz="2400" dirty="0" smtClean="0"/>
              <a:t>bankjában</a:t>
            </a:r>
            <a:endParaRPr lang="hu-HU" sz="240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84168" y="6356350"/>
            <a:ext cx="3059832" cy="365125"/>
          </a:xfrm>
        </p:spPr>
        <p:txBody>
          <a:bodyPr/>
          <a:lstStyle/>
          <a:p>
            <a:r>
              <a:rPr lang="hu-HU" dirty="0" smtClean="0"/>
              <a:t>Forrás: MNB reprezentatív kérdőíves felmérés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22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45" name="Group 44"/>
          <p:cNvGrpSpPr/>
          <p:nvPr/>
        </p:nvGrpSpPr>
        <p:grpSpPr>
          <a:xfrm>
            <a:off x="319500" y="1567823"/>
            <a:ext cx="8505000" cy="4381457"/>
            <a:chOff x="319500" y="1567823"/>
            <a:chExt cx="8505000" cy="4381457"/>
          </a:xfrm>
        </p:grpSpPr>
        <p:grpSp>
          <p:nvGrpSpPr>
            <p:cNvPr id="19" name="Group 18"/>
            <p:cNvGrpSpPr/>
            <p:nvPr/>
          </p:nvGrpSpPr>
          <p:grpSpPr>
            <a:xfrm>
              <a:off x="612000" y="3249040"/>
              <a:ext cx="7920000" cy="1080000"/>
              <a:chOff x="467544" y="2996952"/>
              <a:chExt cx="7920000" cy="1080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67544" y="2996952"/>
                <a:ext cx="7920000" cy="1080000"/>
                <a:chOff x="467544" y="1268760"/>
                <a:chExt cx="7920000" cy="1080000"/>
              </a:xfrm>
              <a:gradFill>
                <a:gsLst>
                  <a:gs pos="100000">
                    <a:srgbClr val="202653"/>
                  </a:gs>
                  <a:gs pos="33000">
                    <a:srgbClr val="202653">
                      <a:lumMod val="0"/>
                      <a:alpha val="25000"/>
                    </a:srgb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7" name="Chevron 6"/>
                <p:cNvSpPr/>
                <p:nvPr/>
              </p:nvSpPr>
              <p:spPr>
                <a:xfrm>
                  <a:off x="4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hevron 8"/>
                <p:cNvSpPr/>
                <p:nvPr/>
              </p:nvSpPr>
              <p:spPr>
                <a:xfrm>
                  <a:off x="204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hevron 9"/>
                <p:cNvSpPr/>
                <p:nvPr/>
              </p:nvSpPr>
              <p:spPr>
                <a:xfrm>
                  <a:off x="361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hevron 10"/>
                <p:cNvSpPr/>
                <p:nvPr/>
              </p:nvSpPr>
              <p:spPr>
                <a:xfrm>
                  <a:off x="519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solidFill>
                  <a:srgbClr val="2026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hevron 11"/>
                <p:cNvSpPr/>
                <p:nvPr/>
              </p:nvSpPr>
              <p:spPr>
                <a:xfrm>
                  <a:off x="67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10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1</a:t>
                </a:r>
                <a:endParaRPr lang="hu-HU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7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2</a:t>
                </a:r>
                <a:endParaRPr lang="hu-HU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4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3</a:t>
                </a:r>
                <a:endParaRPr lang="hu-HU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2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4</a:t>
                </a:r>
                <a:endParaRPr lang="hu-HU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3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5</a:t>
                </a:r>
                <a:endParaRPr lang="hu-HU" dirty="0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31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94500" y="486916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6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44500" y="4869160"/>
              <a:ext cx="2205000" cy="1080120"/>
            </a:xfrm>
            <a:prstGeom prst="roundRect">
              <a:avLst/>
            </a:prstGeom>
            <a:solidFill>
              <a:srgbClr val="202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1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6" name="Straight Connector 25"/>
            <p:cNvCxnSpPr>
              <a:stCxn id="20" idx="2"/>
            </p:cNvCxnSpPr>
            <p:nvPr/>
          </p:nvCxnSpPr>
          <p:spPr>
            <a:xfrm>
              <a:off x="14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457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1" idx="0"/>
            </p:cNvCxnSpPr>
            <p:nvPr/>
          </p:nvCxnSpPr>
          <p:spPr>
            <a:xfrm>
              <a:off x="299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3" idx="0"/>
            </p:cNvCxnSpPr>
            <p:nvPr/>
          </p:nvCxnSpPr>
          <p:spPr>
            <a:xfrm>
              <a:off x="614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2"/>
            </p:cNvCxnSpPr>
            <p:nvPr/>
          </p:nvCxnSpPr>
          <p:spPr>
            <a:xfrm>
              <a:off x="77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9552" y="1844824"/>
              <a:ext cx="1800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Hitelügyletek és adósok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92000" y="1567823"/>
              <a:ext cx="216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Hiteladósok jövedelmi helyzete és törlesztései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1900" y="1983322"/>
              <a:ext cx="18002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Összegzés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71000" y="5224553"/>
              <a:ext cx="2052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Jelzálogfedezetek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21000" y="5086053"/>
              <a:ext cx="2052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Portfólió-tisztítási gyakorlat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17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Aktívan használták a bankok az átstrukturálásokat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443788" y="6356350"/>
            <a:ext cx="1700212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100" dirty="0" smtClean="0">
                <a:solidFill>
                  <a:schemeClr val="tx1"/>
                </a:solidFill>
              </a:rPr>
              <a:t>Forrás: MNB jelzáloghitel adatbázis.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3608" y="5785143"/>
            <a:ext cx="7704856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banki átstrukturálások motivációi a korábbi devizahitelek esetében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88832" cy="4318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8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84488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átstrukturálások gátat szabtak a </a:t>
            </a:r>
            <a:r>
              <a:rPr lang="hu-HU" sz="2800" dirty="0" err="1" smtClean="0"/>
              <a:t>nemteljesítő</a:t>
            </a:r>
            <a:r>
              <a:rPr lang="hu-HU" sz="2800" dirty="0" smtClean="0"/>
              <a:t> hitelállomány további érdemi növekedésének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pic>
        <p:nvPicPr>
          <p:cNvPr id="8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87" y="1268760"/>
            <a:ext cx="7027905" cy="4313055"/>
          </a:xfrm>
          <a:prstGeom prst="rect">
            <a:avLst/>
          </a:prstGeom>
          <a:noFill/>
        </p:spPr>
      </p:pic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443788" y="6356350"/>
            <a:ext cx="1700212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100" dirty="0" smtClean="0">
                <a:solidFill>
                  <a:schemeClr val="tx1"/>
                </a:solidFill>
              </a:rPr>
              <a:t>Forrás: MNB jelzáloghitel adatbázis.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3608" y="5785143"/>
            <a:ext cx="7704856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banki átstrukturálások sikertényezői a korábbi devizahitelek esetében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Jelentősek az átstrukturálási tartalékok a </a:t>
            </a:r>
            <a:r>
              <a:rPr lang="hu-HU" sz="3200" dirty="0" err="1" smtClean="0"/>
              <a:t>nemteljesítő</a:t>
            </a:r>
            <a:r>
              <a:rPr lang="hu-HU" sz="3200" dirty="0" smtClean="0"/>
              <a:t> állományban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392488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/>
              <a:t>A múltbeli átstrukturálásokból nem lehet egyértelmű </a:t>
            </a:r>
            <a:r>
              <a:rPr lang="hu-HU" sz="2400" dirty="0"/>
              <a:t>üzeneteket </a:t>
            </a:r>
            <a:r>
              <a:rPr lang="hu-HU" sz="2400" dirty="0" smtClean="0"/>
              <a:t>leszűrni a jövőre nézve</a:t>
            </a:r>
          </a:p>
          <a:p>
            <a:pPr marL="712788" lvl="1" indent="-3698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hu-HU" sz="2200" dirty="0" smtClean="0"/>
              <a:t>Kérdés az ügyfelek együttműködési hajlandósága, ha nem tartanak a szankcióktól </a:t>
            </a:r>
          </a:p>
          <a:p>
            <a:pPr marL="712788" lvl="3" indent="-3698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hu-HU" sz="2200" dirty="0" smtClean="0"/>
              <a:t>Kérdés, hogy szélesebb </a:t>
            </a:r>
            <a:r>
              <a:rPr lang="hu-HU" sz="2200" dirty="0"/>
              <a:t>körben  is </a:t>
            </a:r>
            <a:r>
              <a:rPr lang="hu-HU" sz="2200" dirty="0" smtClean="0"/>
              <a:t>orvosság-e az átstrukturálás és mekkora engedmények mellett a fenntartható pályára állítás érdekében</a:t>
            </a:r>
            <a:endParaRPr lang="hu-HU" sz="2200" dirty="0"/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/>
              <a:t>120-140 ezer adós problémája marad megoldatlan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/>
              <a:t>Ebből 70-80 ezer gyógyítható, de ehhez nagyobb aktivitás szükséges ügyfél és bank részéről 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7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45" name="Group 44"/>
          <p:cNvGrpSpPr/>
          <p:nvPr/>
        </p:nvGrpSpPr>
        <p:grpSpPr>
          <a:xfrm>
            <a:off x="319500" y="1567823"/>
            <a:ext cx="8505000" cy="4381457"/>
            <a:chOff x="319500" y="1567823"/>
            <a:chExt cx="8505000" cy="4381457"/>
          </a:xfrm>
        </p:grpSpPr>
        <p:grpSp>
          <p:nvGrpSpPr>
            <p:cNvPr id="19" name="Group 18"/>
            <p:cNvGrpSpPr/>
            <p:nvPr/>
          </p:nvGrpSpPr>
          <p:grpSpPr>
            <a:xfrm>
              <a:off x="612000" y="3249040"/>
              <a:ext cx="7920000" cy="1080000"/>
              <a:chOff x="467544" y="2996952"/>
              <a:chExt cx="7920000" cy="1080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67544" y="2996952"/>
                <a:ext cx="7920000" cy="1080000"/>
                <a:chOff x="467544" y="1268760"/>
                <a:chExt cx="7920000" cy="1080000"/>
              </a:xfrm>
              <a:gradFill>
                <a:gsLst>
                  <a:gs pos="100000">
                    <a:srgbClr val="202653"/>
                  </a:gs>
                  <a:gs pos="33000">
                    <a:srgbClr val="202653">
                      <a:lumMod val="0"/>
                      <a:alpha val="25000"/>
                    </a:srgb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7" name="Chevron 6"/>
                <p:cNvSpPr/>
                <p:nvPr/>
              </p:nvSpPr>
              <p:spPr>
                <a:xfrm>
                  <a:off x="4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hevron 8"/>
                <p:cNvSpPr/>
                <p:nvPr/>
              </p:nvSpPr>
              <p:spPr>
                <a:xfrm>
                  <a:off x="204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hevron 9"/>
                <p:cNvSpPr/>
                <p:nvPr/>
              </p:nvSpPr>
              <p:spPr>
                <a:xfrm>
                  <a:off x="361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hevron 10"/>
                <p:cNvSpPr/>
                <p:nvPr/>
              </p:nvSpPr>
              <p:spPr>
                <a:xfrm>
                  <a:off x="519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hevron 11"/>
                <p:cNvSpPr/>
                <p:nvPr/>
              </p:nvSpPr>
              <p:spPr>
                <a:xfrm>
                  <a:off x="67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solidFill>
                  <a:srgbClr val="2026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10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1</a:t>
                </a:r>
                <a:endParaRPr lang="hu-HU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7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2</a:t>
                </a:r>
                <a:endParaRPr lang="hu-HU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4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3</a:t>
                </a:r>
                <a:endParaRPr lang="hu-HU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2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4</a:t>
                </a:r>
                <a:endParaRPr lang="hu-HU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3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5</a:t>
                </a:r>
                <a:endParaRPr lang="hu-HU" dirty="0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31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94500" y="486916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6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44500" y="486916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19500" y="1628800"/>
              <a:ext cx="2205000" cy="1080120"/>
            </a:xfrm>
            <a:prstGeom prst="roundRect">
              <a:avLst/>
            </a:prstGeom>
            <a:solidFill>
              <a:srgbClr val="202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6" name="Straight Connector 25"/>
            <p:cNvCxnSpPr>
              <a:stCxn id="20" idx="2"/>
            </p:cNvCxnSpPr>
            <p:nvPr/>
          </p:nvCxnSpPr>
          <p:spPr>
            <a:xfrm>
              <a:off x="14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457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1" idx="0"/>
            </p:cNvCxnSpPr>
            <p:nvPr/>
          </p:nvCxnSpPr>
          <p:spPr>
            <a:xfrm>
              <a:off x="299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3" idx="0"/>
            </p:cNvCxnSpPr>
            <p:nvPr/>
          </p:nvCxnSpPr>
          <p:spPr>
            <a:xfrm>
              <a:off x="614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2"/>
            </p:cNvCxnSpPr>
            <p:nvPr/>
          </p:nvCxnSpPr>
          <p:spPr>
            <a:xfrm>
              <a:off x="77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9552" y="1844824"/>
              <a:ext cx="1800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Hitelügyletek és adósok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92000" y="1567823"/>
              <a:ext cx="216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Hiteladósok jövedelmi helyzete és törlesztései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1900" y="1983322"/>
              <a:ext cx="18002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Összegzés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71000" y="5224553"/>
              <a:ext cx="2052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Jelzálogfedezetek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21000" y="5086053"/>
              <a:ext cx="2052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Portfólió-tisztítási gyakorlat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1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Megállapítások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29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326146" y="1733325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nemteljesítő lakossági jelzáloghitel-állomány csökkenését jellemzően a hiteladósok túladósodottsága akadályozza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2569" y="1887213"/>
            <a:ext cx="829425" cy="461666"/>
            <a:chOff x="358249" y="1772815"/>
            <a:chExt cx="829425" cy="461666"/>
          </a:xfrm>
        </p:grpSpPr>
        <p:sp>
          <p:nvSpPr>
            <p:cNvPr id="10" name="TextBox 9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2569" y="2827051"/>
            <a:ext cx="829425" cy="461666"/>
            <a:chOff x="358249" y="1772815"/>
            <a:chExt cx="829425" cy="461666"/>
          </a:xfrm>
        </p:grpSpPr>
        <p:sp>
          <p:nvSpPr>
            <p:cNvPr id="31" name="TextBox 30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2569" y="3766889"/>
            <a:ext cx="829425" cy="461666"/>
            <a:chOff x="358249" y="1772815"/>
            <a:chExt cx="829425" cy="461666"/>
          </a:xfrm>
        </p:grpSpPr>
        <p:sp>
          <p:nvSpPr>
            <p:cNvPr id="36" name="TextBox 35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Pentagon 36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2569" y="4706727"/>
            <a:ext cx="829425" cy="461666"/>
            <a:chOff x="358249" y="1772815"/>
            <a:chExt cx="829425" cy="461666"/>
          </a:xfrm>
        </p:grpSpPr>
        <p:sp>
          <p:nvSpPr>
            <p:cNvPr id="41" name="TextBox 40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Pentagon 41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2569" y="5646565"/>
            <a:ext cx="829425" cy="461666"/>
            <a:chOff x="358249" y="1772815"/>
            <a:chExt cx="829425" cy="461666"/>
          </a:xfrm>
        </p:grpSpPr>
        <p:sp>
          <p:nvSpPr>
            <p:cNvPr id="46" name="TextBox 45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Pentagon 46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326146" y="2673162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Érdemi „átstrukturálási tartalékok” láthatóak a portfólióban, de nagyobb lendületre van szükség a bankok részéről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9817" y="4706727"/>
            <a:ext cx="7422318" cy="430887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fedezetértékesítési lehetőségek korlátozottak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26146" y="5517232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Adminisztratív korlátok nehezítik a probléma eredményes kezelését, különösen a felmondott hiteleknél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26146" y="3645024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adósok részéről nagyobb együttműködési hajlandóság szükséges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45" name="Group 44"/>
          <p:cNvGrpSpPr/>
          <p:nvPr/>
        </p:nvGrpSpPr>
        <p:grpSpPr>
          <a:xfrm>
            <a:off x="319500" y="1567823"/>
            <a:ext cx="8505000" cy="4381457"/>
            <a:chOff x="319500" y="1567823"/>
            <a:chExt cx="8505000" cy="4381457"/>
          </a:xfrm>
        </p:grpSpPr>
        <p:grpSp>
          <p:nvGrpSpPr>
            <p:cNvPr id="19" name="Group 18"/>
            <p:cNvGrpSpPr/>
            <p:nvPr/>
          </p:nvGrpSpPr>
          <p:grpSpPr>
            <a:xfrm>
              <a:off x="612000" y="3249040"/>
              <a:ext cx="7920000" cy="1080000"/>
              <a:chOff x="467544" y="2996952"/>
              <a:chExt cx="7920000" cy="1080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67544" y="2996952"/>
                <a:ext cx="7920000" cy="1080000"/>
                <a:chOff x="467544" y="1268760"/>
                <a:chExt cx="7920000" cy="1080000"/>
              </a:xfrm>
              <a:gradFill>
                <a:gsLst>
                  <a:gs pos="100000">
                    <a:srgbClr val="202653"/>
                  </a:gs>
                  <a:gs pos="33000">
                    <a:srgbClr val="202653">
                      <a:lumMod val="0"/>
                      <a:alpha val="25000"/>
                    </a:srgb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7" name="Chevron 6"/>
                <p:cNvSpPr/>
                <p:nvPr/>
              </p:nvSpPr>
              <p:spPr>
                <a:xfrm>
                  <a:off x="4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hevron 8"/>
                <p:cNvSpPr/>
                <p:nvPr/>
              </p:nvSpPr>
              <p:spPr>
                <a:xfrm>
                  <a:off x="204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hevron 9"/>
                <p:cNvSpPr/>
                <p:nvPr/>
              </p:nvSpPr>
              <p:spPr>
                <a:xfrm>
                  <a:off x="361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hevron 10"/>
                <p:cNvSpPr/>
                <p:nvPr/>
              </p:nvSpPr>
              <p:spPr>
                <a:xfrm>
                  <a:off x="519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hevron 11"/>
                <p:cNvSpPr/>
                <p:nvPr/>
              </p:nvSpPr>
              <p:spPr>
                <a:xfrm>
                  <a:off x="67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10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1</a:t>
                </a:r>
                <a:endParaRPr lang="hu-HU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7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2</a:t>
                </a:r>
                <a:endParaRPr lang="hu-HU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4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3</a:t>
                </a:r>
                <a:endParaRPr lang="hu-HU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2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4</a:t>
                </a:r>
                <a:endParaRPr lang="hu-HU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3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5</a:t>
                </a:r>
                <a:endParaRPr lang="hu-HU" dirty="0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31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94500" y="486916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6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44500" y="486916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1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6" name="Straight Connector 25"/>
            <p:cNvCxnSpPr>
              <a:stCxn id="20" idx="2"/>
            </p:cNvCxnSpPr>
            <p:nvPr/>
          </p:nvCxnSpPr>
          <p:spPr>
            <a:xfrm>
              <a:off x="14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457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1" idx="0"/>
            </p:cNvCxnSpPr>
            <p:nvPr/>
          </p:nvCxnSpPr>
          <p:spPr>
            <a:xfrm>
              <a:off x="299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3" idx="0"/>
            </p:cNvCxnSpPr>
            <p:nvPr/>
          </p:nvCxnSpPr>
          <p:spPr>
            <a:xfrm>
              <a:off x="614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2"/>
            </p:cNvCxnSpPr>
            <p:nvPr/>
          </p:nvCxnSpPr>
          <p:spPr>
            <a:xfrm>
              <a:off x="77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9552" y="1844824"/>
              <a:ext cx="1800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Hitelügyletek és adósok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92000" y="1567823"/>
              <a:ext cx="216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Hiteladósok jövedelmi helyzete és törlesztései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1900" y="1983322"/>
              <a:ext cx="18002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Összegzés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71000" y="5224553"/>
              <a:ext cx="2052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Jelzálogfedezetek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21000" y="5086053"/>
              <a:ext cx="2052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Portfólió-tisztítási gyakorlat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8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45" name="Group 44"/>
          <p:cNvGrpSpPr/>
          <p:nvPr/>
        </p:nvGrpSpPr>
        <p:grpSpPr>
          <a:xfrm>
            <a:off x="319500" y="1567823"/>
            <a:ext cx="8505000" cy="4381457"/>
            <a:chOff x="319500" y="1567823"/>
            <a:chExt cx="8505000" cy="4381457"/>
          </a:xfrm>
        </p:grpSpPr>
        <p:grpSp>
          <p:nvGrpSpPr>
            <p:cNvPr id="19" name="Group 18"/>
            <p:cNvGrpSpPr/>
            <p:nvPr/>
          </p:nvGrpSpPr>
          <p:grpSpPr>
            <a:xfrm>
              <a:off x="612000" y="3249040"/>
              <a:ext cx="7920000" cy="1080000"/>
              <a:chOff x="467544" y="2996952"/>
              <a:chExt cx="7920000" cy="1080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67544" y="2996952"/>
                <a:ext cx="7920000" cy="1080000"/>
                <a:chOff x="467544" y="1268760"/>
                <a:chExt cx="7920000" cy="1080000"/>
              </a:xfrm>
              <a:gradFill>
                <a:gsLst>
                  <a:gs pos="100000">
                    <a:srgbClr val="202653"/>
                  </a:gs>
                  <a:gs pos="33000">
                    <a:srgbClr val="202653">
                      <a:lumMod val="0"/>
                      <a:alpha val="25000"/>
                    </a:srgb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7" name="Chevron 6"/>
                <p:cNvSpPr/>
                <p:nvPr/>
              </p:nvSpPr>
              <p:spPr>
                <a:xfrm>
                  <a:off x="4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solidFill>
                  <a:srgbClr val="2026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hevron 8"/>
                <p:cNvSpPr/>
                <p:nvPr/>
              </p:nvSpPr>
              <p:spPr>
                <a:xfrm>
                  <a:off x="204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hevron 9"/>
                <p:cNvSpPr/>
                <p:nvPr/>
              </p:nvSpPr>
              <p:spPr>
                <a:xfrm>
                  <a:off x="361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hevron 10"/>
                <p:cNvSpPr/>
                <p:nvPr/>
              </p:nvSpPr>
              <p:spPr>
                <a:xfrm>
                  <a:off x="5192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hevron 11"/>
                <p:cNvSpPr/>
                <p:nvPr/>
              </p:nvSpPr>
              <p:spPr>
                <a:xfrm>
                  <a:off x="6767544" y="1268760"/>
                  <a:ext cx="1620000" cy="1080000"/>
                </a:xfrm>
                <a:prstGeom prst="chevron">
                  <a:avLst>
                    <a:gd name="adj" fmla="val 1793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10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1</a:t>
                </a:r>
                <a:endParaRPr lang="hu-HU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7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2</a:t>
                </a:r>
                <a:endParaRPr lang="hu-HU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4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3</a:t>
                </a:r>
                <a:endParaRPr lang="hu-HU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22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4</a:t>
                </a:r>
                <a:endParaRPr lang="hu-HU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397544" y="3356952"/>
                <a:ext cx="360000" cy="360000"/>
              </a:xfrm>
              <a:prstGeom prst="ellipse">
                <a:avLst/>
              </a:prstGeom>
              <a:solidFill>
                <a:srgbClr val="2026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5</a:t>
                </a:r>
                <a:endParaRPr lang="hu-HU" dirty="0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319500" y="1628800"/>
              <a:ext cx="2205000" cy="1080120"/>
            </a:xfrm>
            <a:prstGeom prst="roundRect">
              <a:avLst/>
            </a:prstGeom>
            <a:solidFill>
              <a:srgbClr val="202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94500" y="486916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6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44500" y="486916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19500" y="1628800"/>
              <a:ext cx="2205000" cy="1080120"/>
            </a:xfrm>
            <a:prstGeom prst="roundRect">
              <a:avLst/>
            </a:prstGeom>
            <a:solidFill>
              <a:srgbClr val="20265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6" name="Straight Connector 25"/>
            <p:cNvCxnSpPr>
              <a:stCxn id="20" idx="2"/>
            </p:cNvCxnSpPr>
            <p:nvPr/>
          </p:nvCxnSpPr>
          <p:spPr>
            <a:xfrm>
              <a:off x="14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457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1" idx="0"/>
            </p:cNvCxnSpPr>
            <p:nvPr/>
          </p:nvCxnSpPr>
          <p:spPr>
            <a:xfrm>
              <a:off x="299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3" idx="0"/>
            </p:cNvCxnSpPr>
            <p:nvPr/>
          </p:nvCxnSpPr>
          <p:spPr>
            <a:xfrm>
              <a:off x="6147000" y="432904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2"/>
            </p:cNvCxnSpPr>
            <p:nvPr/>
          </p:nvCxnSpPr>
          <p:spPr>
            <a:xfrm>
              <a:off x="7722000" y="2708920"/>
              <a:ext cx="0" cy="540120"/>
            </a:xfrm>
            <a:prstGeom prst="line">
              <a:avLst/>
            </a:prstGeom>
            <a:ln w="19050">
              <a:solidFill>
                <a:srgbClr val="202653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9552" y="1844824"/>
              <a:ext cx="18002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Hitelügyletek és adósok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92000" y="1567823"/>
              <a:ext cx="216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Hiteladósok jövedelmi helyzete és törlesztései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1900" y="1983322"/>
              <a:ext cx="18002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Összegzés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71000" y="5224553"/>
              <a:ext cx="2052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Jelzálogfedezetek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21000" y="5086053"/>
              <a:ext cx="2052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+mn-lt"/>
                </a:rPr>
                <a:t>Portfólió-tisztítási gyakorlat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2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Átfogó módszertan, egyedi adatbázis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8"/>
          <a:stretch/>
        </p:blipFill>
        <p:spPr bwMode="auto">
          <a:xfrm>
            <a:off x="2195736" y="1908200"/>
            <a:ext cx="5550799" cy="3495450"/>
          </a:xfrm>
          <a:prstGeom prst="rect">
            <a:avLst/>
          </a:prstGeom>
          <a:noFill/>
        </p:spPr>
      </p:pic>
      <p:sp>
        <p:nvSpPr>
          <p:cNvPr id="8" name="Rectangular Callout 7"/>
          <p:cNvSpPr/>
          <p:nvPr/>
        </p:nvSpPr>
        <p:spPr>
          <a:xfrm>
            <a:off x="35496" y="2420888"/>
            <a:ext cx="1944216" cy="1008112"/>
          </a:xfrm>
          <a:prstGeom prst="wedgeRectCallout">
            <a:avLst>
              <a:gd name="adj1" fmla="val 60353"/>
              <a:gd name="adj2" fmla="val 31076"/>
            </a:avLst>
          </a:prstGeom>
          <a:solidFill>
            <a:schemeClr val="bg1"/>
          </a:solidFill>
          <a:ln w="31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accent5"/>
                </a:solidFill>
              </a:rPr>
              <a:t>Nemteljesítő (90</a:t>
            </a:r>
            <a:r>
              <a:rPr lang="hu-HU" sz="1200" b="1" dirty="0" smtClean="0">
                <a:solidFill>
                  <a:schemeClr val="accent5"/>
                </a:solidFill>
              </a:rPr>
              <a:t>+):</a:t>
            </a:r>
          </a:p>
          <a:p>
            <a:pPr algn="ctr"/>
            <a:r>
              <a:rPr lang="hu-HU" sz="1200" dirty="0" smtClean="0">
                <a:solidFill>
                  <a:schemeClr val="accent5"/>
                </a:solidFill>
              </a:rPr>
              <a:t>144 </a:t>
            </a:r>
            <a:r>
              <a:rPr lang="hu-HU" sz="1200" dirty="0">
                <a:solidFill>
                  <a:schemeClr val="accent5"/>
                </a:solidFill>
              </a:rPr>
              <a:t>ezer db, 1100 </a:t>
            </a:r>
            <a:r>
              <a:rPr lang="hu-HU" sz="1200" dirty="0" err="1">
                <a:solidFill>
                  <a:schemeClr val="accent5"/>
                </a:solidFill>
              </a:rPr>
              <a:t>mrd</a:t>
            </a:r>
            <a:r>
              <a:rPr lang="hu-HU" sz="1200" dirty="0">
                <a:solidFill>
                  <a:schemeClr val="accent5"/>
                </a:solidFill>
              </a:rPr>
              <a:t> Ft</a:t>
            </a:r>
          </a:p>
          <a:p>
            <a:pPr algn="ctr"/>
            <a:endParaRPr lang="hu-HU" sz="1200" dirty="0" smtClean="0">
              <a:solidFill>
                <a:schemeClr val="accent5"/>
              </a:solidFill>
            </a:endParaRPr>
          </a:p>
          <a:p>
            <a:pPr algn="ctr"/>
            <a:r>
              <a:rPr lang="hu-HU" sz="1200" b="1" dirty="0" smtClean="0">
                <a:solidFill>
                  <a:schemeClr val="accent5"/>
                </a:solidFill>
              </a:rPr>
              <a:t>Átstrukturált:</a:t>
            </a:r>
          </a:p>
          <a:p>
            <a:pPr algn="ctr"/>
            <a:r>
              <a:rPr lang="hu-HU" sz="1200" dirty="0" smtClean="0">
                <a:solidFill>
                  <a:schemeClr val="accent5"/>
                </a:solidFill>
              </a:rPr>
              <a:t>85 </a:t>
            </a:r>
            <a:r>
              <a:rPr lang="hu-HU" sz="1200" dirty="0">
                <a:solidFill>
                  <a:schemeClr val="accent5"/>
                </a:solidFill>
              </a:rPr>
              <a:t>ezer db, 496 </a:t>
            </a:r>
            <a:r>
              <a:rPr lang="hu-HU" sz="1200" dirty="0" err="1">
                <a:solidFill>
                  <a:schemeClr val="accent5"/>
                </a:solidFill>
              </a:rPr>
              <a:t>mrd</a:t>
            </a:r>
            <a:r>
              <a:rPr lang="hu-HU" sz="1200" dirty="0">
                <a:solidFill>
                  <a:schemeClr val="accent5"/>
                </a:solidFill>
              </a:rPr>
              <a:t> </a:t>
            </a:r>
            <a:r>
              <a:rPr lang="hu-HU" sz="1200" dirty="0" smtClean="0">
                <a:solidFill>
                  <a:schemeClr val="accent5"/>
                </a:solidFill>
              </a:rPr>
              <a:t>Ft</a:t>
            </a:r>
            <a:endParaRPr lang="hu-HU" sz="1200" dirty="0">
              <a:solidFill>
                <a:schemeClr val="accent5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5496" y="4149080"/>
            <a:ext cx="1979712" cy="576064"/>
          </a:xfrm>
          <a:prstGeom prst="wedgeRectCallout">
            <a:avLst>
              <a:gd name="adj1" fmla="val 57201"/>
              <a:gd name="adj2" fmla="val -143050"/>
            </a:avLst>
          </a:prstGeom>
          <a:solidFill>
            <a:schemeClr val="bg1"/>
          </a:solidFill>
          <a:ln w="952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accent5"/>
                </a:solidFill>
              </a:rPr>
              <a:t>Közel</a:t>
            </a:r>
            <a:r>
              <a:rPr lang="hu-HU" sz="1200" b="1" dirty="0" smtClean="0">
                <a:solidFill>
                  <a:schemeClr val="accent5"/>
                </a:solidFill>
              </a:rPr>
              <a:t> 90 százalékos </a:t>
            </a:r>
            <a:r>
              <a:rPr lang="hu-HU" sz="1200" dirty="0" smtClean="0">
                <a:solidFill>
                  <a:schemeClr val="accent5"/>
                </a:solidFill>
              </a:rPr>
              <a:t>lefedettség</a:t>
            </a:r>
            <a:endParaRPr lang="hu-HU" sz="1200" dirty="0">
              <a:solidFill>
                <a:schemeClr val="accent5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803351" y="5733256"/>
            <a:ext cx="2304256" cy="504056"/>
          </a:xfrm>
          <a:prstGeom prst="wedgeRectCallout">
            <a:avLst>
              <a:gd name="adj1" fmla="val 4048"/>
              <a:gd name="adj2" fmla="val -184886"/>
            </a:avLst>
          </a:prstGeom>
          <a:solidFill>
            <a:schemeClr val="bg1"/>
          </a:solidFill>
          <a:ln w="952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accent5"/>
                </a:solidFill>
              </a:rPr>
              <a:t>~550 </a:t>
            </a:r>
            <a:r>
              <a:rPr lang="hu-HU" sz="1200" b="1" dirty="0" err="1" smtClean="0">
                <a:solidFill>
                  <a:schemeClr val="accent5"/>
                </a:solidFill>
              </a:rPr>
              <a:t>nemteljesítő</a:t>
            </a:r>
            <a:r>
              <a:rPr lang="hu-HU" sz="1200" b="1" dirty="0" smtClean="0">
                <a:solidFill>
                  <a:schemeClr val="accent5"/>
                </a:solidFill>
              </a:rPr>
              <a:t> adós</a:t>
            </a:r>
            <a:endParaRPr lang="hu-HU" sz="1200" dirty="0">
              <a:solidFill>
                <a:schemeClr val="accent5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355976" y="5733256"/>
            <a:ext cx="2376264" cy="504056"/>
          </a:xfrm>
          <a:prstGeom prst="wedgeRectCallout">
            <a:avLst>
              <a:gd name="adj1" fmla="val -25975"/>
              <a:gd name="adj2" fmla="val -186506"/>
            </a:avLst>
          </a:prstGeom>
          <a:solidFill>
            <a:schemeClr val="bg1"/>
          </a:solidFill>
          <a:ln w="952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accent5"/>
                </a:solidFill>
              </a:rPr>
              <a:t>7 régióban 7-8 fős csoportok</a:t>
            </a:r>
            <a:endParaRPr lang="hu-HU" sz="1200" dirty="0">
              <a:solidFill>
                <a:schemeClr val="accent5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884368" y="3789040"/>
            <a:ext cx="1224136" cy="864096"/>
          </a:xfrm>
          <a:prstGeom prst="wedgeRectCallout">
            <a:avLst>
              <a:gd name="adj1" fmla="val -55566"/>
              <a:gd name="adj2" fmla="val -81495"/>
            </a:avLst>
          </a:prstGeom>
          <a:solidFill>
            <a:schemeClr val="bg1"/>
          </a:solidFill>
          <a:ln w="952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accent5"/>
                </a:solidFill>
              </a:rPr>
              <a:t>~140 ezer adós</a:t>
            </a:r>
          </a:p>
          <a:p>
            <a:pPr algn="ctr"/>
            <a:r>
              <a:rPr lang="hu-HU" sz="1200" b="1" dirty="0" smtClean="0">
                <a:solidFill>
                  <a:schemeClr val="accent5"/>
                </a:solidFill>
              </a:rPr>
              <a:t>(170 ezer szerződés)</a:t>
            </a:r>
            <a:endParaRPr lang="hu-HU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28504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Több mint 80 százaléknak magasabb a jelenlegi teljes tartozása a kezdeti hitelösszeghez képest</a:t>
            </a:r>
            <a:endParaRPr lang="hu-HU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00192" y="6356350"/>
            <a:ext cx="2843808" cy="365125"/>
          </a:xfrm>
        </p:spPr>
        <p:txBody>
          <a:bodyPr/>
          <a:lstStyle/>
          <a:p>
            <a:r>
              <a:rPr lang="hu-HU" dirty="0" smtClean="0"/>
              <a:t>Forrás: MNB jelzáloghitel adatbázis.</a:t>
            </a: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120680" cy="459149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43608" y="6001167"/>
            <a:ext cx="8064896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problémás jelzáloghitelek eloszlása jelenlegi és kezdeti hitelösszeg szerint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0000"/>
            <a:ext cx="7632848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nemteljesítő szerződések 55 százaléka már felmondott</a:t>
            </a:r>
            <a:endParaRPr lang="hu-HU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32240" y="6356350"/>
            <a:ext cx="2411760" cy="365125"/>
          </a:xfrm>
        </p:spPr>
        <p:txBody>
          <a:bodyPr/>
          <a:lstStyle/>
          <a:p>
            <a:r>
              <a:rPr lang="hu-HU" dirty="0" smtClean="0"/>
              <a:t>Forrás: MNB jelzáloghitel adatbázis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32" y="1484784"/>
            <a:ext cx="5950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39752" y="5949280"/>
            <a:ext cx="6408712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Felmondott szerződések felmondási idő szerinti eloszlása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28504" cy="759189"/>
          </a:xfrm>
        </p:spPr>
        <p:txBody>
          <a:bodyPr>
            <a:noAutofit/>
          </a:bodyPr>
          <a:lstStyle/>
          <a:p>
            <a:r>
              <a:rPr lang="hu-HU" sz="3200" dirty="0" smtClean="0">
                <a:latin typeface="Calibri" panose="020F0502020204030204" pitchFamily="34" charset="0"/>
              </a:rPr>
              <a:t>A még élő </a:t>
            </a:r>
            <a:r>
              <a:rPr lang="hu-HU" sz="3200" dirty="0" err="1" smtClean="0">
                <a:latin typeface="Calibri" panose="020F0502020204030204" pitchFamily="34" charset="0"/>
              </a:rPr>
              <a:t>nemteljesítő</a:t>
            </a:r>
            <a:r>
              <a:rPr lang="hu-HU" sz="3200" dirty="0" smtClean="0">
                <a:latin typeface="Calibri" panose="020F0502020204030204" pitchFamily="34" charset="0"/>
              </a:rPr>
              <a:t> hitelek kétharmada tartós késedelemben van</a:t>
            </a:r>
            <a:endParaRPr lang="hu-HU" sz="32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Calibri" panose="020F0502020204030204" pitchFamily="34" charset="0"/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4"/>
          </p:nvPr>
        </p:nvSpPr>
        <p:spPr>
          <a:xfrm>
            <a:off x="7443788" y="6356350"/>
            <a:ext cx="1700212" cy="365125"/>
          </a:xfrm>
        </p:spPr>
        <p:txBody>
          <a:bodyPr/>
          <a:lstStyle/>
          <a:p>
            <a:r>
              <a:rPr lang="hu-HU" dirty="0"/>
              <a:t>Forrás: MNB jelzáloghitel </a:t>
            </a:r>
            <a:r>
              <a:rPr lang="hu-HU" dirty="0" smtClean="0"/>
              <a:t>adatbázis</a:t>
            </a:r>
            <a:endParaRPr lang="hu-HU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2136177"/>
            <a:ext cx="2448272" cy="288696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1E24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endParaRPr lang="hu-HU" sz="16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hu-H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Törlesztőrészlet: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hu-HU" sz="16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48-52 </a:t>
            </a:r>
            <a:r>
              <a:rPr lang="hu-H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ezer </a:t>
            </a:r>
            <a:r>
              <a:rPr lang="hu-HU" sz="16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forint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hu-H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Kamatláb: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hu-HU" sz="16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5,4-6,2 százalék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hu-H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Hátralévő </a:t>
            </a:r>
            <a:r>
              <a:rPr lang="hu-H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futamidő: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hu-HU" sz="16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12-13 </a:t>
            </a:r>
            <a:r>
              <a:rPr lang="hu-H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év</a:t>
            </a:r>
          </a:p>
          <a:p>
            <a:pPr algn="ctr"/>
            <a:endParaRPr lang="hu-HU" sz="160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99792" y="5741302"/>
            <a:ext cx="6408712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nemteljesítő, élő hitelek átlagos és medián tartozásösszege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öveg helye 6"/>
          <p:cNvSpPr txBox="1">
            <a:spLocks/>
          </p:cNvSpPr>
          <p:nvPr/>
        </p:nvSpPr>
        <p:spPr>
          <a:xfrm>
            <a:off x="1547664" y="6031394"/>
            <a:ext cx="75608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smtClean="0"/>
              <a:t>Megjegyzés: Az egyes késedelmi kategóriák alatt azok szerződésszám alapú súlya található az élő, nemteljesítő hiteleken belül.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79" y="1268760"/>
            <a:ext cx="5835253" cy="437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0000"/>
            <a:ext cx="8136904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Adósok 15 százaléka adja az állomány több, mint 40 százalékát 15 millió Ft feletti tartozással</a:t>
            </a:r>
            <a:endParaRPr lang="hu-HU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08104" y="6356350"/>
            <a:ext cx="3635896" cy="365125"/>
          </a:xfrm>
        </p:spPr>
        <p:txBody>
          <a:bodyPr/>
          <a:lstStyle/>
          <a:p>
            <a:r>
              <a:rPr lang="hu-HU" dirty="0" smtClean="0"/>
              <a:t>Forrás: MNB jelzáloghitel adatbázis.</a:t>
            </a: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377"/>
            <a:ext cx="6408712" cy="48150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704431" y="6093296"/>
            <a:ext cx="6408712" cy="3801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nemteljesítő, élő hitelek teljes tartozás szerinti eloszlása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4168</TotalTime>
  <Words>2164</Words>
  <Application>Microsoft Office PowerPoint</Application>
  <PresentationFormat>On-screen Show (4:3)</PresentationFormat>
  <Paragraphs>358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</vt:lpstr>
      <vt:lpstr>A nemteljesítő lakossági jelzáloghitel-portfólió átfogó elemzése mikroszintű adatok segítségével</vt:lpstr>
      <vt:lpstr>Megállapítások</vt:lpstr>
      <vt:lpstr>Tartalom</vt:lpstr>
      <vt:lpstr>PowerPoint Presentation</vt:lpstr>
      <vt:lpstr>Átfogó módszertan, egyedi adatbázis</vt:lpstr>
      <vt:lpstr>Több mint 80 százaléknak magasabb a jelenlegi teljes tartozása a kezdeti hitelösszeghez képest</vt:lpstr>
      <vt:lpstr>A nemteljesítő szerződések 55 százaléka már felmondott</vt:lpstr>
      <vt:lpstr>A még élő nemteljesítő hitelek kétharmada tartós késedelemben van</vt:lpstr>
      <vt:lpstr>Adósok 15 százaléka adja az állomány több, mint 40 százalékát 15 millió Ft feletti tartozással</vt:lpstr>
      <vt:lpstr>A jelzáloghitelek mellett még közel 100 ezer személyi hitel szerződés található</vt:lpstr>
      <vt:lpstr>A nemteljesítő hiteladósok közel fele 45 év feletti – ötöde nyugdíjas lesz a hitelügylet lejártakor</vt:lpstr>
      <vt:lpstr>A nemteljesítő adósok 70 százaléka községekben és kisebb városokban él</vt:lpstr>
      <vt:lpstr>PowerPoint Presentation</vt:lpstr>
      <vt:lpstr>Az ingatlan fedezet és „újrakezdés”</vt:lpstr>
      <vt:lpstr>Kétharmadánál nagyobb az ingatlan értéke a tartozásnál (fele ha a teljes tartozást nézzük), de összetettebb kérdés</vt:lpstr>
      <vt:lpstr>A fedezeti ingatlanok többsége vélhetően nem cserélhető kisebb értékűre…</vt:lpstr>
      <vt:lpstr>…különösen vidéken és a kisebb értékű fővárosi ingatlanok esetén</vt:lpstr>
      <vt:lpstr>Korlátozott forgalomképesség – a többség kisebb városokban és községekben él</vt:lpstr>
      <vt:lpstr>Az ügyfelek részéről sem népszerű ez az opció</vt:lpstr>
      <vt:lpstr>PowerPoint Presentation</vt:lpstr>
      <vt:lpstr>A túladosodottság a fő probléma</vt:lpstr>
      <vt:lpstr>Jól körülhatárolható csoportok azonosíthatóak a nemteljesítő portfólión belül</vt:lpstr>
      <vt:lpstr>Kérdés, hogy a nemteljesítő ügyfelek veszélyeztetve érzik-e a lakhatásukat?</vt:lpstr>
      <vt:lpstr>PowerPoint Presentation</vt:lpstr>
      <vt:lpstr>Aktívan használták a bankok az átstrukturálásokat</vt:lpstr>
      <vt:lpstr>Az átstrukturálások gátat szabtak a nemteljesítő hitelállomány további érdemi növekedésének</vt:lpstr>
      <vt:lpstr>Jelentősek az átstrukturálási tartalékok a nemteljesítő állományban</vt:lpstr>
      <vt:lpstr>PowerPoint Presentation</vt:lpstr>
      <vt:lpstr>Megállapítások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Gábor (PST)</dc:creator>
  <cp:lastModifiedBy>Szentes László</cp:lastModifiedBy>
  <cp:revision>316</cp:revision>
  <dcterms:created xsi:type="dcterms:W3CDTF">2015-09-29T04:15:51Z</dcterms:created>
  <dcterms:modified xsi:type="dcterms:W3CDTF">2015-10-29T08:36:42Z</dcterms:modified>
</cp:coreProperties>
</file>