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  <p:sldMasterId id="2147483809" r:id="rId2"/>
  </p:sldMasterIdLst>
  <p:notesMasterIdLst>
    <p:notesMasterId r:id="rId21"/>
  </p:notesMasterIdLst>
  <p:handoutMasterIdLst>
    <p:handoutMasterId r:id="rId22"/>
  </p:handoutMasterIdLst>
  <p:sldIdLst>
    <p:sldId id="260" r:id="rId3"/>
    <p:sldId id="356" r:id="rId4"/>
    <p:sldId id="357" r:id="rId5"/>
    <p:sldId id="358" r:id="rId6"/>
    <p:sldId id="361" r:id="rId7"/>
    <p:sldId id="359" r:id="rId8"/>
    <p:sldId id="360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4" r:id="rId17"/>
    <p:sldId id="371" r:id="rId18"/>
    <p:sldId id="372" r:id="rId19"/>
    <p:sldId id="373" r:id="rId20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383488"/>
    <a:srgbClr val="FFCC00"/>
    <a:srgbClr val="DA0000"/>
    <a:srgbClr val="78A3D5"/>
    <a:srgbClr val="BADD97"/>
    <a:srgbClr val="E57200"/>
    <a:srgbClr val="669933"/>
    <a:srgbClr val="232157"/>
    <a:srgbClr val="281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9155" autoAdjust="0"/>
  </p:normalViewPr>
  <p:slideViewPr>
    <p:cSldViewPr>
      <p:cViewPr varScale="1">
        <p:scale>
          <a:sx n="113" d="100"/>
          <a:sy n="113" d="100"/>
        </p:scale>
        <p:origin x="-978" y="-10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C6A5E-C69B-4BA2-899C-3AD553762B44}" type="doc">
      <dgm:prSet loTypeId="urn:microsoft.com/office/officeart/2005/8/layout/venn2" loCatId="relationship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hu-HU"/>
        </a:p>
      </dgm:t>
    </dgm:pt>
    <dgm:pt modelId="{1F04A0DE-E346-48E5-BAA3-40CFE70905A7}">
      <dgm:prSet phldrT="[Text]" custT="1"/>
      <dgm:spPr/>
      <dgm:t>
        <a:bodyPr/>
        <a:lstStyle/>
        <a:p>
          <a:endParaRPr lang="hu-HU" sz="2000" dirty="0">
            <a:solidFill>
              <a:srgbClr val="1E2452"/>
            </a:solidFill>
            <a:latin typeface="Calibri" pitchFamily="34" charset="0"/>
          </a:endParaRPr>
        </a:p>
      </dgm:t>
    </dgm:pt>
    <dgm:pt modelId="{FE0CF178-0E8A-4268-B62C-C2CCCD828A78}" type="parTrans" cxnId="{3DAF69CB-B686-46CA-891E-EA61E19DA13A}">
      <dgm:prSet/>
      <dgm:spPr/>
      <dgm:t>
        <a:bodyPr/>
        <a:lstStyle/>
        <a:p>
          <a:endParaRPr lang="hu-HU"/>
        </a:p>
      </dgm:t>
    </dgm:pt>
    <dgm:pt modelId="{DD515FC0-ABCF-4FA7-A7F4-28B570A93BDE}" type="sibTrans" cxnId="{3DAF69CB-B686-46CA-891E-EA61E19DA13A}">
      <dgm:prSet/>
      <dgm:spPr/>
      <dgm:t>
        <a:bodyPr/>
        <a:lstStyle/>
        <a:p>
          <a:endParaRPr lang="hu-HU"/>
        </a:p>
      </dgm:t>
    </dgm:pt>
    <dgm:pt modelId="{467496B1-D635-46FD-B16A-91470B745B65}">
      <dgm:prSet phldrT="[Text]"/>
      <dgm:spPr/>
      <dgm:t>
        <a:bodyPr/>
        <a:lstStyle/>
        <a:p>
          <a:endParaRPr lang="hu-HU" dirty="0"/>
        </a:p>
      </dgm:t>
    </dgm:pt>
    <dgm:pt modelId="{CF30517B-C73A-418B-934A-C2D175C06DB6}" type="parTrans" cxnId="{8EA454F6-430D-46EA-BA62-E332C7082E54}">
      <dgm:prSet/>
      <dgm:spPr/>
      <dgm:t>
        <a:bodyPr/>
        <a:lstStyle/>
        <a:p>
          <a:endParaRPr lang="hu-HU"/>
        </a:p>
      </dgm:t>
    </dgm:pt>
    <dgm:pt modelId="{CBAEDBBB-31F9-4C5A-A984-90E46F2B6BBD}" type="sibTrans" cxnId="{8EA454F6-430D-46EA-BA62-E332C7082E54}">
      <dgm:prSet/>
      <dgm:spPr/>
      <dgm:t>
        <a:bodyPr/>
        <a:lstStyle/>
        <a:p>
          <a:endParaRPr lang="hu-HU"/>
        </a:p>
      </dgm:t>
    </dgm:pt>
    <dgm:pt modelId="{B1DE1C56-FE7F-4C85-BAC1-CC813E75CE36}">
      <dgm:prSet phldrT="[Text]" custT="1"/>
      <dgm:spPr/>
      <dgm:t>
        <a:bodyPr/>
        <a:lstStyle/>
        <a:p>
          <a:r>
            <a:rPr lang="hu-HU" sz="2800" b="1" dirty="0" smtClean="0">
              <a:solidFill>
                <a:srgbClr val="1E2452"/>
              </a:solidFill>
              <a:latin typeface="Calibri" pitchFamily="34" charset="0"/>
            </a:rPr>
            <a:t>MARK Zrt. </a:t>
          </a:r>
          <a:r>
            <a:rPr lang="hu-HU" sz="2800" b="0" dirty="0" smtClean="0">
              <a:solidFill>
                <a:srgbClr val="1E2452"/>
              </a:solidFill>
              <a:latin typeface="Calibri" pitchFamily="34" charset="0"/>
            </a:rPr>
            <a:t>(eszközkezelő)</a:t>
          </a:r>
          <a:endParaRPr lang="hu-HU" sz="2800" b="0" dirty="0">
            <a:solidFill>
              <a:srgbClr val="1E2452"/>
            </a:solidFill>
            <a:latin typeface="Calibri" pitchFamily="34" charset="0"/>
          </a:endParaRPr>
        </a:p>
      </dgm:t>
    </dgm:pt>
    <dgm:pt modelId="{C1D1974C-1BCC-452C-BEF1-9682578EB9B1}" type="parTrans" cxnId="{4DB62E07-4F75-44ED-B139-5A4A043B9A75}">
      <dgm:prSet/>
      <dgm:spPr/>
      <dgm:t>
        <a:bodyPr/>
        <a:lstStyle/>
        <a:p>
          <a:endParaRPr lang="hu-HU"/>
        </a:p>
      </dgm:t>
    </dgm:pt>
    <dgm:pt modelId="{B5BF69A3-4BC2-4271-B3DB-9FC20EDA0526}" type="sibTrans" cxnId="{4DB62E07-4F75-44ED-B139-5A4A043B9A75}">
      <dgm:prSet/>
      <dgm:spPr/>
      <dgm:t>
        <a:bodyPr/>
        <a:lstStyle/>
        <a:p>
          <a:endParaRPr lang="hu-HU"/>
        </a:p>
      </dgm:t>
    </dgm:pt>
    <dgm:pt modelId="{813AF5AB-085F-4134-B4A5-B5F3FCBBAF6E}" type="pres">
      <dgm:prSet presAssocID="{A61C6A5E-C69B-4BA2-899C-3AD553762B4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717AFEC-14CE-43CE-A57A-9D3363BF5BED}" type="pres">
      <dgm:prSet presAssocID="{A61C6A5E-C69B-4BA2-899C-3AD553762B44}" presName="comp1" presStyleCnt="0"/>
      <dgm:spPr/>
    </dgm:pt>
    <dgm:pt modelId="{CA1E40F2-897A-4A22-9F93-0FCEA6641145}" type="pres">
      <dgm:prSet presAssocID="{A61C6A5E-C69B-4BA2-899C-3AD553762B44}" presName="circle1" presStyleLbl="node1" presStyleIdx="0" presStyleCnt="3" custScaleX="142435" custScaleY="97407"/>
      <dgm:spPr/>
      <dgm:t>
        <a:bodyPr/>
        <a:lstStyle/>
        <a:p>
          <a:endParaRPr lang="hu-HU"/>
        </a:p>
      </dgm:t>
    </dgm:pt>
    <dgm:pt modelId="{DE50D712-9962-413D-A05E-2784D768ADEE}" type="pres">
      <dgm:prSet presAssocID="{A61C6A5E-C69B-4BA2-899C-3AD553762B4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5792F9-A3DF-4D3A-ADC5-86EB9C66B66C}" type="pres">
      <dgm:prSet presAssocID="{A61C6A5E-C69B-4BA2-899C-3AD553762B44}" presName="comp2" presStyleCnt="0"/>
      <dgm:spPr/>
    </dgm:pt>
    <dgm:pt modelId="{4909FA3D-8AB8-4B06-8BB3-A387B1E79A05}" type="pres">
      <dgm:prSet presAssocID="{A61C6A5E-C69B-4BA2-899C-3AD553762B44}" presName="circle2" presStyleLbl="node1" presStyleIdx="1" presStyleCnt="3" custScaleX="178208" custScaleY="106884"/>
      <dgm:spPr/>
      <dgm:t>
        <a:bodyPr/>
        <a:lstStyle/>
        <a:p>
          <a:endParaRPr lang="hu-HU"/>
        </a:p>
      </dgm:t>
    </dgm:pt>
    <dgm:pt modelId="{EBC85CDF-0F74-4077-B926-9BCA2BF415E5}" type="pres">
      <dgm:prSet presAssocID="{A61C6A5E-C69B-4BA2-899C-3AD553762B4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A79240-1421-4573-9B40-7FA45A6FA8E2}" type="pres">
      <dgm:prSet presAssocID="{A61C6A5E-C69B-4BA2-899C-3AD553762B44}" presName="comp3" presStyleCnt="0"/>
      <dgm:spPr/>
    </dgm:pt>
    <dgm:pt modelId="{94B2E99E-6393-4AB7-B5DF-4BDA4DDE3970}" type="pres">
      <dgm:prSet presAssocID="{A61C6A5E-C69B-4BA2-899C-3AD553762B44}" presName="circle3" presStyleLbl="node1" presStyleIdx="2" presStyleCnt="3" custScaleX="170087" custScaleY="81033"/>
      <dgm:spPr/>
      <dgm:t>
        <a:bodyPr/>
        <a:lstStyle/>
        <a:p>
          <a:endParaRPr lang="hu-HU"/>
        </a:p>
      </dgm:t>
    </dgm:pt>
    <dgm:pt modelId="{2B2628A6-5486-40DE-BB33-D21341D5D4B7}" type="pres">
      <dgm:prSet presAssocID="{A61C6A5E-C69B-4BA2-899C-3AD553762B4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E19718A-CF34-435A-AFF3-C28DCD11494F}" type="presOf" srcId="{B1DE1C56-FE7F-4C85-BAC1-CC813E75CE36}" destId="{2B2628A6-5486-40DE-BB33-D21341D5D4B7}" srcOrd="1" destOrd="0" presId="urn:microsoft.com/office/officeart/2005/8/layout/venn2"/>
    <dgm:cxn modelId="{CF8DAF45-EA89-4173-9195-1E85E74DF9B9}" type="presOf" srcId="{A61C6A5E-C69B-4BA2-899C-3AD553762B44}" destId="{813AF5AB-085F-4134-B4A5-B5F3FCBBAF6E}" srcOrd="0" destOrd="0" presId="urn:microsoft.com/office/officeart/2005/8/layout/venn2"/>
    <dgm:cxn modelId="{329729EC-B347-4BD5-BEF6-3A5A827FA606}" type="presOf" srcId="{1F04A0DE-E346-48E5-BAA3-40CFE70905A7}" destId="{CA1E40F2-897A-4A22-9F93-0FCEA6641145}" srcOrd="0" destOrd="0" presId="urn:microsoft.com/office/officeart/2005/8/layout/venn2"/>
    <dgm:cxn modelId="{1201FE94-066C-4977-827C-E5615362D77A}" type="presOf" srcId="{B1DE1C56-FE7F-4C85-BAC1-CC813E75CE36}" destId="{94B2E99E-6393-4AB7-B5DF-4BDA4DDE3970}" srcOrd="0" destOrd="0" presId="urn:microsoft.com/office/officeart/2005/8/layout/venn2"/>
    <dgm:cxn modelId="{F09370C9-B549-46C1-845B-7970A8126C55}" type="presOf" srcId="{467496B1-D635-46FD-B16A-91470B745B65}" destId="{4909FA3D-8AB8-4B06-8BB3-A387B1E79A05}" srcOrd="0" destOrd="0" presId="urn:microsoft.com/office/officeart/2005/8/layout/venn2"/>
    <dgm:cxn modelId="{04F18960-5E15-4680-BB39-185E75E521AB}" type="presOf" srcId="{467496B1-D635-46FD-B16A-91470B745B65}" destId="{EBC85CDF-0F74-4077-B926-9BCA2BF415E5}" srcOrd="1" destOrd="0" presId="urn:microsoft.com/office/officeart/2005/8/layout/venn2"/>
    <dgm:cxn modelId="{4DB62E07-4F75-44ED-B139-5A4A043B9A75}" srcId="{A61C6A5E-C69B-4BA2-899C-3AD553762B44}" destId="{B1DE1C56-FE7F-4C85-BAC1-CC813E75CE36}" srcOrd="2" destOrd="0" parTransId="{C1D1974C-1BCC-452C-BEF1-9682578EB9B1}" sibTransId="{B5BF69A3-4BC2-4271-B3DB-9FC20EDA0526}"/>
    <dgm:cxn modelId="{8EA454F6-430D-46EA-BA62-E332C7082E54}" srcId="{A61C6A5E-C69B-4BA2-899C-3AD553762B44}" destId="{467496B1-D635-46FD-B16A-91470B745B65}" srcOrd="1" destOrd="0" parTransId="{CF30517B-C73A-418B-934A-C2D175C06DB6}" sibTransId="{CBAEDBBB-31F9-4C5A-A984-90E46F2B6BBD}"/>
    <dgm:cxn modelId="{3DAF69CB-B686-46CA-891E-EA61E19DA13A}" srcId="{A61C6A5E-C69B-4BA2-899C-3AD553762B44}" destId="{1F04A0DE-E346-48E5-BAA3-40CFE70905A7}" srcOrd="0" destOrd="0" parTransId="{FE0CF178-0E8A-4268-B62C-C2CCCD828A78}" sibTransId="{DD515FC0-ABCF-4FA7-A7F4-28B570A93BDE}"/>
    <dgm:cxn modelId="{FB5FB388-D33D-44AD-92A3-BF0ADE8A2AF9}" type="presOf" srcId="{1F04A0DE-E346-48E5-BAA3-40CFE70905A7}" destId="{DE50D712-9962-413D-A05E-2784D768ADEE}" srcOrd="1" destOrd="0" presId="urn:microsoft.com/office/officeart/2005/8/layout/venn2"/>
    <dgm:cxn modelId="{9DD7B740-086C-4901-8C0D-8B76DC14192B}" type="presParOf" srcId="{813AF5AB-085F-4134-B4A5-B5F3FCBBAF6E}" destId="{1717AFEC-14CE-43CE-A57A-9D3363BF5BED}" srcOrd="0" destOrd="0" presId="urn:microsoft.com/office/officeart/2005/8/layout/venn2"/>
    <dgm:cxn modelId="{5549F95C-6C8C-4251-B705-3B5CC9842FD2}" type="presParOf" srcId="{1717AFEC-14CE-43CE-A57A-9D3363BF5BED}" destId="{CA1E40F2-897A-4A22-9F93-0FCEA6641145}" srcOrd="0" destOrd="0" presId="urn:microsoft.com/office/officeart/2005/8/layout/venn2"/>
    <dgm:cxn modelId="{960DD6BE-22FB-4294-BEE8-0D84CE44E0E7}" type="presParOf" srcId="{1717AFEC-14CE-43CE-A57A-9D3363BF5BED}" destId="{DE50D712-9962-413D-A05E-2784D768ADEE}" srcOrd="1" destOrd="0" presId="urn:microsoft.com/office/officeart/2005/8/layout/venn2"/>
    <dgm:cxn modelId="{9B072B4A-47B6-476B-9321-DA8D6C4018E6}" type="presParOf" srcId="{813AF5AB-085F-4134-B4A5-B5F3FCBBAF6E}" destId="{0F5792F9-A3DF-4D3A-ADC5-86EB9C66B66C}" srcOrd="1" destOrd="0" presId="urn:microsoft.com/office/officeart/2005/8/layout/venn2"/>
    <dgm:cxn modelId="{5BE07680-7DED-4EC5-9241-662B8AEFF6B6}" type="presParOf" srcId="{0F5792F9-A3DF-4D3A-ADC5-86EB9C66B66C}" destId="{4909FA3D-8AB8-4B06-8BB3-A387B1E79A05}" srcOrd="0" destOrd="0" presId="urn:microsoft.com/office/officeart/2005/8/layout/venn2"/>
    <dgm:cxn modelId="{D27BA377-9FA5-449F-BB21-C0FF1209B524}" type="presParOf" srcId="{0F5792F9-A3DF-4D3A-ADC5-86EB9C66B66C}" destId="{EBC85CDF-0F74-4077-B926-9BCA2BF415E5}" srcOrd="1" destOrd="0" presId="urn:microsoft.com/office/officeart/2005/8/layout/venn2"/>
    <dgm:cxn modelId="{EE7DDF35-6D99-4864-AF1C-2AF72231F354}" type="presParOf" srcId="{813AF5AB-085F-4134-B4A5-B5F3FCBBAF6E}" destId="{81A79240-1421-4573-9B40-7FA45A6FA8E2}" srcOrd="2" destOrd="0" presId="urn:microsoft.com/office/officeart/2005/8/layout/venn2"/>
    <dgm:cxn modelId="{2D598692-ED00-4AAF-9698-8F5864F3158A}" type="presParOf" srcId="{81A79240-1421-4573-9B40-7FA45A6FA8E2}" destId="{94B2E99E-6393-4AB7-B5DF-4BDA4DDE3970}" srcOrd="0" destOrd="0" presId="urn:microsoft.com/office/officeart/2005/8/layout/venn2"/>
    <dgm:cxn modelId="{F9658A29-D2C3-4BF1-9E44-30F5BC2184B2}" type="presParOf" srcId="{81A79240-1421-4573-9B40-7FA45A6FA8E2}" destId="{2B2628A6-5486-40DE-BB33-D21341D5D4B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E40F2-897A-4A22-9F93-0FCEA6641145}">
      <dsp:nvSpPr>
        <dsp:cNvPr id="0" name=""/>
        <dsp:cNvSpPr/>
      </dsp:nvSpPr>
      <dsp:spPr>
        <a:xfrm>
          <a:off x="1020259" y="-26371"/>
          <a:ext cx="5846181" cy="399802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000" kern="1200" dirty="0">
            <a:solidFill>
              <a:srgbClr val="1E2452"/>
            </a:solidFill>
            <a:latin typeface="Calibri" pitchFamily="34" charset="0"/>
          </a:endParaRPr>
        </a:p>
      </dsp:txBody>
      <dsp:txXfrm>
        <a:off x="2921729" y="173530"/>
        <a:ext cx="2043240" cy="599704"/>
      </dsp:txXfrm>
    </dsp:sp>
    <dsp:sp modelId="{4909FA3D-8AB8-4B06-8BB3-A387B1E79A05}">
      <dsp:nvSpPr>
        <dsp:cNvPr id="0" name=""/>
        <dsp:cNvSpPr/>
      </dsp:nvSpPr>
      <dsp:spPr>
        <a:xfrm>
          <a:off x="1200424" y="840572"/>
          <a:ext cx="5485851" cy="32902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100" kern="1200" dirty="0"/>
        </a:p>
      </dsp:txBody>
      <dsp:txXfrm>
        <a:off x="2665146" y="1046213"/>
        <a:ext cx="2556406" cy="616922"/>
      </dsp:txXfrm>
    </dsp:sp>
    <dsp:sp modelId="{94B2E99E-6393-4AB7-B5DF-4BDA4DDE3970}">
      <dsp:nvSpPr>
        <dsp:cNvPr id="0" name=""/>
        <dsp:cNvSpPr/>
      </dsp:nvSpPr>
      <dsp:spPr>
        <a:xfrm>
          <a:off x="2198063" y="2167265"/>
          <a:ext cx="3490573" cy="16629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 smtClean="0">
              <a:solidFill>
                <a:srgbClr val="1E2452"/>
              </a:solidFill>
              <a:latin typeface="Calibri" pitchFamily="34" charset="0"/>
            </a:rPr>
            <a:t>MARK Zrt. </a:t>
          </a:r>
          <a:r>
            <a:rPr lang="hu-HU" sz="2800" b="0" kern="1200" dirty="0" smtClean="0">
              <a:solidFill>
                <a:srgbClr val="1E2452"/>
              </a:solidFill>
              <a:latin typeface="Calibri" pitchFamily="34" charset="0"/>
            </a:rPr>
            <a:t>(eszközkezelő)</a:t>
          </a:r>
          <a:endParaRPr lang="hu-HU" sz="2800" b="0" kern="1200" dirty="0">
            <a:solidFill>
              <a:srgbClr val="1E2452"/>
            </a:solidFill>
            <a:latin typeface="Calibri" pitchFamily="34" charset="0"/>
          </a:endParaRPr>
        </a:p>
      </dsp:txBody>
      <dsp:txXfrm>
        <a:off x="2709246" y="2583011"/>
        <a:ext cx="2468207" cy="8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2016.02.10.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2016.02.10.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9746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18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6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9746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8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34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i="0" u="sng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9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6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10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47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i="0" u="sng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12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64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14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23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16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174F8-C01B-4559-9C80-ECD9035CB4CF}" type="slidenum">
              <a:rPr lang="hu-HU" smtClean="0">
                <a:solidFill>
                  <a:prstClr val="black"/>
                </a:solidFill>
              </a:rPr>
              <a:pPr/>
              <a:t>17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2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750887" y="2492900"/>
            <a:ext cx="7772400" cy="792087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hu-HU" dirty="0" smtClean="0"/>
              <a:t>Cím</a:t>
            </a:r>
            <a:endParaRPr lang="hu-HU" dirty="0"/>
          </a:p>
        </p:txBody>
      </p:sp>
      <p:pic>
        <p:nvPicPr>
          <p:cNvPr id="7" name="Picture 2" descr="C:\Users\Gábor\Documents\H E I S Z L E R\M N B\MARK\prezentacio\prez_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6" y="5876929"/>
            <a:ext cx="54578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Gábor\Documents\H E I S Z L E R\M N B\MARK\prezentacio\head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artalom helye 3"/>
          <p:cNvSpPr>
            <a:spLocks noGrp="1"/>
          </p:cNvSpPr>
          <p:nvPr>
            <p:ph sz="quarter" idx="10" hasCustomPrompt="1"/>
          </p:nvPr>
        </p:nvSpPr>
        <p:spPr>
          <a:xfrm>
            <a:off x="1914862" y="3933056"/>
            <a:ext cx="5314280" cy="3667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hu-HU" dirty="0" smtClean="0"/>
              <a:t>Készítő</a:t>
            </a:r>
            <a:endParaRPr lang="hu-HU" dirty="0"/>
          </a:p>
        </p:txBody>
      </p:sp>
      <p:sp>
        <p:nvSpPr>
          <p:cNvPr id="10" name="Tartalom helye 3"/>
          <p:cNvSpPr>
            <a:spLocks noGrp="1"/>
          </p:cNvSpPr>
          <p:nvPr>
            <p:ph sz="quarter" idx="11" hasCustomPrompt="1"/>
          </p:nvPr>
        </p:nvSpPr>
        <p:spPr>
          <a:xfrm>
            <a:off x="3131842" y="4325590"/>
            <a:ext cx="2880320" cy="3667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854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08" y="95748"/>
            <a:ext cx="8229600" cy="404664"/>
          </a:xfrm>
          <a:prstGeom prst="rect">
            <a:avLst/>
          </a:prstGeom>
        </p:spPr>
        <p:txBody>
          <a:bodyPr/>
          <a:lstStyle>
            <a:lvl1pPr algn="l"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3469196" y="6307341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+mj-lt"/>
              </a:defRPr>
            </a:lvl1pPr>
          </a:lstStyle>
          <a:p>
            <a:pPr eaLnBrk="0" hangingPunct="0">
              <a:defRPr/>
            </a:pPr>
            <a:fld id="{A8DB9DC6-D933-49BA-899C-A48559B999B6}" type="slidenum">
              <a:rPr lang="hu-HU" altLang="hu-HU" smtClean="0">
                <a:solidFill>
                  <a:srgbClr val="232157"/>
                </a:solidFill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hu-HU" altLang="hu-HU" dirty="0">
              <a:solidFill>
                <a:srgbClr val="232157"/>
              </a:solidFill>
              <a:cs typeface="Arial" panose="020B0604020202020204" pitchFamily="34" charset="0"/>
            </a:endParaRPr>
          </a:p>
        </p:txBody>
      </p:sp>
      <p:cxnSp>
        <p:nvCxnSpPr>
          <p:cNvPr id="8" name="Egyenes összekötő 7"/>
          <p:cNvCxnSpPr/>
          <p:nvPr userDrawn="1"/>
        </p:nvCxnSpPr>
        <p:spPr>
          <a:xfrm>
            <a:off x="143508" y="764704"/>
            <a:ext cx="8856984" cy="0"/>
          </a:xfrm>
          <a:prstGeom prst="line">
            <a:avLst/>
          </a:prstGeom>
          <a:ln w="952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C:\Users\Gábor\Documents\H E I S Z L E R\M N B\MARK\prezentacio\prez_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98426"/>
            <a:ext cx="776287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zöveg helye 10"/>
          <p:cNvSpPr>
            <a:spLocks noGrp="1"/>
          </p:cNvSpPr>
          <p:nvPr>
            <p:ph type="body" sz="quarter" idx="13"/>
          </p:nvPr>
        </p:nvSpPr>
        <p:spPr>
          <a:xfrm>
            <a:off x="143508" y="1245772"/>
            <a:ext cx="8856984" cy="4392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1907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84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19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39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59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7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898" indent="-34289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46" indent="-28574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93" indent="-22859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91" indent="-22859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88" indent="-22859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704" y="2780928"/>
            <a:ext cx="4248472" cy="1080120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+mn-lt"/>
              </a:rPr>
              <a:t>Sajtótájékoztató</a:t>
            </a:r>
          </a:p>
          <a:p>
            <a:r>
              <a:rPr lang="hu-HU" dirty="0" smtClean="0">
                <a:latin typeface="+mn-lt"/>
              </a:rPr>
              <a:t>Magyar Nemzeti Bank</a:t>
            </a:r>
          </a:p>
          <a:p>
            <a:r>
              <a:rPr lang="hu-HU" dirty="0" smtClean="0">
                <a:latin typeface="+mn-lt"/>
              </a:rPr>
              <a:t>2016. </a:t>
            </a:r>
            <a:r>
              <a:rPr lang="hu-HU" dirty="0">
                <a:latin typeface="+mn-lt"/>
              </a:rPr>
              <a:t>f</a:t>
            </a:r>
            <a:r>
              <a:rPr lang="hu-HU" dirty="0" smtClean="0">
                <a:latin typeface="+mn-lt"/>
              </a:rPr>
              <a:t>ebruár 10.</a:t>
            </a:r>
            <a:endParaRPr lang="hu-HU" dirty="0">
              <a:latin typeface="+mn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07704" y="692696"/>
            <a:ext cx="6840760" cy="12198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endParaRPr lang="hu-HU" sz="24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hu-HU" sz="3600" dirty="0" smtClean="0">
                <a:latin typeface="+mn-lt"/>
              </a:rPr>
              <a:t>Az </a:t>
            </a:r>
            <a:r>
              <a:rPr lang="hu-HU" sz="3600" dirty="0" smtClean="0">
                <a:latin typeface="+mn-lt"/>
              </a:rPr>
              <a:t>Európai Bizottság jóváhagyta a MARK </a:t>
            </a:r>
            <a:r>
              <a:rPr lang="hu-HU" sz="3600" dirty="0" err="1" smtClean="0">
                <a:latin typeface="+mn-lt"/>
              </a:rPr>
              <a:t>Zrt</a:t>
            </a:r>
            <a:r>
              <a:rPr lang="hu-HU" sz="3600" dirty="0" smtClean="0">
                <a:latin typeface="+mn-lt"/>
              </a:rPr>
              <a:t>. működését</a:t>
            </a:r>
            <a:endParaRPr lang="hu-HU" sz="3600" dirty="0">
              <a:latin typeface="+mn-lt"/>
            </a:endParaRPr>
          </a:p>
        </p:txBody>
      </p:sp>
      <p:pic>
        <p:nvPicPr>
          <p:cNvPr id="1026" name="Picture 2" descr="C:\Users\fejosb\Desktop\tumb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9" r="18544"/>
          <a:stretch/>
        </p:blipFill>
        <p:spPr bwMode="auto">
          <a:xfrm>
            <a:off x="539552" y="1443300"/>
            <a:ext cx="1342274" cy="140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0" dirty="0" smtClean="0"/>
              <a:t>A MARK működésének főbb mérföldkövei </a:t>
            </a:r>
            <a:r>
              <a:rPr lang="hu-HU" sz="1400" b="0" dirty="0" smtClean="0"/>
              <a:t>2/1</a:t>
            </a:r>
            <a:endParaRPr lang="en-US" sz="1400" b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119087" y="991045"/>
            <a:ext cx="9000492" cy="4966573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b="0" dirty="0" smtClean="0"/>
              <a:t>Felépült  a cég: összeállt a </a:t>
            </a:r>
            <a:r>
              <a:rPr lang="hu-HU" sz="2400" b="0" dirty="0" err="1" smtClean="0"/>
              <a:t>MARK-csapat</a:t>
            </a:r>
            <a:r>
              <a:rPr lang="hu-HU" sz="2400" b="0" dirty="0" smtClean="0"/>
              <a:t>, integrált vállalatirányítási rendszert vezettünk be (SAP), elkészültek a társaság belső szabályzatai.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b="0" dirty="0"/>
              <a:t>Konstruktív </a:t>
            </a:r>
            <a:r>
              <a:rPr lang="hu-HU" sz="2400" b="0" dirty="0" smtClean="0"/>
              <a:t>tárgyalássorozatot zártunk a Magyar Bankszövetség munkacsoportjával.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b="0" dirty="0" smtClean="0"/>
              <a:t>Bilaterális egyeztetések folytak a </a:t>
            </a:r>
            <a:r>
              <a:rPr lang="hu-HU" sz="2400" b="0" dirty="0"/>
              <a:t>hazai </a:t>
            </a:r>
            <a:r>
              <a:rPr lang="hu-HU" sz="2400" b="0" dirty="0" smtClean="0"/>
              <a:t>hitelintézetekkel – előzetesen 70 </a:t>
            </a:r>
            <a:r>
              <a:rPr lang="hu-HU" sz="2400" b="0" dirty="0"/>
              <a:t>milliárd forint követelésértékű  „pilot” portfóliót </a:t>
            </a:r>
            <a:r>
              <a:rPr lang="hu-HU" sz="2400" b="0" dirty="0" smtClean="0"/>
              <a:t>értékeltünk.</a:t>
            </a:r>
            <a:endParaRPr lang="hu-HU" sz="24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b="0" dirty="0"/>
              <a:t>Az </a:t>
            </a:r>
            <a:r>
              <a:rPr lang="hu-HU" sz="2400" b="0" dirty="0" smtClean="0"/>
              <a:t>IMF-tárgyalásokat eredményesen lezártuk – </a:t>
            </a:r>
            <a:r>
              <a:rPr lang="hu-HU" sz="2400" b="0" dirty="0" err="1" smtClean="0"/>
              <a:t>Technical</a:t>
            </a:r>
            <a:r>
              <a:rPr lang="hu-HU" sz="2400" b="0" dirty="0" smtClean="0"/>
              <a:t> </a:t>
            </a:r>
            <a:r>
              <a:rPr lang="hu-HU" sz="2400" b="0" dirty="0" err="1"/>
              <a:t>A</a:t>
            </a:r>
            <a:r>
              <a:rPr lang="hu-HU" sz="2400" b="0" dirty="0" err="1" smtClean="0"/>
              <a:t>ssistance</a:t>
            </a:r>
            <a:r>
              <a:rPr lang="hu-HU" sz="2400" b="0" dirty="0" smtClean="0"/>
              <a:t> Memorandum.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 b="0" dirty="0" smtClean="0"/>
              <a:t>Elindult a komplex követeléskezelési szolgáltatásunk.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000" b="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000" b="0" dirty="0" smtClean="0"/>
          </a:p>
          <a:p>
            <a:pPr>
              <a:spcAft>
                <a:spcPts val="600"/>
              </a:spcAft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10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1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293096"/>
            <a:ext cx="2939819" cy="220486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0" dirty="0"/>
              <a:t>A MARK működésének főbb </a:t>
            </a:r>
            <a:r>
              <a:rPr lang="hu-HU" sz="2800" b="0" dirty="0" smtClean="0"/>
              <a:t>mérföldkövei </a:t>
            </a:r>
            <a:r>
              <a:rPr lang="hu-HU" sz="1400" b="0" dirty="0" smtClean="0"/>
              <a:t>2/</a:t>
            </a:r>
            <a:r>
              <a:rPr lang="hu-HU" sz="1400" b="0" dirty="0" err="1" smtClean="0"/>
              <a:t>2</a:t>
            </a:r>
            <a:endParaRPr lang="hu-HU" sz="1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400" b="0" dirty="0" smtClean="0"/>
              <a:t>… és lezártuk </a:t>
            </a:r>
            <a:r>
              <a:rPr lang="hu-HU" sz="2400" b="0" dirty="0"/>
              <a:t>az Európai Versenyhatósággal kezdett hosszú egyeztetési </a:t>
            </a:r>
            <a:r>
              <a:rPr lang="hu-HU" sz="2400" b="0" dirty="0" smtClean="0"/>
              <a:t>folyamatot. Ennek eredményeként </a:t>
            </a:r>
            <a:r>
              <a:rPr lang="hu-HU" sz="2400" b="0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sz="2400" b="0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problémás kereskedelmi ingatlanportfóliók vásárlására kidolgozott módszertanunk </a:t>
            </a:r>
            <a:r>
              <a:rPr lang="hu-HU" sz="2400" b="0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egyértelműen piaci árazású, </a:t>
            </a:r>
            <a:r>
              <a:rPr lang="hu-HU" sz="2400" b="0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nem tartalmaz állami támogatást a programban résztvevő </a:t>
            </a:r>
            <a:r>
              <a:rPr lang="hu-HU" sz="2400" b="0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hitelintézetek számára</a:t>
            </a:r>
            <a:r>
              <a:rPr lang="hu-HU" sz="2400" b="0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hu-H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11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7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899592" y="2636912"/>
            <a:ext cx="3383265" cy="528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hu-HU" sz="2000" dirty="0" smtClean="0">
                <a:solidFill>
                  <a:srgbClr val="232157"/>
                </a:solidFill>
              </a:rPr>
              <a:t>Regisztrációs szakasz</a:t>
            </a:r>
            <a:endParaRPr lang="en-US" sz="2000" dirty="0">
              <a:solidFill>
                <a:srgbClr val="232157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4483270" y="2636912"/>
            <a:ext cx="2387691" cy="528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hu-HU" sz="2000" dirty="0" smtClean="0">
                <a:solidFill>
                  <a:srgbClr val="232157"/>
                </a:solidFill>
              </a:rPr>
              <a:t>Értékelési szakasz</a:t>
            </a:r>
            <a:endParaRPr lang="en-US" sz="2000" dirty="0">
              <a:solidFill>
                <a:srgbClr val="232157"/>
              </a:solidFill>
            </a:endParaRPr>
          </a:p>
        </p:txBody>
      </p:sp>
      <p:sp>
        <p:nvSpPr>
          <p:cNvPr id="16" name="Háromszög 15"/>
          <p:cNvSpPr/>
          <p:nvPr/>
        </p:nvSpPr>
        <p:spPr>
          <a:xfrm>
            <a:off x="899592" y="1196752"/>
            <a:ext cx="8136903" cy="1117602"/>
          </a:xfrm>
          <a:prstGeom prst="triangle">
            <a:avLst>
              <a:gd name="adj" fmla="val 484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7071374" y="2636912"/>
            <a:ext cx="1965122" cy="5153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hu-HU" sz="2000" dirty="0" smtClean="0">
                <a:solidFill>
                  <a:srgbClr val="232157"/>
                </a:solidFill>
              </a:rPr>
              <a:t>Zárási szakasz</a:t>
            </a:r>
            <a:endParaRPr lang="en-US" sz="2000" dirty="0">
              <a:solidFill>
                <a:srgbClr val="232157"/>
              </a:solidFill>
            </a:endParaRPr>
          </a:p>
        </p:txBody>
      </p:sp>
      <p:sp>
        <p:nvSpPr>
          <p:cNvPr id="14" name="Cím 1"/>
          <p:cNvSpPr txBox="1">
            <a:spLocks/>
          </p:cNvSpPr>
          <p:nvPr/>
        </p:nvSpPr>
        <p:spPr>
          <a:xfrm>
            <a:off x="143508" y="95748"/>
            <a:ext cx="8532948" cy="4046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198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39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592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7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2800" b="0" dirty="0" smtClean="0">
                <a:solidFill>
                  <a:srgbClr val="232157"/>
                </a:solidFill>
              </a:rPr>
              <a:t>Az ingatlan- </a:t>
            </a:r>
            <a:r>
              <a:rPr lang="hu-HU" sz="2800" b="0" dirty="0">
                <a:solidFill>
                  <a:srgbClr val="232157"/>
                </a:solidFill>
              </a:rPr>
              <a:t>és </a:t>
            </a:r>
            <a:r>
              <a:rPr lang="hu-HU" sz="2800" b="0" dirty="0" smtClean="0">
                <a:solidFill>
                  <a:srgbClr val="232157"/>
                </a:solidFill>
              </a:rPr>
              <a:t>a hitelkövetelés-vásárlás folyamata</a:t>
            </a:r>
            <a:endParaRPr lang="en-US" sz="2800" dirty="0">
              <a:solidFill>
                <a:srgbClr val="232157"/>
              </a:solidFill>
            </a:endParaRPr>
          </a:p>
          <a:p>
            <a:endParaRPr lang="en-US" sz="2000" dirty="0">
              <a:solidFill>
                <a:srgbClr val="232157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3562857" y="1670662"/>
            <a:ext cx="266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hu-HU" sz="28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Portfólióvásárlás</a:t>
            </a:r>
            <a:endParaRPr lang="hu-HU" sz="2800" b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990442" y="3420603"/>
            <a:ext cx="720000" cy="2102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NDA</a:t>
            </a:r>
            <a:endParaRPr lang="hu-HU" dirty="0">
              <a:solidFill>
                <a:srgbClr val="232157"/>
              </a:solidFill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>
            <a:off x="798577" y="1202831"/>
            <a:ext cx="19458" cy="472841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107504" y="2636911"/>
            <a:ext cx="591675" cy="3294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</a:t>
            </a:r>
            <a:r>
              <a:rPr lang="hu-HU" sz="2000" dirty="0" smtClean="0">
                <a:solidFill>
                  <a:srgbClr val="232157"/>
                </a:solidFill>
              </a:rPr>
              <a:t>Regisztrációs dokumentumok</a:t>
            </a:r>
            <a:endParaRPr lang="hu-HU" sz="2000" dirty="0">
              <a:solidFill>
                <a:srgbClr val="232157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1779298" y="3420604"/>
            <a:ext cx="792090" cy="2102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Együttműködési megállapodás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2690244" y="3422822"/>
            <a:ext cx="720000" cy="21001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Data Tape a teljes eszközállományról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548910" y="3412671"/>
            <a:ext cx="720000" cy="21001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Portfólió-csomagok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4515492" y="3428242"/>
            <a:ext cx="720000" cy="20947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Ingatlan-értékbecslés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340086" y="3410452"/>
            <a:ext cx="720000" cy="21006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Üzleti és jogi DD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6153952" y="3420603"/>
            <a:ext cx="720000" cy="2102386"/>
          </a:xfrm>
          <a:prstGeom prst="rect">
            <a:avLst/>
          </a:prstGeom>
          <a:solidFill>
            <a:srgbClr val="0070C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</a:t>
            </a:r>
            <a:r>
              <a:rPr lang="hu-HU" sz="1800" dirty="0" smtClean="0">
                <a:solidFill>
                  <a:srgbClr val="FFFFFF"/>
                </a:solidFill>
              </a:rPr>
              <a:t>Indikatív ajánlat</a:t>
            </a:r>
            <a:endParaRPr lang="hu-HU" sz="1800" dirty="0">
              <a:solidFill>
                <a:srgbClr val="FFFFFF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7287111" y="3420603"/>
            <a:ext cx="720000" cy="2102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Tranzakciós szerződés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8079376" y="3428241"/>
            <a:ext cx="720000" cy="20947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hu-HU"/>
            </a:defPPr>
            <a:lvl1pPr algn="ctr">
              <a:defRPr sz="16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hu-HU" dirty="0" smtClean="0">
                <a:solidFill>
                  <a:srgbClr val="232157"/>
                </a:solidFill>
              </a:rPr>
              <a:t> Migráció</a:t>
            </a:r>
            <a:endParaRPr lang="hu-HU" dirty="0">
              <a:solidFill>
                <a:srgbClr val="232157"/>
              </a:solidFill>
            </a:endParaRPr>
          </a:p>
        </p:txBody>
      </p:sp>
      <p:sp>
        <p:nvSpPr>
          <p:cNvPr id="17" name="Jobbra nyíl 16"/>
          <p:cNvSpPr/>
          <p:nvPr/>
        </p:nvSpPr>
        <p:spPr>
          <a:xfrm>
            <a:off x="864255" y="5818419"/>
            <a:ext cx="7286872" cy="1128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hu-HU" dirty="0">
              <a:solidFill>
                <a:srgbClr val="FFFFFF"/>
              </a:solidFill>
            </a:endParaRP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12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0" dirty="0" smtClean="0"/>
              <a:t>Ingatlan- és eszközértékesítés, hasznosítás</a:t>
            </a:r>
            <a:endParaRPr lang="hu-HU" sz="2800" b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0" y="1484784"/>
            <a:ext cx="9108504" cy="2255235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b="0" dirty="0" smtClean="0"/>
              <a:t>Kreatív, innovatív technikákkal, a lehetőségek újragondolásával hosszú távú értékteremtés a célunk.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b="0" dirty="0" smtClean="0"/>
              <a:t>Modellezni </a:t>
            </a:r>
            <a:r>
              <a:rPr lang="hu-HU" sz="2400" b="0" dirty="0"/>
              <a:t>fogjuk a </a:t>
            </a:r>
            <a:r>
              <a:rPr lang="hu-HU" sz="2400" b="0" dirty="0" smtClean="0"/>
              <a:t>lehetőségeket és minden követelésnek, ingatlannak megtaláljuk a megfelelő hasznosítást: ha kell, beruházunk, jobban működtetünk és hatékonyabban kapcsoljuk össze az erőforrásokat.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400" b="0" dirty="0" smtClean="0"/>
              <a:t>A portfólióépítés után </a:t>
            </a:r>
            <a:r>
              <a:rPr lang="hu-HU" sz="2400" b="0" dirty="0">
                <a:solidFill>
                  <a:srgbClr val="002060"/>
                </a:solidFill>
              </a:rPr>
              <a:t>folyamatosan</a:t>
            </a:r>
            <a:r>
              <a:rPr lang="hu-HU" sz="2400" b="0" dirty="0"/>
              <a:t> </a:t>
            </a:r>
            <a:r>
              <a:rPr lang="hu-HU" sz="2400" b="0" dirty="0" smtClean="0"/>
              <a:t>tervezzük az eladásokat </a:t>
            </a:r>
            <a:r>
              <a:rPr lang="hu-HU" sz="2400" b="0" dirty="0"/>
              <a:t>– </a:t>
            </a:r>
            <a:r>
              <a:rPr lang="hu-HU" sz="2400" b="0" dirty="0" smtClean="0"/>
              <a:t>elsősorban </a:t>
            </a:r>
            <a:r>
              <a:rPr lang="hu-HU" sz="2400" b="0" dirty="0"/>
              <a:t>a végfelhasználók </a:t>
            </a:r>
            <a:r>
              <a:rPr lang="hu-HU" sz="2400" b="0" dirty="0" smtClean="0"/>
              <a:t>felé. Cél a transzparencia és az eredményesség. </a:t>
            </a:r>
            <a:endParaRPr lang="hu-HU" sz="2400" dirty="0" smtClean="0"/>
          </a:p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13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947156" y="3590262"/>
            <a:ext cx="62281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EU 575/2013 számú rendeletének 178. számú cikke szerinti nem teljesítő hitel, 90 napos DPD (objektív), valószínűsíthető visszkeresetes biztosítékérvényesítés a teljes térüléshez (</a:t>
            </a:r>
            <a:r>
              <a:rPr lang="hu-HU" altLang="hu-HU" sz="1600" dirty="0" err="1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szub-jektív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Továbbá </a:t>
            </a:r>
            <a:r>
              <a:rPr lang="hu-HU" altLang="hu-H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legalább 500 millió forint 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bruttó hitelkövetelés ügyletenként, a biztosítékok 80 százaléka ingatlanból származik, és a fedezeti ingatlanok Magyarország területén helyezkednek el.</a:t>
            </a:r>
          </a:p>
        </p:txBody>
      </p:sp>
      <p:sp>
        <p:nvSpPr>
          <p:cNvPr id="7" name="Téglalap 6"/>
          <p:cNvSpPr/>
          <p:nvPr/>
        </p:nvSpPr>
        <p:spPr>
          <a:xfrm>
            <a:off x="2993027" y="960697"/>
            <a:ext cx="60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hu-HU" altLang="hu-H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Tíz év</a:t>
            </a:r>
            <a:r>
              <a:rPr lang="hu-HU" altLang="hu-H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ebből 1 év előkészítési és 2 év befektetési </a:t>
            </a:r>
            <a:r>
              <a:rPr lang="hu-HU" altLang="hu-H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+ 7 év értékteremtési periódus. 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69285" y="1936925"/>
            <a:ext cx="2777869" cy="1538883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 s z t v e v ő 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a r t n e r e k</a:t>
            </a:r>
          </a:p>
          <a:p>
            <a:pPr>
              <a:spcAft>
                <a:spcPts val="600"/>
              </a:spcAft>
            </a:pPr>
            <a:r>
              <a:rPr lang="hu-HU" altLang="hu-H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hu-HU" altLang="hu-HU" sz="14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hu-H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996621" y="1906148"/>
            <a:ext cx="612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Hpt. </a:t>
            </a:r>
            <a:r>
              <a:rPr lang="hu-HU" sz="16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.§ szerinti hitelintézetek, melyek Magyarországon működnek, Magyarországon vagy az EGT területén </a:t>
            </a:r>
            <a:r>
              <a:rPr lang="hu-HU" sz="1600" dirty="0" err="1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lajstromo-zottak</a:t>
            </a:r>
            <a:r>
              <a:rPr 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és a programba </a:t>
            </a:r>
            <a:r>
              <a:rPr lang="hu-H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önkéntes alapon </a:t>
            </a:r>
            <a:r>
              <a:rPr 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regisztráltak,</a:t>
            </a:r>
            <a:r>
              <a:rPr 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valamint ezen hitelintézetek leányvállalatai.</a:t>
            </a:r>
            <a:endParaRPr lang="en-US" sz="1600" dirty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143508" y="1045131"/>
            <a:ext cx="2803646" cy="661720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e r v e z e t </a:t>
            </a:r>
            <a:r>
              <a:rPr lang="hu-HU" altLang="hu-HU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l e t c i k l u s </a:t>
            </a:r>
            <a:endParaRPr lang="en-US" altLang="hu-HU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150988" y="3756894"/>
            <a:ext cx="2796167" cy="1985159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 s z t v e v ő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i t e l k ö v e t e l é s e k </a:t>
            </a:r>
            <a:r>
              <a:rPr lang="hu-HU" altLang="hu-HU" sz="2400" b="1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hu-HU" altLang="hu-HU" sz="2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hu-HU" sz="1400" b="1" baseline="30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ím 1"/>
          <p:cNvSpPr txBox="1">
            <a:spLocks/>
          </p:cNvSpPr>
          <p:nvPr/>
        </p:nvSpPr>
        <p:spPr>
          <a:xfrm>
            <a:off x="143508" y="95748"/>
            <a:ext cx="8532948" cy="4046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198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39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592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7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2800" b="0" dirty="0" smtClean="0">
                <a:solidFill>
                  <a:srgbClr val="232157"/>
                </a:solidFill>
              </a:rPr>
              <a:t>A </a:t>
            </a:r>
            <a:r>
              <a:rPr lang="hu-HU" sz="2800" b="0" dirty="0" err="1" smtClean="0">
                <a:solidFill>
                  <a:srgbClr val="232157"/>
                </a:solidFill>
              </a:rPr>
              <a:t>MARK-projekt</a:t>
            </a:r>
            <a:r>
              <a:rPr lang="hu-HU" sz="2800" b="0" dirty="0" smtClean="0">
                <a:solidFill>
                  <a:srgbClr val="232157"/>
                </a:solidFill>
              </a:rPr>
              <a:t> főbb paraméterei </a:t>
            </a:r>
            <a:r>
              <a:rPr lang="hu-HU" sz="1400" b="0" dirty="0" smtClean="0">
                <a:solidFill>
                  <a:srgbClr val="232157"/>
                </a:solidFill>
              </a:rPr>
              <a:t>3/1</a:t>
            </a:r>
            <a:endParaRPr lang="en-US" sz="1400" b="0" dirty="0">
              <a:solidFill>
                <a:srgbClr val="232157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43508" y="6023139"/>
            <a:ext cx="5260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hu-HU" sz="2400" baseline="300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hu-HU" sz="1200" i="1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 értékelendő mind az ingatlan-, mind a hitelkövetelés-portfólió</a:t>
            </a:r>
            <a:endParaRPr lang="hu-HU" sz="1200" i="1" dirty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14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2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0" dirty="0">
                <a:solidFill>
                  <a:srgbClr val="232157"/>
                </a:solidFill>
              </a:rPr>
              <a:t>A </a:t>
            </a:r>
            <a:r>
              <a:rPr lang="hu-HU" sz="2800" b="0" dirty="0" err="1">
                <a:solidFill>
                  <a:srgbClr val="232157"/>
                </a:solidFill>
              </a:rPr>
              <a:t>MARK-projekt</a:t>
            </a:r>
            <a:r>
              <a:rPr lang="hu-HU" sz="2800" b="0" dirty="0">
                <a:solidFill>
                  <a:srgbClr val="232157"/>
                </a:solidFill>
              </a:rPr>
              <a:t> főbb paraméterei </a:t>
            </a:r>
            <a:r>
              <a:rPr lang="hu-HU" sz="1400" b="0" dirty="0" smtClean="0">
                <a:solidFill>
                  <a:srgbClr val="232157"/>
                </a:solidFill>
              </a:rPr>
              <a:t>3/2</a:t>
            </a:r>
            <a:r>
              <a:rPr lang="en-US" sz="1200" b="0" dirty="0">
                <a:solidFill>
                  <a:srgbClr val="232157"/>
                </a:solidFill>
              </a:rPr>
              <a:t/>
            </a:r>
            <a:br>
              <a:rPr lang="en-US" sz="1200" b="0" dirty="0">
                <a:solidFill>
                  <a:srgbClr val="232157"/>
                </a:solidFill>
              </a:rPr>
            </a:b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hangingPunct="0">
              <a:defRPr/>
            </a:pPr>
            <a:fld id="{A8DB9DC6-D933-49BA-899C-A48559B999B6}" type="slidenum">
              <a:rPr lang="hu-HU" altLang="hu-HU" smtClean="0">
                <a:solidFill>
                  <a:srgbClr val="232157"/>
                </a:solidFill>
                <a:cs typeface="Arial" panose="020B0604020202020204" pitchFamily="34" charset="0"/>
              </a:rPr>
              <a:pPr eaLnBrk="0" hangingPunct="0">
                <a:defRPr/>
              </a:pPr>
              <a:t>15</a:t>
            </a:fld>
            <a:endParaRPr lang="hu-HU" altLang="hu-HU" dirty="0">
              <a:solidFill>
                <a:srgbClr val="232157"/>
              </a:solidFill>
              <a:cs typeface="Arial" panose="020B0604020202020204" pitchFamily="34" charset="0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>
          <a:xfrm>
            <a:off x="143508" y="1245773"/>
            <a:ext cx="2556284" cy="1957459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é s z t v e v ő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 g a t l a n o k *</a:t>
            </a:r>
            <a:endParaRPr lang="hu-HU" altLang="hu-HU" sz="16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baseline="30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hu-HU" sz="1400" b="1" baseline="30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2699792" y="1245773"/>
            <a:ext cx="59558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MARK leánycégén </a:t>
            </a:r>
            <a:r>
              <a:rPr lang="hu-HU" altLang="hu-HU" sz="16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(MARK Ingatlan Zrt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keresztül tervezett vásárlás: </a:t>
            </a:r>
            <a:r>
              <a:rPr lang="hu-HU" altLang="hu-H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legalább 200 </a:t>
            </a:r>
            <a:r>
              <a:rPr lang="hu-HU" altLang="hu-H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millió forint </a:t>
            </a:r>
            <a:r>
              <a:rPr lang="hu-HU" altLang="hu-HU" sz="16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bruttó 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könyvszerinti értékű ingatlan, mely pénzügyi szolgáltatásnyújtás miatt visszabirtokolt, az ingatlan Magyarország területén </a:t>
            </a:r>
            <a:r>
              <a:rPr lang="hu-HU" altLang="hu-HU" sz="16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helyezkedik el, és nem termőföld.</a:t>
            </a:r>
            <a:endParaRPr lang="en-US" altLang="hu-HU" sz="1600" dirty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43508" y="3645024"/>
            <a:ext cx="2556284" cy="1631216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P R O G R A M B Ó L  </a:t>
            </a:r>
          </a:p>
          <a:p>
            <a:pPr>
              <a:spcAft>
                <a:spcPts val="600"/>
              </a:spcAft>
            </a:pPr>
            <a:r>
              <a:rPr lang="hu-HU" altLang="hu-H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I Z Á R T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S Z K Ö Z Ö K</a:t>
            </a:r>
            <a:endParaRPr lang="hu-HU" altLang="hu-HU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hu-HU" altLang="hu-H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Aft>
                <a:spcPts val="600"/>
              </a:spcAft>
            </a:pPr>
            <a:endParaRPr lang="en-US" altLang="hu-H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771800" y="3573016"/>
            <a:ext cx="630467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Lakossági, fogyasztói lakóingatlan és folyószámlahitelek.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nem hívott hitelkeretek, bankgaranciák (kivéve kiegészítő </a:t>
            </a:r>
            <a:r>
              <a:rPr lang="hu-HU" altLang="hu-HU" sz="16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iztosíték).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hu-HU" altLang="hu-HU" sz="1600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Politikai pártokhoz, egyházakhoz köthető ingatlanok.</a:t>
            </a:r>
          </a:p>
        </p:txBody>
      </p:sp>
      <p:sp>
        <p:nvSpPr>
          <p:cNvPr id="4" name="Téglalap 3"/>
          <p:cNvSpPr/>
          <p:nvPr/>
        </p:nvSpPr>
        <p:spPr>
          <a:xfrm>
            <a:off x="251520" y="5683374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hu-HU" baseline="30000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hu-HU" sz="1200" i="1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 </a:t>
            </a:r>
            <a:r>
              <a:rPr lang="hu-HU" sz="1200" i="1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értékelendő </a:t>
            </a:r>
            <a:r>
              <a:rPr lang="hu-HU" sz="1200" i="1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 az ingatlan-, mind a </a:t>
            </a:r>
            <a:r>
              <a:rPr lang="hu-HU" sz="1200" i="1" dirty="0" smtClean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hitelkövetelés-portfólió</a:t>
            </a:r>
            <a:endParaRPr lang="hu-HU" sz="1200" i="1" dirty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8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724603" y="1333056"/>
            <a:ext cx="644583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fedezeti ingatlant független, nemzetközileg elismert értékbecslő értékel.</a:t>
            </a:r>
          </a:p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Nemzetközi sztenderdek szerinti szindikált hitelek, egyedi folyamat és értékelés szerint.</a:t>
            </a:r>
          </a:p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Piaci alapú árazási módszertan, melyet az EU Versenyjogi Igazgatósága validál.</a:t>
            </a:r>
          </a:p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Eszközszintű értékelés, portfóliószintű árazás.</a:t>
            </a:r>
          </a:p>
          <a:p>
            <a:pPr>
              <a:spcAft>
                <a:spcPts val="600"/>
              </a:spcAft>
            </a:pPr>
            <a:endParaRPr lang="hu-HU" altLang="hu-HU" sz="1400" dirty="0" smtClean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179512" y="3847781"/>
            <a:ext cx="2484000" cy="1600438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O R </a:t>
            </a:r>
            <a:r>
              <a:rPr lang="hu-HU" altLang="hu-HU" sz="1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Á S </a:t>
            </a:r>
          </a:p>
          <a:p>
            <a:pPr>
              <a:spcAft>
                <a:spcPts val="600"/>
              </a:spcAft>
            </a:pPr>
            <a:endParaRPr lang="hu-HU" altLang="hu-HU" sz="1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hu-H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179512" y="1333056"/>
            <a:ext cx="2484000" cy="2154436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R T É K E L É S I  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Ó D S Z E R T A N</a:t>
            </a:r>
          </a:p>
          <a:p>
            <a:pPr>
              <a:spcAft>
                <a:spcPts val="600"/>
              </a:spcAft>
            </a:pPr>
            <a:r>
              <a:rPr lang="hu-HU" altLang="hu-HU" sz="1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hu-HU" altLang="hu-H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hu-HU" altLang="hu-HU" sz="14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hu-H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églalap 30"/>
          <p:cNvSpPr/>
          <p:nvPr/>
        </p:nvSpPr>
        <p:spPr>
          <a:xfrm>
            <a:off x="2724603" y="3847781"/>
            <a:ext cx="599651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MNB 300 milliárd forintos áthidaló hitelkeretet biztosított piaci feltételek mellett: EUR és HUF denominált forrás. </a:t>
            </a:r>
          </a:p>
          <a:p>
            <a:pPr>
              <a:spcAft>
                <a:spcPts val="600"/>
              </a:spcAft>
            </a:pP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Középtávú célunk a </a:t>
            </a:r>
            <a:r>
              <a:rPr lang="hu-HU" altLang="hu-H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tőkepiaci refinanszírozás</a:t>
            </a: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 megvásárolandó portfóliók </a:t>
            </a:r>
            <a:r>
              <a:rPr lang="hu-HU" altLang="hu-H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esetén </a:t>
            </a: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opcionális a </a:t>
            </a:r>
            <a:r>
              <a:rPr lang="hu-HU" altLang="hu-H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back-to-back</a:t>
            </a:r>
            <a:r>
              <a:rPr lang="hu-HU" altLang="hu-H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finanszírozás.</a:t>
            </a:r>
          </a:p>
        </p:txBody>
      </p:sp>
      <p:sp>
        <p:nvSpPr>
          <p:cNvPr id="32" name="Cím 1"/>
          <p:cNvSpPr txBox="1">
            <a:spLocks/>
          </p:cNvSpPr>
          <p:nvPr/>
        </p:nvSpPr>
        <p:spPr>
          <a:xfrm>
            <a:off x="143508" y="95748"/>
            <a:ext cx="8532948" cy="4046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198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39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592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7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2800" b="0" dirty="0">
                <a:solidFill>
                  <a:srgbClr val="232157"/>
                </a:solidFill>
              </a:rPr>
              <a:t>A </a:t>
            </a:r>
            <a:r>
              <a:rPr lang="hu-HU" sz="2800" b="0" dirty="0" err="1">
                <a:solidFill>
                  <a:srgbClr val="232157"/>
                </a:solidFill>
              </a:rPr>
              <a:t>MARK-projekt</a:t>
            </a:r>
            <a:r>
              <a:rPr lang="hu-HU" sz="2800" b="0" dirty="0">
                <a:solidFill>
                  <a:srgbClr val="232157"/>
                </a:solidFill>
              </a:rPr>
              <a:t> főbb </a:t>
            </a:r>
            <a:r>
              <a:rPr lang="hu-HU" sz="2800" b="0" dirty="0" smtClean="0">
                <a:solidFill>
                  <a:srgbClr val="232157"/>
                </a:solidFill>
              </a:rPr>
              <a:t>paraméterei </a:t>
            </a:r>
            <a:r>
              <a:rPr lang="hu-HU" sz="1400" b="0" dirty="0" smtClean="0">
                <a:solidFill>
                  <a:srgbClr val="232157"/>
                </a:solidFill>
              </a:rPr>
              <a:t>3/</a:t>
            </a:r>
            <a:r>
              <a:rPr lang="hu-HU" sz="1400" b="0" dirty="0" err="1" smtClean="0">
                <a:solidFill>
                  <a:srgbClr val="232157"/>
                </a:solidFill>
              </a:rPr>
              <a:t>3</a:t>
            </a:r>
            <a:endParaRPr lang="en-US" sz="1400" b="0" dirty="0">
              <a:solidFill>
                <a:srgbClr val="232157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16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0" dirty="0" smtClean="0">
                <a:latin typeface="+mn-lt"/>
              </a:rPr>
              <a:t>Komplex követeléskezelési szolgáltatás</a:t>
            </a:r>
            <a:r>
              <a:rPr lang="hu-HU" sz="2000" dirty="0" smtClean="0"/>
              <a:t/>
            </a:r>
            <a:br>
              <a:rPr lang="hu-HU" sz="2000" dirty="0" smtClean="0"/>
            </a:br>
            <a:endParaRPr lang="en-US" sz="20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377534" y="1484784"/>
            <a:ext cx="8316924" cy="4752528"/>
          </a:xfrm>
        </p:spPr>
        <p:txBody>
          <a:bodyPr/>
          <a:lstStyle/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b="0" dirty="0" smtClean="0"/>
              <a:t>Hiánya azonosítottan korlát a magyarországi portfólió-vásárlásoknál.</a:t>
            </a:r>
          </a:p>
          <a:p>
            <a:pPr lvl="0">
              <a:spcAft>
                <a:spcPts val="600"/>
              </a:spcAft>
            </a:pPr>
            <a:endParaRPr lang="hu-HU" sz="1600" b="0" dirty="0" smtClean="0"/>
          </a:p>
          <a:p>
            <a:pPr lvl="0">
              <a:spcAft>
                <a:spcPts val="600"/>
              </a:spcAft>
            </a:pPr>
            <a:endParaRPr lang="hu-HU" sz="500" b="0" dirty="0" smtClean="0"/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b="0" dirty="0" smtClean="0"/>
              <a:t>Integrált</a:t>
            </a:r>
            <a:r>
              <a:rPr lang="hu-HU" sz="1600" b="0" dirty="0"/>
              <a:t>, gyors és hatékony ügykezelés és </a:t>
            </a:r>
            <a:r>
              <a:rPr lang="hu-HU" sz="1600" b="0" dirty="0" smtClean="0"/>
              <a:t>döntéshozatal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b="0" dirty="0"/>
              <a:t>Széleskörű piaci tapasztalattal, nemzetközi iparági ismerettel, valamint kiemelkedő hazai </a:t>
            </a:r>
            <a:r>
              <a:rPr lang="hu-HU" sz="1600" b="0" dirty="0" smtClean="0"/>
              <a:t>pénzügyi, intézményi, vállalati és befektetői </a:t>
            </a:r>
            <a:r>
              <a:rPr lang="hu-HU" sz="1600" b="0" dirty="0"/>
              <a:t>kapcsolatrendszerrel rendelkező </a:t>
            </a:r>
            <a:r>
              <a:rPr lang="hu-HU" sz="1600" b="0" dirty="0" smtClean="0"/>
              <a:t>szakértő csapat.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b="0" dirty="0" smtClean="0"/>
              <a:t>Átfogó szolgáltatáscsomag: 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 smtClean="0"/>
              <a:t>követelés- és hitelkezelés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/>
              <a:t>h</a:t>
            </a:r>
            <a:r>
              <a:rPr lang="hu-HU" sz="1600" dirty="0" smtClean="0"/>
              <a:t>iteladminisztráció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/>
              <a:t>j</a:t>
            </a:r>
            <a:r>
              <a:rPr lang="hu-HU" sz="1600" dirty="0" smtClean="0"/>
              <a:t>ogi és compliance feladatok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 smtClean="0"/>
              <a:t>ingatlanhasznosítás </a:t>
            </a:r>
            <a:r>
              <a:rPr lang="hu-HU" sz="1600" dirty="0"/>
              <a:t>és </a:t>
            </a:r>
            <a:r>
              <a:rPr lang="hu-HU" sz="1600" dirty="0" smtClean="0"/>
              <a:t>fejlesztési tanácsadás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 err="1"/>
              <a:t>r</a:t>
            </a:r>
            <a:r>
              <a:rPr lang="hu-HU" sz="1600" dirty="0" err="1" smtClean="0"/>
              <a:t>ecovery-stratégiák</a:t>
            </a:r>
            <a:r>
              <a:rPr lang="hu-HU" sz="1600" dirty="0" smtClean="0"/>
              <a:t> kidolgozása</a:t>
            </a:r>
          </a:p>
          <a:p>
            <a:pPr marL="1028696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600" dirty="0"/>
              <a:t>f</a:t>
            </a:r>
            <a:r>
              <a:rPr lang="hu-HU" sz="1600" b="0" dirty="0" smtClean="0"/>
              <a:t>üggetlen és transzparens működés</a:t>
            </a:r>
            <a:endParaRPr lang="hu-HU" sz="1600" b="0" dirty="0"/>
          </a:p>
          <a:p>
            <a:pPr lvl="1" indent="0">
              <a:spcAft>
                <a:spcPts val="600"/>
              </a:spcAft>
              <a:buNone/>
            </a:pPr>
            <a:endParaRPr lang="hu-HU" sz="3000" b="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600" b="0" dirty="0" smtClean="0"/>
          </a:p>
        </p:txBody>
      </p:sp>
      <p:sp>
        <p:nvSpPr>
          <p:cNvPr id="10" name="Téglalap 9"/>
          <p:cNvSpPr/>
          <p:nvPr/>
        </p:nvSpPr>
        <p:spPr>
          <a:xfrm>
            <a:off x="251520" y="930206"/>
            <a:ext cx="8643818" cy="369332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u-HU" altLang="hu-HU" b="1" dirty="0" smtClean="0">
                <a:solidFill>
                  <a:srgbClr val="FFFFFF"/>
                </a:solidFill>
                <a:latin typeface="Arial" panose="020B0604020202020204"/>
                <a:cs typeface="Arial" panose="020B0604020202020204" pitchFamily="34" charset="0"/>
              </a:rPr>
              <a:t>Miért?</a:t>
            </a:r>
            <a:endParaRPr lang="en-US" altLang="hu-HU" b="1" dirty="0">
              <a:solidFill>
                <a:srgbClr val="FFFFFF"/>
              </a:solidFill>
              <a:latin typeface="Arial" panose="020B0604020202020204"/>
              <a:cs typeface="Arial" panose="020B0604020202020204" pitchFamily="34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51520" y="1916832"/>
            <a:ext cx="8643818" cy="369332"/>
          </a:xfrm>
          <a:prstGeom prst="rect">
            <a:avLst/>
          </a:prstGeom>
          <a:solidFill>
            <a:srgbClr val="232157"/>
          </a:solidFill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u-HU" altLang="hu-HU" b="1" dirty="0" smtClean="0">
                <a:solidFill>
                  <a:srgbClr val="FFFFFF"/>
                </a:solidFill>
                <a:latin typeface="Arial" panose="020B0604020202020204"/>
                <a:cs typeface="Arial" panose="020B0604020202020204" pitchFamily="34" charset="0"/>
              </a:rPr>
              <a:t>Miért a MARK Zrt.?</a:t>
            </a:r>
            <a:endParaRPr lang="en-US" altLang="hu-HU" b="1" dirty="0">
              <a:solidFill>
                <a:srgbClr val="FFFFFF"/>
              </a:solidFill>
              <a:latin typeface="Arial" panose="020B0604020202020204"/>
              <a:cs typeface="Arial" panose="020B0604020202020204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17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6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930154" y="2519583"/>
            <a:ext cx="5211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hu-HU" sz="3600" b="1" dirty="0">
                <a:solidFill>
                  <a:srgbClr val="2321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Köszönjük a figyelmet!</a:t>
            </a:r>
            <a:endParaRPr lang="en-US" sz="3600" b="1" dirty="0">
              <a:solidFill>
                <a:srgbClr val="2321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3543300" y="64482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401AEF3-AFFE-433D-8A34-08D966C25545}" type="slidenum">
              <a:rPr lang="hu-HU" sz="1100" smtClean="0">
                <a:latin typeface="Calibri" panose="020F0502020204030204" pitchFamily="34" charset="0"/>
              </a:rPr>
              <a:pPr/>
              <a:t>18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9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260" y="332656"/>
            <a:ext cx="7485331" cy="7516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hu-HU" sz="3200" dirty="0"/>
              <a:t>Fő üzenetek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116118"/>
            <a:ext cx="8820472" cy="5337218"/>
          </a:xfrm>
        </p:spPr>
        <p:txBody>
          <a:bodyPr>
            <a:noAutofit/>
          </a:bodyPr>
          <a:lstStyle/>
          <a:p>
            <a:pPr marL="266700" indent="-266700" algn="just">
              <a:lnSpc>
                <a:spcPct val="114000"/>
              </a:lnSpc>
            </a:pPr>
            <a:r>
              <a:rPr lang="hu-HU" sz="2000" dirty="0" smtClean="0"/>
              <a:t>A nem teljesítő projekthitelek aránya továbbra is magas a magyar bankszektorban, amely a válság óta nem javult érdemben. </a:t>
            </a:r>
          </a:p>
          <a:p>
            <a:pPr marL="265113" indent="-265113" algn="just">
              <a:lnSpc>
                <a:spcPct val="114000"/>
              </a:lnSpc>
            </a:pPr>
            <a:r>
              <a:rPr lang="hu-HU" sz="2000" dirty="0" smtClean="0"/>
              <a:t>A </a:t>
            </a:r>
            <a:r>
              <a:rPr lang="hu-HU" sz="2000" dirty="0" err="1" smtClean="0"/>
              <a:t>makroprudenciális</a:t>
            </a:r>
            <a:r>
              <a:rPr lang="hu-HU" sz="2000" dirty="0" smtClean="0"/>
              <a:t> mandátumával összhangban az MNB megalapította az MARK Zrt.-t, mellyel célzott és hatékony portfoliótisztítást hajt végre.</a:t>
            </a:r>
          </a:p>
          <a:p>
            <a:pPr marL="266700" indent="-266700" algn="just">
              <a:lnSpc>
                <a:spcPct val="114000"/>
              </a:lnSpc>
            </a:pPr>
            <a:r>
              <a:rPr lang="hu-HU" sz="2000" dirty="0" smtClean="0"/>
              <a:t>Ezáltal </a:t>
            </a:r>
            <a:r>
              <a:rPr lang="hu-HU" sz="2000" dirty="0"/>
              <a:t>a pénzügyi közvetítőrendszer jobban tud majd hozzájárulni a fenntartható gazdasági </a:t>
            </a:r>
            <a:r>
              <a:rPr lang="hu-HU" sz="2000" dirty="0" smtClean="0"/>
              <a:t>növekedéshez.</a:t>
            </a:r>
          </a:p>
          <a:p>
            <a:pPr marL="265113" algn="just">
              <a:lnSpc>
                <a:spcPct val="114000"/>
              </a:lnSpc>
            </a:pPr>
            <a:r>
              <a:rPr lang="hu-HU" sz="2000" dirty="0"/>
              <a:t>A MARK piaci áron vásárol majd</a:t>
            </a:r>
            <a:r>
              <a:rPr lang="hu-HU" sz="2000" dirty="0" smtClean="0"/>
              <a:t>, az </a:t>
            </a:r>
            <a:r>
              <a:rPr lang="hu-HU" sz="2000" dirty="0"/>
              <a:t>Európai Bizottság vizsgálatai alapján nem tartalmaz állami támogatást a tervezett eszközvásárlási </a:t>
            </a:r>
            <a:r>
              <a:rPr lang="hu-HU" sz="2000" dirty="0" smtClean="0"/>
              <a:t>program.</a:t>
            </a:r>
          </a:p>
          <a:p>
            <a:pPr marL="265113" algn="just">
              <a:lnSpc>
                <a:spcPct val="114000"/>
              </a:lnSpc>
            </a:pPr>
            <a:r>
              <a:rPr lang="hu-HU" sz="2000" dirty="0">
                <a:solidFill>
                  <a:srgbClr val="1E2452"/>
                </a:solidFill>
              </a:rPr>
              <a:t>„A Magyar Nemzeti Bank (MNB) alapfeladatainak ellátása körében alakítja ki a pénzügyi közvetítőrendszer egészének stabilitására vonatkozó </a:t>
            </a:r>
            <a:r>
              <a:rPr lang="hu-HU" sz="2000" dirty="0" err="1">
                <a:solidFill>
                  <a:srgbClr val="1E2452"/>
                </a:solidFill>
              </a:rPr>
              <a:t>makroprudenciális</a:t>
            </a:r>
            <a:r>
              <a:rPr lang="hu-HU" sz="2000" dirty="0">
                <a:solidFill>
                  <a:srgbClr val="1E2452"/>
                </a:solidFill>
              </a:rPr>
              <a:t> politikát, amelynek célja a pénzügyi közvetítőrendszer ellenálló képességének növelése, valamint a pénzügyi közvetítőrendszer a gazdasági növekedéshez való fenntartható hozzájárulásának biztosítása</a:t>
            </a:r>
            <a:r>
              <a:rPr lang="hu-HU" sz="2000" dirty="0" smtClean="0">
                <a:solidFill>
                  <a:srgbClr val="1E2452"/>
                </a:solidFill>
              </a:rPr>
              <a:t>.” (</a:t>
            </a:r>
            <a:r>
              <a:rPr lang="hu-HU" sz="2000" dirty="0" smtClean="0"/>
              <a:t>2013</a:t>
            </a:r>
            <a:r>
              <a:rPr lang="hu-HU" sz="2000" dirty="0"/>
              <a:t>. évi </a:t>
            </a:r>
            <a:r>
              <a:rPr lang="hu-HU" sz="2000" dirty="0" err="1"/>
              <a:t>CXXXIX</a:t>
            </a:r>
            <a:r>
              <a:rPr lang="hu-HU" sz="2000" dirty="0"/>
              <a:t>. törvény a Magyar Nemzeti Bankról 4. § (7</a:t>
            </a:r>
            <a:r>
              <a:rPr lang="hu-HU" sz="2000" dirty="0" smtClean="0"/>
              <a:t>)).</a:t>
            </a:r>
            <a:endParaRPr lang="hu-HU" sz="2000" dirty="0">
              <a:solidFill>
                <a:srgbClr val="1E2452"/>
              </a:solidFill>
            </a:endParaRPr>
          </a:p>
          <a:p>
            <a:pPr marL="265113" algn="just">
              <a:lnSpc>
                <a:spcPct val="114000"/>
              </a:lnSpc>
            </a:pPr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 smtClean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>
                <a:latin typeface="+mj-lt"/>
              </a:rPr>
              <a:pPr/>
              <a:t>2</a:t>
            </a:fld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00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4504" y="171374"/>
            <a:ext cx="7485331" cy="759189"/>
          </a:xfrm>
        </p:spPr>
        <p:txBody>
          <a:bodyPr>
            <a:noAutofit/>
          </a:bodyPr>
          <a:lstStyle/>
          <a:p>
            <a:r>
              <a:rPr lang="hu-HU" sz="3200" dirty="0" smtClean="0"/>
              <a:t>A kereskedelmi ingatlanhitel-kitettségek továbbra is jelentős problémát jelentenek</a:t>
            </a:r>
            <a:endParaRPr lang="hu-HU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164288" y="6492875"/>
            <a:ext cx="1700212" cy="365125"/>
          </a:xfrm>
        </p:spPr>
        <p:txBody>
          <a:bodyPr/>
          <a:lstStyle/>
          <a:p>
            <a:r>
              <a:rPr lang="hu-HU" dirty="0" smtClean="0"/>
              <a:t>Forrás: MNB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39552" y="1247422"/>
            <a:ext cx="8219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>
                <a:solidFill>
                  <a:schemeClr val="bg2">
                    <a:lumMod val="75000"/>
                  </a:schemeClr>
                </a:solidFill>
              </a:rPr>
              <a:t>Nem problémamentes projekt- és egyéb vállalati hitelek a bankrendszerben</a:t>
            </a:r>
            <a:endParaRPr lang="en-US" i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82328"/>
            <a:ext cx="5420853" cy="398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07504" y="1939710"/>
            <a:ext cx="36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Magas </a:t>
            </a:r>
            <a:r>
              <a:rPr lang="hu-HU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NPL</a:t>
            </a:r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 állomány</a:t>
            </a:r>
          </a:p>
          <a:p>
            <a:pPr algn="ctr"/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Elhúzódó tisztulás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475656" y="2726172"/>
            <a:ext cx="648072" cy="36004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extBox 12"/>
          <p:cNvSpPr txBox="1"/>
          <p:nvPr/>
        </p:nvSpPr>
        <p:spPr>
          <a:xfrm>
            <a:off x="107504" y="3094838"/>
            <a:ext cx="36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Negatívan hat </a:t>
            </a:r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 bankok hitelezési </a:t>
            </a:r>
            <a:r>
              <a:rPr 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képességére </a:t>
            </a:r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és </a:t>
            </a:r>
            <a:r>
              <a:rPr 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hajlandóságára.</a:t>
            </a:r>
            <a:endParaRPr 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4" y="4534998"/>
            <a:ext cx="36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A hitelezési aktivitás nem járul hozzá eredményesen a gazdasági </a:t>
            </a:r>
            <a:r>
              <a:rPr 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növekedéshez.</a:t>
            </a:r>
            <a:endParaRPr lang="hu-HU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1475656" y="4137454"/>
            <a:ext cx="648072" cy="36004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97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28" y="221539"/>
            <a:ext cx="8172400" cy="759189"/>
          </a:xfrm>
        </p:spPr>
        <p:txBody>
          <a:bodyPr>
            <a:noAutofit/>
          </a:bodyPr>
          <a:lstStyle/>
          <a:p>
            <a:r>
              <a:rPr lang="hu-HU" sz="3200" dirty="0" smtClean="0"/>
              <a:t>A nem teljesítő hitelportfolió hatékony tisztítását számos tényező hátráltatja</a:t>
            </a:r>
            <a:endParaRPr lang="hu-HU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414820" y="4802087"/>
            <a:ext cx="4103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„</a:t>
            </a:r>
            <a:r>
              <a:rPr lang="hu-HU" altLang="en-US" sz="2000" dirty="0" err="1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Wait-and-see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” banki stratégia</a:t>
            </a:r>
            <a:endParaRPr lang="hu-HU" sz="1600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4820" y="1588730"/>
            <a:ext cx="4921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Problémás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kereskedelmi ingatlanpiac</a:t>
            </a:r>
            <a:endParaRPr lang="hu-HU" sz="1600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14820" y="1975773"/>
            <a:ext cx="4597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Visszafogott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hazai piaci kapacitás</a:t>
            </a:r>
            <a:endParaRPr lang="hu-HU" sz="1600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14820" y="2362816"/>
            <a:ext cx="5029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Külföldi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befektetők alacsony érdeklődése</a:t>
            </a:r>
            <a:endParaRPr lang="en-US" sz="1600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14820" y="3768097"/>
            <a:ext cx="51734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A méret hiánya és információs aszimmetria </a:t>
            </a:r>
            <a:endParaRPr lang="en-US" altLang="en-US" sz="2000" dirty="0" smtClean="0">
              <a:solidFill>
                <a:srgbClr val="1E2452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14820" y="4155140"/>
            <a:ext cx="4169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Körülményes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és lassú jogi eljárások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4820" y="2749859"/>
            <a:ext cx="4597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</a:rPr>
              <a:t>Tranzakciók</a:t>
            </a: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hiánya nem ösztönző</a:t>
            </a:r>
            <a:endParaRPr lang="en-US" sz="1600" b="1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4820" y="3136902"/>
            <a:ext cx="4807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altLang="en-US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Professzionális követeléskezelési szolgáltatás hiánya</a:t>
            </a:r>
            <a:endParaRPr lang="hu-HU" sz="1600" b="1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14820" y="5189130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„</a:t>
            </a:r>
            <a:r>
              <a:rPr lang="hu-HU" sz="2000" dirty="0" err="1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Cherry-picking</a:t>
            </a:r>
            <a:r>
              <a:rPr lang="hu-HU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” </a:t>
            </a:r>
            <a:r>
              <a:rPr 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eladók</a:t>
            </a:r>
            <a:r>
              <a:rPr lang="hu-HU" sz="2000" dirty="0" smtClean="0">
                <a:solidFill>
                  <a:srgbClr val="1E2452"/>
                </a:solidFill>
                <a:latin typeface="Calibri" pitchFamily="34" charset="0"/>
                <a:cs typeface="Arial" pitchFamily="34" charset="0"/>
              </a:rPr>
              <a:t> és vevők részéről is</a:t>
            </a:r>
            <a:endParaRPr lang="hu-HU" sz="1600" b="1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  <p:sp>
        <p:nvSpPr>
          <p:cNvPr id="33" name="Téglalap 28"/>
          <p:cNvSpPr/>
          <p:nvPr/>
        </p:nvSpPr>
        <p:spPr>
          <a:xfrm>
            <a:off x="225642" y="1518532"/>
            <a:ext cx="1043608" cy="4171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72384" rIns="0" bIns="72384" anchor="ctr"/>
          <a:lstStyle/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Ár</a:t>
            </a: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endParaRPr lang="hu-HU" sz="1200" b="1" dirty="0" smtClean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+</a:t>
            </a:r>
            <a:endParaRPr lang="hu-HU" sz="1200" b="1" dirty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endParaRPr lang="hu-HU" sz="1200" b="1" dirty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Piaci adottságok</a:t>
            </a: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endParaRPr lang="hu-HU" sz="1200" b="1" dirty="0" smtClean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+</a:t>
            </a:r>
            <a:endParaRPr lang="hu-HU" sz="1200" b="1" dirty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endParaRPr lang="hu-HU" sz="1200" b="1" dirty="0" smtClean="0">
              <a:solidFill>
                <a:srgbClr val="000000"/>
              </a:solidFill>
            </a:endParaRPr>
          </a:p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Piaci környezet</a:t>
            </a:r>
            <a:endParaRPr lang="hu-HU" sz="1200" b="1" dirty="0">
              <a:solidFill>
                <a:srgbClr val="000000"/>
              </a:solidFill>
            </a:endParaRPr>
          </a:p>
        </p:txBody>
      </p:sp>
      <p:sp>
        <p:nvSpPr>
          <p:cNvPr id="41" name="Isosceles Triangle 40"/>
          <p:cNvSpPr/>
          <p:nvPr/>
        </p:nvSpPr>
        <p:spPr>
          <a:xfrm rot="5400000">
            <a:off x="4736405" y="3432139"/>
            <a:ext cx="4083927" cy="432047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extBox 41"/>
          <p:cNvSpPr txBox="1"/>
          <p:nvPr/>
        </p:nvSpPr>
        <p:spPr>
          <a:xfrm>
            <a:off x="7193166" y="3140968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u-HU" alt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Elhúzódó </a:t>
            </a:r>
          </a:p>
          <a:p>
            <a:pPr marL="0" lvl="1"/>
            <a:r>
              <a:rPr lang="hu-HU" alt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tisztítási </a:t>
            </a:r>
          </a:p>
          <a:p>
            <a:pPr marL="0" lvl="1"/>
            <a:r>
              <a:rPr lang="hu-HU" alt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folyamat</a:t>
            </a:r>
            <a:endParaRPr lang="hu-HU" sz="1600" b="1" dirty="0" smtClean="0">
              <a:solidFill>
                <a:srgbClr val="1E245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008" y="221539"/>
            <a:ext cx="7740472" cy="759189"/>
          </a:xfrm>
        </p:spPr>
        <p:txBody>
          <a:bodyPr>
            <a:noAutofit/>
          </a:bodyPr>
          <a:lstStyle/>
          <a:p>
            <a:r>
              <a:rPr lang="hu-HU" sz="3200" dirty="0" smtClean="0"/>
              <a:t>Az MNB integrált megközelítése az </a:t>
            </a:r>
            <a:r>
              <a:rPr lang="hu-HU" sz="3200" dirty="0" err="1" smtClean="0"/>
              <a:t>NPL</a:t>
            </a:r>
            <a:r>
              <a:rPr lang="hu-HU" sz="3200" dirty="0" smtClean="0"/>
              <a:t> problémára</a:t>
            </a:r>
            <a:endParaRPr lang="hu-HU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559109"/>
              </p:ext>
            </p:extLst>
          </p:nvPr>
        </p:nvGraphicFramePr>
        <p:xfrm>
          <a:off x="467544" y="2348880"/>
          <a:ext cx="78867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3638659"/>
            <a:ext cx="4392488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lvl="0" algn="ctr"/>
            <a:r>
              <a:rPr lang="hu-HU" sz="2400" dirty="0" smtClean="0">
                <a:solidFill>
                  <a:srgbClr val="1E2452"/>
                </a:solidFill>
                <a:latin typeface="Calibri" pitchFamily="34" charset="0"/>
              </a:rPr>
              <a:t>Szigorodó </a:t>
            </a:r>
            <a:r>
              <a:rPr lang="hu-HU" sz="2400" dirty="0" err="1" smtClean="0">
                <a:solidFill>
                  <a:srgbClr val="1E2452"/>
                </a:solidFill>
                <a:latin typeface="Calibri" pitchFamily="34" charset="0"/>
              </a:rPr>
              <a:t>prudenciális</a:t>
            </a:r>
            <a:r>
              <a:rPr lang="hu-HU" sz="2400" dirty="0" smtClean="0">
                <a:solidFill>
                  <a:srgbClr val="1E2452"/>
                </a:solidFill>
                <a:latin typeface="Calibri" pitchFamily="34" charset="0"/>
              </a:rPr>
              <a:t> szabályok (</a:t>
            </a:r>
            <a:r>
              <a:rPr lang="hu-HU" sz="2400" dirty="0" err="1" smtClean="0">
                <a:solidFill>
                  <a:srgbClr val="1E2452"/>
                </a:solidFill>
                <a:latin typeface="Calibri" pitchFamily="34" charset="0"/>
              </a:rPr>
              <a:t>SRB</a:t>
            </a:r>
            <a:r>
              <a:rPr lang="hu-HU" sz="2400" dirty="0" smtClean="0">
                <a:solidFill>
                  <a:srgbClr val="1E2452"/>
                </a:solidFill>
                <a:latin typeface="Calibri" pitchFamily="34" charset="0"/>
              </a:rPr>
              <a:t> bevezetése)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9792" y="2659559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400" dirty="0" smtClean="0">
                <a:solidFill>
                  <a:srgbClr val="1E2452"/>
                </a:solidFill>
                <a:latin typeface="Calibri" pitchFamily="34" charset="0"/>
              </a:rPr>
              <a:t>A jogi környezet javítása</a:t>
            </a:r>
          </a:p>
          <a:p>
            <a:endParaRPr lang="hu-HU" sz="2000" dirty="0" err="1" smtClean="0"/>
          </a:p>
        </p:txBody>
      </p:sp>
      <p:sp>
        <p:nvSpPr>
          <p:cNvPr id="10" name="Szövegdoboz 11"/>
          <p:cNvSpPr txBox="1"/>
          <p:nvPr/>
        </p:nvSpPr>
        <p:spPr>
          <a:xfrm>
            <a:off x="395536" y="1196752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750"/>
              </a:spcAft>
            </a:pPr>
            <a:r>
              <a:rPr lang="hu-HU" sz="2000" dirty="0" smtClean="0">
                <a:solidFill>
                  <a:srgbClr val="1E2452"/>
                </a:solidFill>
                <a:latin typeface="Calibri" pitchFamily="34" charset="0"/>
              </a:rPr>
              <a:t>A cél, hogy a bankszektor mérlegében lévő terhek és a nem teljesítő hitelek okozta rejtett kockázatok eltávolításával növekedjen a szektor hozzájárulása a fenntartható gazdasági növekedéshez.</a:t>
            </a:r>
            <a:endParaRPr lang="en-US" sz="2000" dirty="0">
              <a:solidFill>
                <a:srgbClr val="1E245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03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51366" y="2769302"/>
            <a:ext cx="8169105" cy="3600400"/>
          </a:xfrm>
        </p:spPr>
        <p:txBody>
          <a:bodyPr>
            <a:noAutofit/>
          </a:bodyPr>
          <a:lstStyle/>
          <a:p>
            <a:endParaRPr lang="en-US" sz="2000" dirty="0" smtClean="0">
              <a:solidFill>
                <a:srgbClr val="1E2452"/>
              </a:solidFill>
            </a:endParaRP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87624" y="180000"/>
            <a:ext cx="7453689" cy="759189"/>
          </a:xfrm>
        </p:spPr>
        <p:txBody>
          <a:bodyPr>
            <a:normAutofit/>
          </a:bodyPr>
          <a:lstStyle/>
          <a:p>
            <a:r>
              <a:rPr lang="hu-HU" sz="3200" dirty="0"/>
              <a:t>Miért a MARK a hatékony </a:t>
            </a:r>
            <a:r>
              <a:rPr lang="hu-HU" sz="3200" dirty="0" smtClean="0"/>
              <a:t>megoldás?</a:t>
            </a:r>
            <a:endParaRPr lang="hu-HU" sz="3200" dirty="0"/>
          </a:p>
        </p:txBody>
      </p:sp>
      <p:sp>
        <p:nvSpPr>
          <p:cNvPr id="4" name="Rectangle 3"/>
          <p:cNvSpPr/>
          <p:nvPr/>
        </p:nvSpPr>
        <p:spPr>
          <a:xfrm>
            <a:off x="1225128" y="1147996"/>
            <a:ext cx="7811368" cy="140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defTabSz="685800">
              <a:lnSpc>
                <a:spcPct val="108000"/>
              </a:lnSpc>
              <a:spcBef>
                <a:spcPts val="750"/>
              </a:spcBef>
              <a:spcAft>
                <a:spcPts val="750"/>
              </a:spcAft>
            </a:pPr>
            <a:r>
              <a:rPr lang="hu-HU" sz="1600" i="1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„A </a:t>
            </a:r>
            <a:r>
              <a:rPr lang="hu-HU" sz="1600" i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Magyar Nemzeti Bank (MNB) alapfeladatainak ellátása körében alakítja ki a </a:t>
            </a:r>
            <a:r>
              <a:rPr lang="hu-HU" sz="1600" b="1" i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pénzügyi közvetítőrendszer egészének stabilitására vonatkozó </a:t>
            </a:r>
            <a:r>
              <a:rPr lang="hu-HU" sz="1600" b="1" i="1" dirty="0" err="1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makroprudenciális</a:t>
            </a:r>
            <a:r>
              <a:rPr lang="hu-HU" sz="1600" b="1" i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politikát</a:t>
            </a:r>
            <a:r>
              <a:rPr lang="hu-HU" sz="1600" i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amelynek célja a pénzügyi közvetítőrendszer ellenálló képességének növelése, valamint a pénzügyi közvetítőrendszer a gazdasági növekedéshez való fenntartható hozzájárulásának </a:t>
            </a:r>
            <a:r>
              <a:rPr lang="hu-HU" sz="1600" i="1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biztosítása.”</a:t>
            </a:r>
          </a:p>
        </p:txBody>
      </p:sp>
      <p:sp>
        <p:nvSpPr>
          <p:cNvPr id="11" name="Téglalap 28"/>
          <p:cNvSpPr/>
          <p:nvPr/>
        </p:nvSpPr>
        <p:spPr>
          <a:xfrm>
            <a:off x="76201" y="1132554"/>
            <a:ext cx="1043608" cy="1354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72384" rIns="0" bIns="72384" anchor="ctr"/>
          <a:lstStyle/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MNB makro-prudenciális mandátuma</a:t>
            </a:r>
            <a:endParaRPr lang="hu-HU" sz="1200" b="1" dirty="0">
              <a:solidFill>
                <a:srgbClr val="000000"/>
              </a:solidFill>
            </a:endParaRPr>
          </a:p>
        </p:txBody>
      </p:sp>
      <p:sp>
        <p:nvSpPr>
          <p:cNvPr id="12" name="Téglalap 28"/>
          <p:cNvSpPr/>
          <p:nvPr/>
        </p:nvSpPr>
        <p:spPr>
          <a:xfrm>
            <a:off x="81626" y="2564904"/>
            <a:ext cx="1043608" cy="40324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72384" rIns="0" bIns="72384" anchor="ctr"/>
          <a:lstStyle/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A MARK hozzáadott értéke</a:t>
            </a:r>
            <a:endParaRPr lang="hu-HU" sz="12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24242" y="2585705"/>
            <a:ext cx="81282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Hatékony és célzott portfoliótisztítás</a:t>
            </a: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Teljes portfoliók vásárlása (beleértve a legrosszabb minőségű eszközöket)</a:t>
            </a: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Specializált erőforrás és vállalati struktúra </a:t>
            </a:r>
            <a:endParaRPr lang="hu-HU" sz="2000" dirty="0">
              <a:solidFill>
                <a:srgbClr val="1E2452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Mérethatékonyság teremtése a piacon</a:t>
            </a: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probléma hosszú távú kezelése (hatékonyabb, mint a bankok általi kezelés)</a:t>
            </a: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Piaci katalizátor, közvetítői szerep a végső befektetők felé</a:t>
            </a:r>
          </a:p>
          <a:p>
            <a:pPr marL="344488" indent="-342900" defTabSz="685800"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Komplex követeléskezelési szolgáltatás nyújtása (a magyar piacon elsőként)</a:t>
            </a:r>
            <a:endParaRPr lang="hu-HU" sz="2000" dirty="0">
              <a:solidFill>
                <a:srgbClr val="1E2452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5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 smtClean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>
                <a:latin typeface="+mj-lt"/>
              </a:rPr>
              <a:pPr/>
              <a:t>7</a:t>
            </a:fld>
            <a:endParaRPr lang="hu-HU" dirty="0">
              <a:latin typeface="+mj-lt"/>
            </a:endParaRPr>
          </a:p>
        </p:txBody>
      </p:sp>
      <p:sp>
        <p:nvSpPr>
          <p:cNvPr id="9" name="Téglalap 28"/>
          <p:cNvSpPr/>
          <p:nvPr/>
        </p:nvSpPr>
        <p:spPr>
          <a:xfrm>
            <a:off x="76201" y="1270570"/>
            <a:ext cx="1043608" cy="18703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72384" rIns="0" bIns="72384" anchor="ctr"/>
          <a:lstStyle/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A módszertan bizottsági vizsgálata</a:t>
            </a:r>
            <a:endParaRPr lang="hu-HU" sz="1200" b="1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7624" y="202893"/>
            <a:ext cx="7791490" cy="861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685800">
              <a:lnSpc>
                <a:spcPct val="90000"/>
              </a:lnSpc>
            </a:pPr>
            <a:r>
              <a:rPr lang="hu-HU" sz="32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Európai Bizottság jóváhagyta a MARK piaci árat biztosító eszközvásárlási módszertanát</a:t>
            </a:r>
            <a:endParaRPr lang="hu-HU" sz="3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2868" y="1271760"/>
            <a:ext cx="7903628" cy="1869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5600" indent="-355600" algn="just">
              <a:lnSpc>
                <a:spcPct val="114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sz="2000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magyar bankrendszer nem szorul tőkepótlásra, így a válság idején alapított eszközkezelőkkel szemben, a MARK eszközvásárlási módszertanára nem volt az EU által meghatározott világos irányelv</a:t>
            </a:r>
          </a:p>
          <a:p>
            <a:pPr marL="355600" indent="-355600" algn="just">
              <a:lnSpc>
                <a:spcPct val="114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sz="2000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Európai Bizottság állami támogatás szempontjából vizsgálta a MARK tervezett </a:t>
            </a:r>
            <a:r>
              <a:rPr lang="hu-HU" sz="2000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működését</a:t>
            </a:r>
            <a:endParaRPr lang="hu-HU" sz="2000" dirty="0">
              <a:solidFill>
                <a:srgbClr val="1E2452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églalap 28"/>
          <p:cNvSpPr/>
          <p:nvPr/>
        </p:nvSpPr>
        <p:spPr>
          <a:xfrm>
            <a:off x="73000" y="3429000"/>
            <a:ext cx="1043608" cy="2566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lIns="0" tIns="72384" rIns="0" bIns="72384" anchor="ctr"/>
          <a:lstStyle/>
          <a:p>
            <a:pPr algn="ctr">
              <a:spcBef>
                <a:spcPts val="600"/>
              </a:spcBef>
              <a:tabLst>
                <a:tab pos="180903" algn="l"/>
              </a:tabLst>
            </a:pPr>
            <a:r>
              <a:rPr lang="hu-HU" sz="1200" b="1" dirty="0" smtClean="0">
                <a:solidFill>
                  <a:srgbClr val="000000"/>
                </a:solidFill>
              </a:rPr>
              <a:t>Brüsszeli jóváhagyás</a:t>
            </a:r>
            <a:endParaRPr lang="hu-HU" sz="1200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5868" y="3461703"/>
            <a:ext cx="7848872" cy="2533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lnSpc>
                <a:spcPct val="114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Bizottság 2016. február </a:t>
            </a:r>
            <a:r>
              <a:rPr lang="hu-HU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10-én </a:t>
            </a:r>
            <a:r>
              <a:rPr lang="hu-HU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kiadott közleménye közel egy éves intenzív szakértői tárgyalássorozat végére tett pontot</a:t>
            </a:r>
          </a:p>
          <a:p>
            <a:pPr marL="355600" indent="-355600" algn="just">
              <a:lnSpc>
                <a:spcPct val="114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MNB és a MARK </a:t>
            </a:r>
            <a:r>
              <a:rPr lang="hu-HU" dirty="0" smtClean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szakemberei </a:t>
            </a:r>
            <a:r>
              <a:rPr lang="hu-HU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által a problémás kereskedelmi ingatlan-portfóliók vásárlására kidolgozott módszertan</a:t>
            </a:r>
          </a:p>
          <a:p>
            <a:pPr marL="536575" indent="-355600" algn="just">
              <a:lnSpc>
                <a:spcPct val="114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u-HU" b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piaci árazást biztosít, és </a:t>
            </a:r>
          </a:p>
          <a:p>
            <a:pPr marL="536575" indent="-355600" algn="just">
              <a:lnSpc>
                <a:spcPct val="114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hu-HU" b="1" dirty="0">
                <a:solidFill>
                  <a:srgbClr val="1E245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 tartalmaz állami támogatást a programban résztvevő pénzügyi intézmények számára</a:t>
            </a:r>
          </a:p>
        </p:txBody>
      </p:sp>
    </p:spTree>
    <p:extLst>
      <p:ext uri="{BB962C8B-B14F-4D97-AF65-F5344CB8AC3E}">
        <p14:creationId xmlns:p14="http://schemas.microsoft.com/office/powerpoint/2010/main" val="31814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04856" cy="2164286"/>
          </a:xfrm>
        </p:spPr>
        <p:txBody>
          <a:bodyPr/>
          <a:lstStyle/>
          <a:p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3600" dirty="0" smtClean="0"/>
              <a:t>Indul a MARK eszközvásárlási programja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8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107504" y="1029744"/>
            <a:ext cx="8856984" cy="1247128"/>
          </a:xfrm>
        </p:spPr>
        <p:txBody>
          <a:bodyPr/>
          <a:lstStyle/>
          <a:p>
            <a:endParaRPr lang="hu-HU" sz="2000" b="0" dirty="0" smtClean="0"/>
          </a:p>
          <a:p>
            <a:r>
              <a:rPr lang="hu-HU" sz="2400" b="0" dirty="0" smtClean="0"/>
              <a:t>A </a:t>
            </a:r>
            <a:r>
              <a:rPr lang="en-US" sz="2400" b="0" dirty="0" smtClean="0"/>
              <a:t>MARK </a:t>
            </a:r>
            <a:r>
              <a:rPr lang="hu-HU" sz="2400" b="0" dirty="0" smtClean="0"/>
              <a:t>három üzletága </a:t>
            </a:r>
            <a:r>
              <a:rPr lang="en-US" sz="2400" b="0" dirty="0" smtClean="0"/>
              <a:t>300</a:t>
            </a:r>
            <a:r>
              <a:rPr lang="hu-HU" sz="2400" b="0" dirty="0"/>
              <a:t>-</a:t>
            </a:r>
            <a:r>
              <a:rPr lang="en-US" sz="2400" b="0" dirty="0"/>
              <a:t>500 </a:t>
            </a:r>
            <a:r>
              <a:rPr lang="hu-HU" sz="2400" b="0" dirty="0"/>
              <a:t>eszköz </a:t>
            </a:r>
            <a:r>
              <a:rPr lang="hu-HU" sz="2400" b="0" dirty="0" smtClean="0"/>
              <a:t>kezelésére készül a portfólióépítés időszakában</a:t>
            </a:r>
            <a:r>
              <a:rPr lang="hu-HU" sz="2400" dirty="0" smtClean="0"/>
              <a:t>.  </a:t>
            </a:r>
            <a:endParaRPr lang="en-US" sz="2400" dirty="0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287524" y="2564904"/>
            <a:ext cx="8496944" cy="2664297"/>
            <a:chOff x="1115614" y="1700808"/>
            <a:chExt cx="6984778" cy="1972892"/>
          </a:xfrm>
        </p:grpSpPr>
        <p:sp>
          <p:nvSpPr>
            <p:cNvPr id="5" name="Téglalap 4"/>
            <p:cNvSpPr/>
            <p:nvPr/>
          </p:nvSpPr>
          <p:spPr>
            <a:xfrm>
              <a:off x="1115616" y="1700808"/>
              <a:ext cx="698477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en-US" sz="2800" b="1" dirty="0" smtClean="0">
                  <a:solidFill>
                    <a:srgbClr val="FFFFFF"/>
                  </a:solidFill>
                </a:rPr>
                <a:t>MARK</a:t>
              </a:r>
              <a:endParaRPr lang="en-US" sz="2800" b="1" dirty="0">
                <a:solidFill>
                  <a:srgbClr val="FFFFFF"/>
                </a:solidFill>
              </a:endParaRPr>
            </a:p>
          </p:txBody>
        </p:sp>
        <p:sp>
          <p:nvSpPr>
            <p:cNvPr id="6" name="Téglalap 5"/>
            <p:cNvSpPr/>
            <p:nvPr/>
          </p:nvSpPr>
          <p:spPr>
            <a:xfrm>
              <a:off x="1115614" y="2636912"/>
              <a:ext cx="2160546" cy="103678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hu-HU" sz="2400" dirty="0" smtClean="0">
                  <a:solidFill>
                    <a:srgbClr val="232157"/>
                  </a:solidFill>
                </a:rPr>
                <a:t>Követeléskezelés</a:t>
              </a:r>
              <a:endParaRPr lang="en-US" sz="2400" dirty="0">
                <a:solidFill>
                  <a:srgbClr val="232157"/>
                </a:solidFill>
              </a:endParaRPr>
            </a:p>
          </p:txBody>
        </p:sp>
        <p:sp>
          <p:nvSpPr>
            <p:cNvPr id="7" name="Téglalap 6"/>
            <p:cNvSpPr/>
            <p:nvPr/>
          </p:nvSpPr>
          <p:spPr>
            <a:xfrm>
              <a:off x="3563857" y="2636912"/>
              <a:ext cx="2088000" cy="103678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hu-HU" sz="2400" dirty="0" smtClean="0">
                  <a:solidFill>
                    <a:srgbClr val="232157"/>
                  </a:solidFill>
                </a:rPr>
                <a:t>Ingatlankezelés és </a:t>
              </a:r>
              <a:r>
                <a:rPr lang="hu-HU" sz="2400" dirty="0" err="1" smtClean="0">
                  <a:solidFill>
                    <a:srgbClr val="232157"/>
                  </a:solidFill>
                </a:rPr>
                <a:t>-fejlesztés</a:t>
              </a:r>
              <a:endParaRPr lang="en-US" sz="2400" dirty="0">
                <a:solidFill>
                  <a:srgbClr val="232157"/>
                </a:solidFill>
              </a:endParaRPr>
            </a:p>
          </p:txBody>
        </p:sp>
        <p:sp>
          <p:nvSpPr>
            <p:cNvPr id="18" name="Téglalap 17"/>
            <p:cNvSpPr/>
            <p:nvPr/>
          </p:nvSpPr>
          <p:spPr>
            <a:xfrm>
              <a:off x="5939555" y="2636912"/>
              <a:ext cx="2160544" cy="103678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hu-HU" sz="2200" dirty="0" smtClean="0">
                  <a:solidFill>
                    <a:srgbClr val="0070C0"/>
                  </a:solidFill>
                </a:rPr>
                <a:t>Komplex követeléskezelési szolgáltatás </a:t>
              </a:r>
            </a:p>
            <a:p>
              <a:pPr algn="ctr" eaLnBrk="0" hangingPunct="0"/>
              <a:r>
                <a:rPr lang="hu-HU" sz="1600" dirty="0" smtClean="0">
                  <a:solidFill>
                    <a:srgbClr val="0070C0"/>
                  </a:solidFill>
                </a:rPr>
                <a:t>(</a:t>
              </a:r>
              <a:r>
                <a:rPr lang="en-US" sz="1600" dirty="0" smtClean="0">
                  <a:solidFill>
                    <a:srgbClr val="0070C0"/>
                  </a:solidFill>
                </a:rPr>
                <a:t>Debt Servicing</a:t>
              </a:r>
              <a:r>
                <a:rPr lang="hu-HU" sz="1600" dirty="0" smtClean="0">
                  <a:solidFill>
                    <a:srgbClr val="0070C0"/>
                  </a:solidFill>
                </a:rPr>
                <a:t>)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4" name="Cím 1"/>
          <p:cNvSpPr txBox="1">
            <a:spLocks/>
          </p:cNvSpPr>
          <p:nvPr/>
        </p:nvSpPr>
        <p:spPr>
          <a:xfrm>
            <a:off x="143508" y="95748"/>
            <a:ext cx="8532948" cy="4046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198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39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592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7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2800" b="0" dirty="0" smtClean="0">
                <a:solidFill>
                  <a:srgbClr val="232157"/>
                </a:solidFill>
                <a:latin typeface="Arial" panose="020B0604020202020204"/>
              </a:rPr>
              <a:t>A </a:t>
            </a:r>
            <a:r>
              <a:rPr lang="en-US" sz="2800" b="0" dirty="0" smtClean="0">
                <a:solidFill>
                  <a:srgbClr val="232157"/>
                </a:solidFill>
                <a:latin typeface="Arial" panose="020B0604020202020204"/>
              </a:rPr>
              <a:t>MARK</a:t>
            </a:r>
            <a:r>
              <a:rPr lang="hu-HU" sz="2800" b="0" dirty="0" smtClean="0">
                <a:solidFill>
                  <a:srgbClr val="232157"/>
                </a:solidFill>
                <a:latin typeface="Arial" panose="020B0604020202020204"/>
              </a:rPr>
              <a:t> Zrt. üzleti fókuszai </a:t>
            </a:r>
            <a:endParaRPr lang="en-US" sz="2800" b="0" dirty="0">
              <a:solidFill>
                <a:srgbClr val="232157"/>
              </a:solidFill>
              <a:latin typeface="Arial" panose="020B0604020202020204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 vert="horz" lIns="91440" tIns="45720" rIns="91440" bIns="45720" rtlCol="0" anchor="ctr"/>
          <a:lstStyle/>
          <a:p>
            <a:fld id="{0401AEF3-AFFE-433D-8A34-08D966C25545}" type="slidenum">
              <a:rPr lang="hu-HU" sz="1100">
                <a:latin typeface="Calibri" panose="020F0502020204030204" pitchFamily="34" charset="0"/>
              </a:rPr>
              <a:pPr/>
              <a:t>9</a:t>
            </a:fld>
            <a:endParaRPr lang="hu-HU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5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1. egyéni séma">
      <a:dk1>
        <a:srgbClr val="232157"/>
      </a:dk1>
      <a:lt1>
        <a:srgbClr val="FFFFFF"/>
      </a:lt1>
      <a:dk2>
        <a:srgbClr val="232157"/>
      </a:dk2>
      <a:lt2>
        <a:srgbClr val="548DD4"/>
      </a:lt2>
      <a:accent1>
        <a:srgbClr val="232157"/>
      </a:accent1>
      <a:accent2>
        <a:srgbClr val="00B0F0"/>
      </a:accent2>
      <a:accent3>
        <a:srgbClr val="8DB3E2"/>
      </a:accent3>
      <a:accent4>
        <a:srgbClr val="938953"/>
      </a:accent4>
      <a:accent5>
        <a:srgbClr val="4BACC6"/>
      </a:accent5>
      <a:accent6>
        <a:srgbClr val="7030A0"/>
      </a:accent6>
      <a:hlink>
        <a:srgbClr val="232157"/>
      </a:hlink>
      <a:folHlink>
        <a:srgbClr val="548DD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mutató21" id="{5FC8A03F-6605-483D-A90D-55961B3339D8}" vid="{66EE20E6-2761-46C6-A7BB-7DBB8D574DE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6325</TotalTime>
  <Words>1303</Words>
  <Application>Microsoft Office PowerPoint</Application>
  <PresentationFormat>On-screen Show (4:3)</PresentationFormat>
  <Paragraphs>204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blank</vt:lpstr>
      <vt:lpstr>Office-téma</vt:lpstr>
      <vt:lpstr>PowerPoint Presentation</vt:lpstr>
      <vt:lpstr>Fő üzenetek</vt:lpstr>
      <vt:lpstr>A kereskedelmi ingatlanhitel-kitettségek továbbra is jelentős problémát jelentenek</vt:lpstr>
      <vt:lpstr>A nem teljesítő hitelportfolió hatékony tisztítását számos tényező hátráltatja</vt:lpstr>
      <vt:lpstr>Az MNB integrált megközelítése az NPL problémára</vt:lpstr>
      <vt:lpstr>Miért a MARK a hatékony megoldás?</vt:lpstr>
      <vt:lpstr>PowerPoint Presentation</vt:lpstr>
      <vt:lpstr> Indul a MARK eszközvásárlási programja</vt:lpstr>
      <vt:lpstr>PowerPoint Presentation</vt:lpstr>
      <vt:lpstr>A MARK működésének főbb mérföldkövei 2/1</vt:lpstr>
      <vt:lpstr>A MARK működésének főbb mérföldkövei 2/2</vt:lpstr>
      <vt:lpstr>PowerPoint Presentation</vt:lpstr>
      <vt:lpstr>Ingatlan- és eszközértékesítés, hasznosítás</vt:lpstr>
      <vt:lpstr>PowerPoint Presentation</vt:lpstr>
      <vt:lpstr>A MARK-projekt főbb paraméterei 3/2 </vt:lpstr>
      <vt:lpstr>PowerPoint Presentation</vt:lpstr>
      <vt:lpstr>Komplex követeléskezelési szolgáltatás </vt:lpstr>
      <vt:lpstr>PowerPoint Presentation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önfinanszírozási program aktuális állapota</dc:title>
  <dc:creator>hoffmannm</dc:creator>
  <cp:lastModifiedBy>Szentes László</cp:lastModifiedBy>
  <cp:revision>531</cp:revision>
  <cp:lastPrinted>2016-01-04T15:39:58Z</cp:lastPrinted>
  <dcterms:created xsi:type="dcterms:W3CDTF">2014-10-22T08:37:07Z</dcterms:created>
  <dcterms:modified xsi:type="dcterms:W3CDTF">2016-02-10T12:31:11Z</dcterms:modified>
</cp:coreProperties>
</file>