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7"/>
  </p:notesMasterIdLst>
  <p:handoutMasterIdLst>
    <p:handoutMasterId r:id="rId8"/>
  </p:handoutMasterIdLst>
  <p:sldIdLst>
    <p:sldId id="260" r:id="rId2"/>
    <p:sldId id="281" r:id="rId3"/>
    <p:sldId id="283" r:id="rId4"/>
    <p:sldId id="284" r:id="rId5"/>
    <p:sldId id="278" r:id="rId6"/>
  </p:sldIdLst>
  <p:sldSz cx="9144000" cy="6858000" type="screen4x3"/>
  <p:notesSz cx="6797675" cy="9926638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5">
          <p15:clr>
            <a:srgbClr val="A4A3A4"/>
          </p15:clr>
        </p15:guide>
        <p15:guide id="2" orient="horz" pos="663">
          <p15:clr>
            <a:srgbClr val="A4A3A4"/>
          </p15:clr>
        </p15:guide>
        <p15:guide id="3" pos="2880">
          <p15:clr>
            <a:srgbClr val="A4A3A4"/>
          </p15:clr>
        </p15:guide>
        <p15:guide id="4" pos="385">
          <p15:clr>
            <a:srgbClr val="A4A3A4"/>
          </p15:clr>
        </p15:guide>
        <p15:guide id="5" pos="53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teigervald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B93B"/>
    <a:srgbClr val="1E2452"/>
    <a:srgbClr val="777063"/>
    <a:srgbClr val="A69F94"/>
    <a:srgbClr val="EAB92A"/>
    <a:srgbClr val="5DB4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Közepesen sötét stílus 2 – 3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590" autoAdjust="0"/>
  </p:normalViewPr>
  <p:slideViewPr>
    <p:cSldViewPr>
      <p:cViewPr varScale="1">
        <p:scale>
          <a:sx n="99" d="100"/>
          <a:sy n="99" d="100"/>
        </p:scale>
        <p:origin x="-264" y="-102"/>
      </p:cViewPr>
      <p:guideLst>
        <p:guide orient="horz" pos="255"/>
        <p:guide orient="horz" pos="663"/>
        <p:guide pos="2880"/>
        <p:guide pos="385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2898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175A8-35AC-46BC-970E-BB361A66CB6D}" type="datetimeFigureOut">
              <a:rPr lang="hu-HU" smtClean="0"/>
              <a:pPr/>
              <a:t>2014.09.10.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FDB01-46C1-4BF1-9E72-84EA817E09E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322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DC4DF4E-9F45-4956-AF27-4169F777B831}" type="datetimeFigureOut">
              <a:rPr lang="hu-HU"/>
              <a:pPr>
                <a:defRPr/>
              </a:pPr>
              <a:t>2014.09.10.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  <a:endParaRPr lang="hu-HU" noProof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6176FD-5602-4B79-B069-B36BD1680EC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0976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3800"/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</p:spTree>
    <p:extLst>
      <p:ext uri="{BB962C8B-B14F-4D97-AF65-F5344CB8AC3E}">
        <p14:creationId xmlns:p14="http://schemas.microsoft.com/office/powerpoint/2010/main" val="32222107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yitólap logóv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07703" y="365127"/>
            <a:ext cx="6630363" cy="615602"/>
          </a:xfrm>
        </p:spPr>
        <p:txBody>
          <a:bodyPr/>
          <a:lstStyle>
            <a:lvl1pPr>
              <a:defRPr/>
            </a:lvl1pPr>
          </a:lstStyle>
          <a:p>
            <a:r>
              <a:rPr lang="hu-HU" dirty="0" smtClean="0"/>
              <a:t>Előadás címe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907702" y="2131959"/>
            <a:ext cx="6630364" cy="368904"/>
          </a:xfrm>
        </p:spPr>
        <p:txBody>
          <a:bodyPr>
            <a:no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Helyszín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 hasCustomPrompt="1"/>
          </p:nvPr>
        </p:nvSpPr>
        <p:spPr>
          <a:xfrm>
            <a:off x="1907702" y="980729"/>
            <a:ext cx="6630364" cy="720080"/>
          </a:xfrm>
        </p:spPr>
        <p:txBody>
          <a:bodyPr>
            <a:noAutofit/>
          </a:bodyPr>
          <a:lstStyle>
            <a:lvl1pPr marL="0" indent="0">
              <a:buNone/>
              <a:defRPr sz="2100" b="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hu-HU" dirty="0" smtClean="0"/>
              <a:t>Előadó neve</a:t>
            </a:r>
          </a:p>
          <a:p>
            <a:pPr lvl="0"/>
            <a:r>
              <a:rPr lang="hu-HU" dirty="0" smtClean="0"/>
              <a:t>Titulusa</a:t>
            </a:r>
            <a:endParaRPr lang="hu-HU" dirty="0"/>
          </a:p>
        </p:txBody>
      </p:sp>
      <p:sp>
        <p:nvSpPr>
          <p:cNvPr id="8" name="Content Placeholder 2"/>
          <p:cNvSpPr>
            <a:spLocks noGrp="1"/>
          </p:cNvSpPr>
          <p:nvPr>
            <p:ph idx="14" hasCustomPrompt="1"/>
          </p:nvPr>
        </p:nvSpPr>
        <p:spPr>
          <a:xfrm>
            <a:off x="1907404" y="2539464"/>
            <a:ext cx="6630364" cy="400734"/>
          </a:xfrm>
        </p:spPr>
        <p:txBody>
          <a:bodyPr>
            <a:normAutofit/>
          </a:bodyPr>
          <a:lstStyle>
            <a:lvl1pPr marL="0" indent="0">
              <a:buNone/>
              <a:defRPr sz="2100" baseline="0"/>
            </a:lvl1pPr>
          </a:lstStyle>
          <a:p>
            <a:pPr lvl="0"/>
            <a:r>
              <a:rPr lang="hu-HU" dirty="0" smtClean="0"/>
              <a:t>Dátum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088394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53689" cy="7591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2060849"/>
            <a:ext cx="7886700" cy="417646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651366" y="1388651"/>
            <a:ext cx="7886700" cy="576063"/>
          </a:xfrm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187624" y="1124316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2054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558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000" y="180000"/>
            <a:ext cx="7485331" cy="75918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367" y="1268761"/>
            <a:ext cx="7886700" cy="496855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187624" y="1120587"/>
            <a:ext cx="7956376" cy="0"/>
          </a:xfrm>
          <a:prstGeom prst="line">
            <a:avLst/>
          </a:prstGeom>
          <a:ln w="28575">
            <a:solidFill>
              <a:srgbClr val="1E24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443788" y="6356350"/>
            <a:ext cx="1700212" cy="365125"/>
          </a:xfrm>
        </p:spPr>
        <p:txBody>
          <a:bodyPr anchor="ctr">
            <a:noAutofit/>
          </a:bodyPr>
          <a:lstStyle>
            <a:lvl1pPr marL="0" indent="0" algn="r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hu-HU" dirty="0" smtClean="0"/>
              <a:t>Forrás: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00" y="133200"/>
            <a:ext cx="873224" cy="873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643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hu-HU" dirty="0" smtClean="0"/>
              <a:t>Magyar Nemzeti Bank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accent5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200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804" r:id="rId2"/>
    <p:sldLayoutId id="2147483806" r:id="rId3"/>
    <p:sldLayoutId id="2147483807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3200" kern="1200">
          <a:solidFill>
            <a:schemeClr val="accent5"/>
          </a:solidFill>
          <a:latin typeface="Calibri" panose="020F050202020403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A szanálás feltételei, eszközök</a:t>
            </a:r>
            <a:endParaRPr lang="hu-H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Szanálási keretrendszer – Piaci konzultáció</a:t>
            </a:r>
          </a:p>
          <a:p>
            <a:endParaRPr lang="hu-HU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u-HU" dirty="0" smtClean="0"/>
              <a:t>Dr. Kómár András</a:t>
            </a:r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543300" y="6356351"/>
            <a:ext cx="2057400" cy="365125"/>
          </a:xfrm>
        </p:spPr>
        <p:txBody>
          <a:bodyPr/>
          <a:lstStyle/>
          <a:p>
            <a:pPr>
              <a:defRPr/>
            </a:pPr>
            <a:fld id="{0401AEF3-AFFE-433D-8A34-08D966C25545}" type="slidenum">
              <a:rPr lang="hu-HU" smtClean="0"/>
              <a:pPr>
                <a:defRPr/>
              </a:pPr>
              <a:t>1</a:t>
            </a:fld>
            <a:endParaRPr lang="hu-HU" dirty="0"/>
          </a:p>
        </p:txBody>
      </p:sp>
      <p:sp>
        <p:nvSpPr>
          <p:cNvPr id="6" name="Content Placeholder 5"/>
          <p:cNvSpPr>
            <a:spLocks noGrp="1"/>
          </p:cNvSpPr>
          <p:nvPr>
            <p:ph idx="14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2014. szeptember 10-11.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8884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485331" cy="759189"/>
          </a:xfrm>
        </p:spPr>
        <p:txBody>
          <a:bodyPr/>
          <a:lstStyle/>
          <a:p>
            <a:r>
              <a:rPr lang="hu-HU" altLang="hu-HU" sz="4000" b="1" dirty="0"/>
              <a:t>Szanálás feltételei</a:t>
            </a:r>
            <a:endParaRPr lang="hu-HU" b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>
                <a:solidFill>
                  <a:srgbClr val="202653"/>
                </a:solidFill>
              </a:rPr>
              <a:t>Magyar Nemzeti Bank</a:t>
            </a:r>
            <a:endParaRPr lang="hu-HU" dirty="0" smtClean="0">
              <a:solidFill>
                <a:srgbClr val="202653"/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>
                <a:solidFill>
                  <a:srgbClr val="202653"/>
                </a:solidFill>
              </a:rPr>
              <a:pPr>
                <a:defRPr/>
              </a:pPr>
              <a:t>2</a:t>
            </a:fld>
            <a:endParaRPr lang="hu-HU" dirty="0">
              <a:solidFill>
                <a:srgbClr val="202653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788024" y="3044669"/>
            <a:ext cx="324036" cy="277513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hu-H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9259" y="1379677"/>
            <a:ext cx="7886700" cy="4968552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195767"/>
              </p:ext>
            </p:extLst>
          </p:nvPr>
        </p:nvGraphicFramePr>
        <p:xfrm>
          <a:off x="684213" y="1341438"/>
          <a:ext cx="8261350" cy="3048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929"/>
                <a:gridCol w="6136036"/>
                <a:gridCol w="1637385"/>
              </a:tblGrid>
              <a:tr h="579187">
                <a:tc gridSpan="2"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SZANÁLÁSI FELTÉTELEK (konjunktív!)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 smtClean="0">
                          <a:solidFill>
                            <a:schemeClr val="tx1"/>
                          </a:solidFill>
                        </a:rPr>
                        <a:t>Ki állapítja meg?</a:t>
                      </a:r>
                      <a:endParaRPr lang="hu-H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9" marR="91429"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9187">
                <a:tc>
                  <a:txBody>
                    <a:bodyPr/>
                    <a:lstStyle/>
                    <a:p>
                      <a:r>
                        <a:rPr lang="hu-HU" sz="1300" dirty="0" smtClean="0"/>
                        <a:t>1.</a:t>
                      </a:r>
                      <a:endParaRPr lang="hu-HU" sz="1300" dirty="0"/>
                    </a:p>
                  </a:txBody>
                  <a:tcPr marL="91429" marR="91429"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/>
                        <a:t>FIZETÉSKÉPTELENSÉG ( tág értelmezés )</a:t>
                      </a:r>
                    </a:p>
                    <a:p>
                      <a:r>
                        <a:rPr lang="hu-HU" sz="1600" dirty="0" smtClean="0"/>
                        <a:t>az intézmény fizetésképtelen vagy várhatóan fizetésképtelenné válik *</a:t>
                      </a:r>
                      <a:endParaRPr lang="hu-HU" sz="1600" dirty="0"/>
                    </a:p>
                  </a:txBody>
                  <a:tcPr marL="91429" marR="91429"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felügyeleti terület</a:t>
                      </a:r>
                      <a:endParaRPr lang="hu-HU" sz="1600" dirty="0"/>
                    </a:p>
                  </a:txBody>
                  <a:tcPr marL="91429" marR="91429"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823075">
                <a:tc>
                  <a:txBody>
                    <a:bodyPr/>
                    <a:lstStyle/>
                    <a:p>
                      <a:r>
                        <a:rPr lang="hu-HU" sz="1300" dirty="0" smtClean="0"/>
                        <a:t>2.</a:t>
                      </a:r>
                      <a:endParaRPr lang="hu-HU" sz="1300" dirty="0"/>
                    </a:p>
                  </a:txBody>
                  <a:tcPr marL="91429" marR="91429"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NINCS PRIVÁT MEGOLDÁS</a:t>
                      </a:r>
                    </a:p>
                    <a:p>
                      <a:pPr algn="just"/>
                      <a:r>
                        <a:rPr lang="hu-HU" sz="1600" dirty="0" smtClean="0"/>
                        <a:t>nem valószínűsíthető, hogy a szanálási intézkedéseken kívül bármilyen más intézkedés megakadályozná az intézmény fizetésképtelenné válását</a:t>
                      </a:r>
                      <a:endParaRPr lang="hu-HU" sz="1600" dirty="0"/>
                    </a:p>
                  </a:txBody>
                  <a:tcPr marL="91429" marR="91429"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szanálási terület (a felügyelettel</a:t>
                      </a:r>
                      <a:r>
                        <a:rPr lang="hu-HU" sz="1600" baseline="0" dirty="0" smtClean="0"/>
                        <a:t> konzultálva)</a:t>
                      </a:r>
                    </a:p>
                  </a:txBody>
                  <a:tcPr marL="91429" marR="91429"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579187">
                <a:tc>
                  <a:txBody>
                    <a:bodyPr/>
                    <a:lstStyle/>
                    <a:p>
                      <a:r>
                        <a:rPr lang="hu-HU" sz="1300" dirty="0" smtClean="0"/>
                        <a:t>3.</a:t>
                      </a:r>
                      <a:endParaRPr lang="hu-HU" sz="1300" dirty="0"/>
                    </a:p>
                  </a:txBody>
                  <a:tcPr marL="91429" marR="91429"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KÖZÉRDEK </a:t>
                      </a:r>
                    </a:p>
                    <a:p>
                      <a:r>
                        <a:rPr lang="hu-HU" sz="1600" dirty="0" smtClean="0"/>
                        <a:t>a szanálást közérdek indokolja **</a:t>
                      </a:r>
                      <a:endParaRPr lang="hu-HU" sz="1600" dirty="0"/>
                    </a:p>
                  </a:txBody>
                  <a:tcPr marL="91429" marR="91429"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 smtClean="0"/>
                        <a:t>szanálási</a:t>
                      </a:r>
                      <a:r>
                        <a:rPr lang="hu-HU" sz="1600" baseline="0" dirty="0" smtClean="0"/>
                        <a:t> terület</a:t>
                      </a:r>
                      <a:endParaRPr lang="hu-HU" sz="1600" dirty="0"/>
                    </a:p>
                  </a:txBody>
                  <a:tcPr marL="91429" marR="91429" marT="45706" marB="4570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539552" y="5517232"/>
            <a:ext cx="8280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200" dirty="0" smtClean="0">
                <a:solidFill>
                  <a:schemeClr val="tx1"/>
                </a:solidFill>
                <a:cs typeface="Arial" charset="0"/>
              </a:rPr>
              <a:t>*A Szanálási törvény szerinti </a:t>
            </a:r>
            <a:r>
              <a:rPr lang="hu-HU" altLang="hu-HU" sz="1200" dirty="0">
                <a:solidFill>
                  <a:schemeClr val="tx1"/>
                </a:solidFill>
                <a:cs typeface="Arial" charset="0"/>
              </a:rPr>
              <a:t>1. feltétel (‚</a:t>
            </a:r>
            <a:r>
              <a:rPr lang="hu-HU" altLang="hu-HU" sz="1200" i="1" dirty="0" err="1">
                <a:solidFill>
                  <a:schemeClr val="tx1"/>
                </a:solidFill>
                <a:cs typeface="Arial" charset="0"/>
              </a:rPr>
              <a:t>failing</a:t>
            </a:r>
            <a:r>
              <a:rPr lang="hu-HU" altLang="hu-HU" sz="1200" i="1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hu-HU" altLang="hu-HU" sz="1200" i="1" dirty="0" err="1">
                <a:solidFill>
                  <a:schemeClr val="tx1"/>
                </a:solidFill>
                <a:cs typeface="Arial" charset="0"/>
              </a:rPr>
              <a:t>or</a:t>
            </a:r>
            <a:r>
              <a:rPr lang="hu-HU" altLang="hu-HU" sz="1200" i="1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hu-HU" altLang="hu-HU" sz="1200" i="1" dirty="0" err="1">
                <a:solidFill>
                  <a:schemeClr val="tx1"/>
                </a:solidFill>
                <a:cs typeface="Arial" charset="0"/>
              </a:rPr>
              <a:t>likely</a:t>
            </a:r>
            <a:r>
              <a:rPr lang="hu-HU" altLang="hu-HU" sz="1200" i="1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hu-HU" altLang="hu-HU" sz="1200" i="1" dirty="0" err="1">
                <a:solidFill>
                  <a:schemeClr val="tx1"/>
                </a:solidFill>
                <a:cs typeface="Arial" charset="0"/>
              </a:rPr>
              <a:t>to</a:t>
            </a:r>
            <a:r>
              <a:rPr lang="hu-HU" altLang="hu-HU" sz="1200" i="1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hu-HU" altLang="hu-HU" sz="1200" i="1" dirty="0" err="1">
                <a:solidFill>
                  <a:schemeClr val="tx1"/>
                </a:solidFill>
                <a:cs typeface="Arial" charset="0"/>
              </a:rPr>
              <a:t>fail</a:t>
            </a:r>
            <a:r>
              <a:rPr lang="hu-HU" altLang="hu-HU" sz="1200" dirty="0">
                <a:solidFill>
                  <a:schemeClr val="tx1"/>
                </a:solidFill>
                <a:cs typeface="Arial" charset="0"/>
              </a:rPr>
              <a:t>’) jóval szélesebb kategória, mint a „fizetésképtelenség” (pl. egyéb engedély visszavonási okok is). 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200" dirty="0" smtClean="0">
                <a:solidFill>
                  <a:schemeClr val="tx1"/>
                </a:solidFill>
                <a:cs typeface="Arial" charset="0"/>
              </a:rPr>
              <a:t>**A </a:t>
            </a:r>
            <a:r>
              <a:rPr lang="hu-HU" altLang="hu-HU" sz="1200" dirty="0">
                <a:solidFill>
                  <a:schemeClr val="tx1"/>
                </a:solidFill>
                <a:cs typeface="Arial" charset="0"/>
              </a:rPr>
              <a:t>„közérdek” </a:t>
            </a:r>
            <a:r>
              <a:rPr lang="hu-HU" altLang="hu-HU" sz="1200" dirty="0" smtClean="0">
                <a:solidFill>
                  <a:schemeClr val="tx1"/>
                </a:solidFill>
                <a:cs typeface="Arial" charset="0"/>
              </a:rPr>
              <a:t>a Szanálási törvény keretei </a:t>
            </a:r>
            <a:r>
              <a:rPr lang="hu-HU" altLang="hu-HU" sz="1200" dirty="0">
                <a:solidFill>
                  <a:schemeClr val="tx1"/>
                </a:solidFill>
                <a:cs typeface="Arial" charset="0"/>
              </a:rPr>
              <a:t>között értelmezhető, MNB módszertan lesz rá a felügyeleti területtel együttműködésben.</a:t>
            </a:r>
          </a:p>
        </p:txBody>
      </p:sp>
      <p:sp>
        <p:nvSpPr>
          <p:cNvPr id="10" name="Down Arrow 9"/>
          <p:cNvSpPr/>
          <p:nvPr/>
        </p:nvSpPr>
        <p:spPr>
          <a:xfrm>
            <a:off x="4572609" y="4454450"/>
            <a:ext cx="405641" cy="558726"/>
          </a:xfrm>
          <a:prstGeom prst="down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rgbClr val="00B0F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99924" y="5085184"/>
            <a:ext cx="297619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hu-HU" dirty="0" smtClean="0"/>
              <a:t>Pénzügyi Stabilitási Tanács</a:t>
            </a:r>
          </a:p>
        </p:txBody>
      </p:sp>
    </p:spTree>
    <p:extLst>
      <p:ext uri="{BB962C8B-B14F-4D97-AF65-F5344CB8AC3E}">
        <p14:creationId xmlns:p14="http://schemas.microsoft.com/office/powerpoint/2010/main" val="198153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7485331" cy="759189"/>
          </a:xfrm>
        </p:spPr>
        <p:txBody>
          <a:bodyPr/>
          <a:lstStyle/>
          <a:p>
            <a:r>
              <a:rPr lang="hu-HU" altLang="hu-HU" sz="4000" b="1" dirty="0"/>
              <a:t>A szanálási eszköztár</a:t>
            </a:r>
            <a:endParaRPr lang="hu-HU" b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>
                <a:solidFill>
                  <a:srgbClr val="202653"/>
                </a:solidFill>
              </a:rPr>
              <a:t>Magyar Nemzeti Bank</a:t>
            </a:r>
            <a:endParaRPr lang="hu-HU" dirty="0" smtClean="0">
              <a:solidFill>
                <a:srgbClr val="202653"/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>
                <a:solidFill>
                  <a:srgbClr val="202653"/>
                </a:solidFill>
              </a:rPr>
              <a:pPr>
                <a:defRPr/>
              </a:pPr>
              <a:t>3</a:t>
            </a:fld>
            <a:endParaRPr lang="hu-HU" dirty="0">
              <a:solidFill>
                <a:srgbClr val="202653"/>
              </a:solidFill>
            </a:endParaRPr>
          </a:p>
        </p:txBody>
      </p:sp>
      <p:sp>
        <p:nvSpPr>
          <p:cNvPr id="12" name="Slide Number Placeholder 3"/>
          <p:cNvSpPr txBox="1">
            <a:spLocks/>
          </p:cNvSpPr>
          <p:nvPr/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hu-HU" dirty="0" smtClean="0"/>
          </a:p>
          <a:p>
            <a:pPr>
              <a:defRPr/>
            </a:pPr>
            <a:endParaRPr lang="hu-HU" dirty="0"/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1447800" y="3213100"/>
            <a:ext cx="2159000" cy="9239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>
                <a:solidFill>
                  <a:schemeClr val="tx1"/>
                </a:solidFill>
                <a:cs typeface="Arial" charset="0"/>
              </a:rPr>
              <a:t>Tőkeelemek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>
                <a:solidFill>
                  <a:schemeClr val="tx1"/>
                </a:solidFill>
                <a:cs typeface="Arial" charset="0"/>
              </a:rPr>
              <a:t>leírása és átalakítása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>
                <a:solidFill>
                  <a:schemeClr val="tx1"/>
                </a:solidFill>
                <a:cs typeface="Arial" charset="0"/>
              </a:rPr>
              <a:t>[</a:t>
            </a:r>
            <a:r>
              <a:rPr lang="hu-HU" altLang="hu-HU" sz="1800" i="1">
                <a:solidFill>
                  <a:schemeClr val="tx1"/>
                </a:solidFill>
                <a:cs typeface="Arial" charset="0"/>
              </a:rPr>
              <a:t>ún. junior bail-in</a:t>
            </a:r>
            <a:r>
              <a:rPr lang="hu-HU" altLang="hu-HU" sz="1800">
                <a:solidFill>
                  <a:schemeClr val="tx1"/>
                </a:solidFill>
                <a:cs typeface="Arial" charset="0"/>
              </a:rPr>
              <a:t>]</a:t>
            </a: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4149725" y="1989138"/>
            <a:ext cx="4310063" cy="2030412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 dirty="0">
                <a:solidFill>
                  <a:schemeClr val="tx1"/>
                </a:solidFill>
                <a:cs typeface="Arial" charset="0"/>
              </a:rPr>
              <a:t>Szanálási eszközök</a:t>
            </a:r>
            <a:endParaRPr lang="hu-HU" altLang="hu-HU" sz="1800" dirty="0">
              <a:solidFill>
                <a:schemeClr val="tx1"/>
              </a:solidFill>
              <a:cs typeface="Arial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dirty="0">
                <a:solidFill>
                  <a:schemeClr val="tx1"/>
                </a:solidFill>
                <a:cs typeface="Arial" charset="0"/>
              </a:rPr>
              <a:t>1. vagyonértékesítés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dirty="0">
                <a:solidFill>
                  <a:schemeClr val="tx1"/>
                </a:solidFill>
                <a:cs typeface="Arial" charset="0"/>
              </a:rPr>
              <a:t>2. áthidaló </a:t>
            </a:r>
            <a:r>
              <a:rPr lang="hu-HU" altLang="hu-HU" sz="1800" dirty="0" smtClean="0">
                <a:solidFill>
                  <a:schemeClr val="tx1"/>
                </a:solidFill>
                <a:cs typeface="Arial" charset="0"/>
              </a:rPr>
              <a:t>intézmény</a:t>
            </a:r>
            <a:endParaRPr lang="hu-HU" altLang="hu-HU" sz="1800" dirty="0">
              <a:solidFill>
                <a:schemeClr val="tx1"/>
              </a:solidFill>
              <a:cs typeface="Arial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dirty="0">
                <a:solidFill>
                  <a:schemeClr val="tx1"/>
                </a:solidFill>
                <a:cs typeface="Arial" charset="0"/>
              </a:rPr>
              <a:t>3. </a:t>
            </a:r>
            <a:r>
              <a:rPr lang="hu-HU" altLang="hu-HU" sz="1800" dirty="0" err="1">
                <a:solidFill>
                  <a:schemeClr val="tx1"/>
                </a:solidFill>
                <a:cs typeface="Arial" charset="0"/>
              </a:rPr>
              <a:t>eszközelkülönítés</a:t>
            </a:r>
            <a:endParaRPr lang="hu-HU" altLang="hu-HU" sz="1800" dirty="0">
              <a:solidFill>
                <a:schemeClr val="tx1"/>
              </a:solidFill>
              <a:cs typeface="Arial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dirty="0">
                <a:solidFill>
                  <a:schemeClr val="tx1"/>
                </a:solidFill>
                <a:cs typeface="Arial" charset="0"/>
              </a:rPr>
              <a:t>4. hitelezői feltőkésítés [</a:t>
            </a:r>
            <a:r>
              <a:rPr lang="hu-HU" altLang="hu-HU" sz="1800" i="1" dirty="0">
                <a:solidFill>
                  <a:schemeClr val="tx1"/>
                </a:solidFill>
                <a:cs typeface="Arial" charset="0"/>
              </a:rPr>
              <a:t>(</a:t>
            </a:r>
            <a:r>
              <a:rPr lang="hu-HU" altLang="hu-HU" sz="1800" i="1" dirty="0" err="1">
                <a:solidFill>
                  <a:schemeClr val="tx1"/>
                </a:solidFill>
                <a:cs typeface="Arial" charset="0"/>
              </a:rPr>
              <a:t>senior</a:t>
            </a:r>
            <a:r>
              <a:rPr lang="hu-HU" altLang="hu-HU" sz="1800" i="1" dirty="0">
                <a:solidFill>
                  <a:schemeClr val="tx1"/>
                </a:solidFill>
                <a:cs typeface="Arial" charset="0"/>
              </a:rPr>
              <a:t>) </a:t>
            </a:r>
            <a:r>
              <a:rPr lang="hu-HU" altLang="hu-HU" sz="1800" i="1" dirty="0" err="1">
                <a:solidFill>
                  <a:schemeClr val="tx1"/>
                </a:solidFill>
                <a:cs typeface="Arial" charset="0"/>
              </a:rPr>
              <a:t>bail-in</a:t>
            </a:r>
            <a:r>
              <a:rPr lang="hu-HU" altLang="hu-HU" sz="1800" dirty="0">
                <a:solidFill>
                  <a:schemeClr val="tx1"/>
                </a:solidFill>
                <a:cs typeface="Arial" charset="0"/>
              </a:rPr>
              <a:t>]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dirty="0">
                <a:solidFill>
                  <a:schemeClr val="tx1"/>
                </a:solidFill>
                <a:cs typeface="Arial" charset="0"/>
              </a:rPr>
              <a:t>Kombinálhatók, de az </a:t>
            </a:r>
            <a:r>
              <a:rPr lang="hu-HU" altLang="hu-HU" sz="1800" dirty="0" err="1">
                <a:solidFill>
                  <a:schemeClr val="tx1"/>
                </a:solidFill>
                <a:cs typeface="Arial" charset="0"/>
              </a:rPr>
              <a:t>eszközelkülönítés</a:t>
            </a:r>
            <a:r>
              <a:rPr lang="hu-HU" altLang="hu-HU" sz="1800" dirty="0">
                <a:solidFill>
                  <a:schemeClr val="tx1"/>
                </a:solidFill>
                <a:cs typeface="Arial" charset="0"/>
              </a:rPr>
              <a:t>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dirty="0">
                <a:solidFill>
                  <a:schemeClr val="tx1"/>
                </a:solidFill>
                <a:cs typeface="Arial" charset="0"/>
              </a:rPr>
              <a:t>önállóan nem használható.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84663" y="4292600"/>
            <a:ext cx="3592512" cy="923925"/>
          </a:xfrm>
          <a:prstGeom prst="rect">
            <a:avLst/>
          </a:prstGeom>
          <a:solidFill>
            <a:srgbClr val="FF7C80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hu-HU" b="1" dirty="0">
                <a:latin typeface="Calibri" panose="020F0502020204030204" pitchFamily="34" charset="0"/>
              </a:rPr>
              <a:t>Állami stabilizációs intézkedések</a:t>
            </a:r>
          </a:p>
          <a:p>
            <a:pPr marL="342900" indent="-342900">
              <a:buFontTx/>
              <a:buAutoNum type="arabicPeriod"/>
              <a:defRPr/>
            </a:pPr>
            <a:r>
              <a:rPr lang="hu-HU" dirty="0">
                <a:latin typeface="Calibri" panose="020F0502020204030204" pitchFamily="34" charset="0"/>
              </a:rPr>
              <a:t>tőkeemelés</a:t>
            </a:r>
          </a:p>
          <a:p>
            <a:pPr marL="342900" indent="-342900">
              <a:buFontTx/>
              <a:buAutoNum type="arabicPeriod"/>
              <a:defRPr/>
            </a:pPr>
            <a:r>
              <a:rPr lang="hu-HU" dirty="0">
                <a:latin typeface="Calibri" panose="020F0502020204030204" pitchFamily="34" charset="0"/>
              </a:rPr>
              <a:t>(ideiglenes) államosítás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1116013" y="1268413"/>
            <a:ext cx="7848600" cy="288925"/>
          </a:xfrm>
          <a:prstGeom prst="rightArrow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7" name="Right Arrow 16"/>
          <p:cNvSpPr/>
          <p:nvPr/>
        </p:nvSpPr>
        <p:spPr>
          <a:xfrm>
            <a:off x="1116013" y="5876925"/>
            <a:ext cx="7777162" cy="288925"/>
          </a:xfrm>
          <a:prstGeom prst="rightArrow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2166938" y="2646363"/>
            <a:ext cx="312737" cy="369887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>
                <a:solidFill>
                  <a:schemeClr val="tx1"/>
                </a:solidFill>
                <a:latin typeface="Arial" charset="0"/>
                <a:cs typeface="Arial" charset="0"/>
              </a:rPr>
              <a:t>1</a:t>
            </a:r>
          </a:p>
        </p:txBody>
      </p:sp>
      <p:sp>
        <p:nvSpPr>
          <p:cNvPr id="19" name="TextBox 10"/>
          <p:cNvSpPr txBox="1">
            <a:spLocks noChangeArrowheads="1"/>
          </p:cNvSpPr>
          <p:nvPr/>
        </p:nvSpPr>
        <p:spPr bwMode="auto">
          <a:xfrm>
            <a:off x="5965825" y="1555750"/>
            <a:ext cx="312738" cy="36988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>
                <a:solidFill>
                  <a:schemeClr val="tx1"/>
                </a:solidFill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20" name="Oval 19"/>
          <p:cNvSpPr/>
          <p:nvPr/>
        </p:nvSpPr>
        <p:spPr>
          <a:xfrm>
            <a:off x="2184400" y="4354513"/>
            <a:ext cx="342900" cy="338137"/>
          </a:xfrm>
          <a:prstGeom prst="ellipse">
            <a:avLst/>
          </a:prstGeom>
          <a:solidFill>
            <a:srgbClr val="FF7C8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1" name="Oval 20"/>
          <p:cNvSpPr/>
          <p:nvPr/>
        </p:nvSpPr>
        <p:spPr>
          <a:xfrm>
            <a:off x="5908675" y="5300663"/>
            <a:ext cx="369888" cy="358775"/>
          </a:xfrm>
          <a:prstGeom prst="ellipse">
            <a:avLst/>
          </a:prstGeom>
          <a:solidFill>
            <a:srgbClr val="FF7C8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hu-HU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2" name="TextBox 13"/>
          <p:cNvSpPr txBox="1">
            <a:spLocks noChangeArrowheads="1"/>
          </p:cNvSpPr>
          <p:nvPr/>
        </p:nvSpPr>
        <p:spPr bwMode="auto">
          <a:xfrm rot="-5400000">
            <a:off x="-633413" y="2246313"/>
            <a:ext cx="2138363" cy="36988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>
                <a:solidFill>
                  <a:schemeClr val="tx1"/>
                </a:solidFill>
                <a:cs typeface="Arial" charset="0"/>
              </a:rPr>
              <a:t>SZANÁLÁS</a:t>
            </a:r>
            <a:endParaRPr lang="hu-HU" altLang="hu-HU" sz="18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3" name="TextBox 14"/>
          <p:cNvSpPr txBox="1">
            <a:spLocks noChangeArrowheads="1"/>
          </p:cNvSpPr>
          <p:nvPr/>
        </p:nvSpPr>
        <p:spPr bwMode="auto">
          <a:xfrm rot="-5400000">
            <a:off x="-356393" y="4282281"/>
            <a:ext cx="2138362" cy="923925"/>
          </a:xfrm>
          <a:prstGeom prst="rect">
            <a:avLst/>
          </a:prstGeom>
          <a:solidFill>
            <a:srgbClr val="FF7C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750"/>
              </a:spcBef>
              <a:buFont typeface="Arial" charset="0"/>
              <a:buChar char="•"/>
              <a:defRPr sz="21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5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375"/>
              </a:spcBef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charset="0"/>
              <a:buChar char="•"/>
              <a:defRPr sz="1300">
                <a:solidFill>
                  <a:srgbClr val="202653"/>
                </a:solidFill>
                <a:latin typeface="Calibri" pitchFamily="34" charset="0"/>
                <a:ea typeface="Verdana" pitchFamily="34" charset="0"/>
                <a:cs typeface="Verdana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hu-HU" altLang="hu-HU" sz="1800" b="1">
                <a:solidFill>
                  <a:schemeClr val="tx1"/>
                </a:solidFill>
                <a:cs typeface="Arial" charset="0"/>
              </a:rPr>
              <a:t>ÁLAMI STABILIZÁCIÓS INTÉZKEDÉSEK</a:t>
            </a:r>
            <a:endParaRPr lang="hu-HU" altLang="hu-HU" sz="180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211638" y="2060575"/>
            <a:ext cx="4032250" cy="13684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u-HU"/>
          </a:p>
        </p:txBody>
      </p:sp>
      <p:cxnSp>
        <p:nvCxnSpPr>
          <p:cNvPr id="25" name="Straight Connector 24"/>
          <p:cNvCxnSpPr/>
          <p:nvPr/>
        </p:nvCxnSpPr>
        <p:spPr>
          <a:xfrm>
            <a:off x="3851275" y="1268413"/>
            <a:ext cx="73025" cy="5256212"/>
          </a:xfrm>
          <a:prstGeom prst="line">
            <a:avLst/>
          </a:prstGeom>
          <a:ln w="28575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8" idx="0"/>
          </p:cNvCxnSpPr>
          <p:nvPr/>
        </p:nvCxnSpPr>
        <p:spPr>
          <a:xfrm rot="5400000" flipH="1" flipV="1">
            <a:off x="3663156" y="400844"/>
            <a:ext cx="906463" cy="3584575"/>
          </a:xfrm>
          <a:prstGeom prst="bentConnector2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20" idx="4"/>
            <a:endCxn id="21" idx="2"/>
          </p:cNvCxnSpPr>
          <p:nvPr/>
        </p:nvCxnSpPr>
        <p:spPr>
          <a:xfrm rot="16200000" flipH="1">
            <a:off x="3738563" y="3309937"/>
            <a:ext cx="787400" cy="3552825"/>
          </a:xfrm>
          <a:prstGeom prst="bentConnector2">
            <a:avLst/>
          </a:prstGeom>
          <a:ln w="28575">
            <a:solidFill>
              <a:srgbClr val="FF7C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nyíllal 4"/>
          <p:cNvCxnSpPr/>
          <p:nvPr/>
        </p:nvCxnSpPr>
        <p:spPr>
          <a:xfrm>
            <a:off x="6156325" y="4019550"/>
            <a:ext cx="0" cy="273050"/>
          </a:xfrm>
          <a:prstGeom prst="straightConnector1">
            <a:avLst/>
          </a:prstGeom>
          <a:ln w="28575">
            <a:solidFill>
              <a:srgbClr val="92B93B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869063" y="2405073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>
                <a:latin typeface="Calibri" panose="020F0502020204030204" pitchFamily="34" charset="0"/>
              </a:rPr>
              <a:t>híd bank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869063" y="2677696"/>
            <a:ext cx="13133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dirty="0" smtClean="0">
                <a:latin typeface="Calibri" panose="020F0502020204030204" pitchFamily="34" charset="0"/>
              </a:rPr>
              <a:t>híd </a:t>
            </a:r>
            <a:r>
              <a:rPr lang="hu-HU" sz="1600" dirty="0" err="1" smtClean="0">
                <a:latin typeface="Calibri" panose="020F0502020204030204" pitchFamily="34" charset="0"/>
              </a:rPr>
              <a:t>bef-i</a:t>
            </a:r>
            <a:r>
              <a:rPr lang="hu-HU" sz="1600" dirty="0" smtClean="0">
                <a:latin typeface="Calibri" panose="020F0502020204030204" pitchFamily="34" charset="0"/>
              </a:rPr>
              <a:t> váll.</a:t>
            </a:r>
          </a:p>
        </p:txBody>
      </p:sp>
      <p:cxnSp>
        <p:nvCxnSpPr>
          <p:cNvPr id="31" name="Straight Arrow Connector 30"/>
          <p:cNvCxnSpPr>
            <a:endCxn id="29" idx="1"/>
          </p:cNvCxnSpPr>
          <p:nvPr/>
        </p:nvCxnSpPr>
        <p:spPr>
          <a:xfrm flipV="1">
            <a:off x="6372200" y="2574350"/>
            <a:ext cx="496863" cy="16927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30" idx="1"/>
          </p:cNvCxnSpPr>
          <p:nvPr/>
        </p:nvCxnSpPr>
        <p:spPr>
          <a:xfrm>
            <a:off x="6372200" y="2744787"/>
            <a:ext cx="496863" cy="10218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486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5615" y="188640"/>
            <a:ext cx="7560841" cy="759189"/>
          </a:xfrm>
        </p:spPr>
        <p:txBody>
          <a:bodyPr>
            <a:normAutofit fontScale="90000"/>
          </a:bodyPr>
          <a:lstStyle/>
          <a:p>
            <a:r>
              <a:rPr lang="hu-HU" sz="4000" b="1" dirty="0"/>
              <a:t>Főbb </a:t>
            </a:r>
            <a:r>
              <a:rPr lang="hu-HU" sz="4000" b="1" dirty="0" err="1"/>
              <a:t>EBA</a:t>
            </a:r>
            <a:r>
              <a:rPr lang="hu-HU" sz="4000" b="1" dirty="0"/>
              <a:t> szabályozási anyagok e témákhoz</a:t>
            </a:r>
            <a:endParaRPr lang="hu-HU" b="1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u-HU" smtClean="0">
                <a:solidFill>
                  <a:srgbClr val="202653"/>
                </a:solidFill>
              </a:rPr>
              <a:t>Magyar Nemzeti Bank</a:t>
            </a:r>
            <a:endParaRPr lang="hu-HU" dirty="0" smtClean="0">
              <a:solidFill>
                <a:srgbClr val="202653"/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1AEF3-AFFE-433D-8A34-08D966C25545}" type="slidenum">
              <a:rPr lang="hu-HU" smtClean="0">
                <a:solidFill>
                  <a:srgbClr val="202653"/>
                </a:solidFill>
              </a:rPr>
              <a:pPr>
                <a:defRPr/>
              </a:pPr>
              <a:t>4</a:t>
            </a:fld>
            <a:endParaRPr lang="hu-HU" dirty="0">
              <a:solidFill>
                <a:srgbClr val="202653"/>
              </a:solidFill>
            </a:endParaRPr>
          </a:p>
        </p:txBody>
      </p:sp>
      <p:sp>
        <p:nvSpPr>
          <p:cNvPr id="12" name="Slide Number Placeholder 3"/>
          <p:cNvSpPr txBox="1">
            <a:spLocks/>
          </p:cNvSpPr>
          <p:nvPr/>
        </p:nvSpPr>
        <p:spPr>
          <a:xfrm>
            <a:off x="354330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accent5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hu-HU" dirty="0" smtClean="0"/>
          </a:p>
          <a:p>
            <a:pPr>
              <a:defRPr/>
            </a:pPr>
            <a:endParaRPr lang="hu-HU" dirty="0"/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8968317"/>
              </p:ext>
            </p:extLst>
          </p:nvPr>
        </p:nvGraphicFramePr>
        <p:xfrm>
          <a:off x="683568" y="1340768"/>
          <a:ext cx="8064896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4248472"/>
              </a:tblGrid>
              <a:tr h="375816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hu-HU" sz="2000" b="1" dirty="0" smtClean="0">
                          <a:solidFill>
                            <a:schemeClr val="tx1"/>
                          </a:solidFill>
                        </a:rPr>
                        <a:t>Vagyonértékelés (4db </a:t>
                      </a:r>
                      <a:r>
                        <a:rPr lang="hu-HU" sz="2000" b="1" dirty="0" err="1" smtClean="0">
                          <a:solidFill>
                            <a:schemeClr val="tx1"/>
                          </a:solidFill>
                        </a:rPr>
                        <a:t>RTS</a:t>
                      </a:r>
                      <a:r>
                        <a:rPr lang="hu-HU" sz="2000" b="1" dirty="0" smtClean="0">
                          <a:solidFill>
                            <a:schemeClr val="tx1"/>
                          </a:solidFill>
                        </a:rPr>
                        <a:t>):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B93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Szanálási eszközök (5db </a:t>
                      </a:r>
                      <a:r>
                        <a:rPr lang="hu-HU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GL</a:t>
                      </a:r>
                      <a:r>
                        <a:rPr lang="hu-H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):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B93B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buNone/>
                      </a:pPr>
                      <a:r>
                        <a:rPr lang="hu-HU" sz="2000" u="sng" dirty="0" smtClean="0">
                          <a:solidFill>
                            <a:schemeClr val="tx1"/>
                          </a:solidFill>
                        </a:rPr>
                        <a:t>2db kötelező </a:t>
                      </a:r>
                      <a:r>
                        <a:rPr lang="hu-HU" sz="2000" u="sng" dirty="0" err="1" smtClean="0">
                          <a:solidFill>
                            <a:schemeClr val="tx1"/>
                          </a:solidFill>
                        </a:rPr>
                        <a:t>EBA</a:t>
                      </a:r>
                      <a:r>
                        <a:rPr lang="hu-HU" sz="2000" u="sng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2000" u="sng" dirty="0" err="1" smtClean="0">
                          <a:solidFill>
                            <a:schemeClr val="tx1"/>
                          </a:solidFill>
                        </a:rPr>
                        <a:t>draft</a:t>
                      </a:r>
                      <a:r>
                        <a:rPr lang="hu-HU" sz="2000" u="sng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2000" u="sng" dirty="0" err="1" smtClean="0">
                          <a:solidFill>
                            <a:schemeClr val="tx1"/>
                          </a:solidFill>
                        </a:rPr>
                        <a:t>RTS</a:t>
                      </a:r>
                      <a:r>
                        <a:rPr lang="hu-HU" sz="2000" u="sng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hu-HU" sz="2000" dirty="0" smtClean="0">
                          <a:solidFill>
                            <a:schemeClr val="tx1"/>
                          </a:solidFill>
                        </a:rPr>
                        <a:t>Vagyonértékelők függetlensége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hu-HU" sz="2000" dirty="0" smtClean="0">
                          <a:solidFill>
                            <a:schemeClr val="tx1"/>
                          </a:solidFill>
                        </a:rPr>
                        <a:t>Derivatív ügyletek értékelése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hu-HU" sz="2000" u="sng" dirty="0" smtClean="0">
                          <a:solidFill>
                            <a:schemeClr val="tx1"/>
                          </a:solidFill>
                        </a:rPr>
                        <a:t>2db opcionális </a:t>
                      </a:r>
                      <a:r>
                        <a:rPr lang="hu-HU" sz="2000" u="sng" dirty="0" err="1" smtClean="0">
                          <a:solidFill>
                            <a:schemeClr val="tx1"/>
                          </a:solidFill>
                        </a:rPr>
                        <a:t>EBA</a:t>
                      </a:r>
                      <a:r>
                        <a:rPr lang="hu-HU" sz="2000" u="sng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2000" u="sng" dirty="0" err="1" smtClean="0">
                          <a:solidFill>
                            <a:schemeClr val="tx1"/>
                          </a:solidFill>
                        </a:rPr>
                        <a:t>draft</a:t>
                      </a:r>
                      <a:r>
                        <a:rPr lang="hu-HU" sz="2000" u="sng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hu-HU" sz="2000" u="sng" dirty="0" err="1" smtClean="0">
                          <a:solidFill>
                            <a:schemeClr val="tx1"/>
                          </a:solidFill>
                        </a:rPr>
                        <a:t>RTS</a:t>
                      </a:r>
                      <a:endParaRPr lang="hu-HU" sz="2000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buFontTx/>
                        <a:buChar char="-"/>
                      </a:pPr>
                      <a:r>
                        <a:rPr lang="hu-HU" sz="2000" dirty="0" smtClean="0">
                          <a:solidFill>
                            <a:schemeClr val="tx1"/>
                          </a:solidFill>
                        </a:rPr>
                        <a:t>Értékelési módszertan</a:t>
                      </a:r>
                    </a:p>
                    <a:p>
                      <a:pPr algn="l">
                        <a:buFontTx/>
                        <a:buChar char="-"/>
                      </a:pPr>
                      <a:r>
                        <a:rPr lang="hu-HU" sz="2000" dirty="0" smtClean="0">
                          <a:solidFill>
                            <a:schemeClr val="tx1"/>
                          </a:solidFill>
                        </a:rPr>
                        <a:t>Utólagos értékelés</a:t>
                      </a:r>
                    </a:p>
                    <a:p>
                      <a:pPr algn="ctr"/>
                      <a:endParaRPr lang="hu-H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hu-H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Vagyonértékesítés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hu-HU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Eszközelkülönítés</a:t>
                      </a:r>
                      <a:endParaRPr lang="hu-HU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hu-H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Szükséges szolgáltatások biztosítása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hu-H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Részvényesek kezelése hitelezői</a:t>
                      </a: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feltőkésítés esetén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Adósság-tőke konverzió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Szanálási leírások és konverziók kapcsolata a </a:t>
                      </a:r>
                      <a:r>
                        <a:rPr lang="hu-HU" sz="20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CRD</a:t>
                      </a: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20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IV</a:t>
                      </a:r>
                      <a:r>
                        <a:rPr lang="hu-HU" sz="2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hu-HU" sz="200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CRR-rel</a:t>
                      </a:r>
                      <a:endParaRPr lang="hu-HU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ctr">
                        <a:buFontTx/>
                        <a:buChar char="-"/>
                      </a:pPr>
                      <a:endParaRPr lang="hu-HU" sz="2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538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/>
              <a:t>Köszönöm a figyelmet!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67415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MNB_Theme_2">
      <a:dk1>
        <a:sysClr val="windowText" lastClr="000000"/>
      </a:dk1>
      <a:lt1>
        <a:sysClr val="window" lastClr="FFFFFF"/>
      </a:lt1>
      <a:dk2>
        <a:srgbClr val="898D8D"/>
      </a:dk2>
      <a:lt2>
        <a:srgbClr val="AC9F70"/>
      </a:lt2>
      <a:accent1>
        <a:srgbClr val="7E5C1D"/>
      </a:accent1>
      <a:accent2>
        <a:srgbClr val="E57200"/>
      </a:accent2>
      <a:accent3>
        <a:srgbClr val="CE0F69"/>
      </a:accent3>
      <a:accent4>
        <a:srgbClr val="8C4799"/>
      </a:accent4>
      <a:accent5>
        <a:srgbClr val="202653"/>
      </a:accent5>
      <a:accent6>
        <a:srgbClr val="7BAFD4"/>
      </a:accent6>
      <a:hlink>
        <a:srgbClr val="202653"/>
      </a:hlink>
      <a:folHlink>
        <a:srgbClr val="7BAFD4"/>
      </a:folHlink>
    </a:clrScheme>
    <a:fontScheme name="Fényűző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MNB_MUAR_PPT_sablon_3" id="{0E99E441-BA91-481E-9FDC-17C2A4F83B22}" vid="{1A0FA107-B5C5-463B-9D6B-4746756CF09B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311</TotalTime>
  <Words>280</Words>
  <Application>Microsoft Office PowerPoint</Application>
  <PresentationFormat>On-screen Show (4:3)</PresentationFormat>
  <Paragraphs>67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blank</vt:lpstr>
      <vt:lpstr>A szanálás feltételei, eszközök</vt:lpstr>
      <vt:lpstr>Szanálás feltételei</vt:lpstr>
      <vt:lpstr>A szanálási eszköztár</vt:lpstr>
      <vt:lpstr>Főbb EBA szabályozási anyagok e témákhoz</vt:lpstr>
      <vt:lpstr>Köszönöm a figyelmet!</vt:lpstr>
    </vt:vector>
  </TitlesOfParts>
  <Company>Magyar Nemzeti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Troján Tamás</dc:creator>
  <cp:lastModifiedBy>Troján Tamás</cp:lastModifiedBy>
  <cp:revision>19</cp:revision>
  <dcterms:created xsi:type="dcterms:W3CDTF">2014-09-08T09:02:45Z</dcterms:created>
  <dcterms:modified xsi:type="dcterms:W3CDTF">2014-09-10T11:27:38Z</dcterms:modified>
</cp:coreProperties>
</file>