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  <p:sldMasterId id="2147483827" r:id="rId2"/>
  </p:sldMasterIdLst>
  <p:notesMasterIdLst>
    <p:notesMasterId r:id="rId12"/>
  </p:notesMasterIdLst>
  <p:handoutMasterIdLst>
    <p:handoutMasterId r:id="rId13"/>
  </p:handoutMasterIdLst>
  <p:sldIdLst>
    <p:sldId id="260" r:id="rId3"/>
    <p:sldId id="267" r:id="rId4"/>
    <p:sldId id="270" r:id="rId5"/>
    <p:sldId id="262" r:id="rId6"/>
    <p:sldId id="274" r:id="rId7"/>
    <p:sldId id="272" r:id="rId8"/>
    <p:sldId id="271" r:id="rId9"/>
    <p:sldId id="269" r:id="rId10"/>
    <p:sldId id="273" r:id="rId11"/>
  </p:sldIdLst>
  <p:sldSz cx="9144000" cy="6858000" type="screen4x3"/>
  <p:notesSz cx="9926638" cy="67976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28" autoAdjust="0"/>
  </p:normalViewPr>
  <p:slideViewPr>
    <p:cSldViewPr>
      <p:cViewPr>
        <p:scale>
          <a:sx n="100" d="100"/>
          <a:sy n="100" d="100"/>
        </p:scale>
        <p:origin x="-324" y="-27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2014.09.10.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2014.09.10.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187450" y="1123950"/>
            <a:ext cx="7956550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1763"/>
            <a:ext cx="87312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FA3F4B9-EE73-4B02-9051-734C166930E8}" type="slidenum">
              <a:rPr lang="hu-HU">
                <a:solidFill>
                  <a:srgbClr val="202653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202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29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el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187450" y="1123950"/>
            <a:ext cx="7956550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1763"/>
            <a:ext cx="87312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u-HU"/>
              <a:t>Magyar Nemzeti Bank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4FA3F4B9-EE73-4B02-9051-734C166930E8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26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421755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3839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55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202653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74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  <p:sldLayoutId id="2147483810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‹#›</a:t>
            </a:fld>
            <a:endParaRPr lang="hu-HU" dirty="0">
              <a:solidFill>
                <a:srgbClr val="202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50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7128792" cy="615602"/>
          </a:xfrm>
        </p:spPr>
        <p:txBody>
          <a:bodyPr>
            <a:normAutofit fontScale="90000"/>
          </a:bodyPr>
          <a:lstStyle/>
          <a:p>
            <a:r>
              <a:rPr lang="hu-HU" sz="3200" dirty="0"/>
              <a:t/>
            </a:r>
            <a:br>
              <a:rPr lang="hu-HU" sz="3200" dirty="0"/>
            </a:br>
            <a:r>
              <a:rPr lang="hu-HU" sz="3200" b="1" dirty="0" smtClean="0"/>
              <a:t>Szanálási </a:t>
            </a:r>
            <a:r>
              <a:rPr lang="hu-HU" sz="3200" b="1" dirty="0"/>
              <a:t>tervek, szanálhatósági vizsgálatok 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b="1" dirty="0" smtClean="0"/>
              <a:t> </a:t>
            </a:r>
            <a:endParaRPr lang="hu-H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Szanálási keretrendszer - Piaci konzultáció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268760"/>
            <a:ext cx="6630364" cy="720080"/>
          </a:xfrm>
        </p:spPr>
        <p:txBody>
          <a:bodyPr/>
          <a:lstStyle/>
          <a:p>
            <a:r>
              <a:rPr lang="hu-HU" dirty="0" smtClean="0"/>
              <a:t>Dr. Kómár András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szeptember 10-11.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961678" y="188640"/>
            <a:ext cx="8389044" cy="760412"/>
          </a:xfrm>
        </p:spPr>
        <p:txBody>
          <a:bodyPr>
            <a:noAutofit/>
          </a:bodyPr>
          <a:lstStyle/>
          <a:p>
            <a:r>
              <a:rPr lang="hu-HU" altLang="hu-HU" sz="2800" b="1" dirty="0" smtClean="0"/>
              <a:t>A szanálási terv és a szanálhatósági vizsgálat elhelyezkedése a pénzügyi válságkezelés folyamatában</a:t>
            </a:r>
          </a:p>
        </p:txBody>
      </p:sp>
      <p:sp>
        <p:nvSpPr>
          <p:cNvPr id="18436" name="TextBox 7"/>
          <p:cNvSpPr txBox="1">
            <a:spLocks noChangeArrowheads="1"/>
          </p:cNvSpPr>
          <p:nvPr/>
        </p:nvSpPr>
        <p:spPr bwMode="auto">
          <a:xfrm>
            <a:off x="483594" y="1246251"/>
            <a:ext cx="1441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Előkészítés</a:t>
            </a:r>
          </a:p>
        </p:txBody>
      </p:sp>
      <p:grpSp>
        <p:nvGrpSpPr>
          <p:cNvPr id="18437" name="Group 10"/>
          <p:cNvGrpSpPr>
            <a:grpSpLocks/>
          </p:cNvGrpSpPr>
          <p:nvPr/>
        </p:nvGrpSpPr>
        <p:grpSpPr bwMode="auto">
          <a:xfrm>
            <a:off x="2484438" y="1198562"/>
            <a:ext cx="1660525" cy="307823"/>
            <a:chOff x="2195736" y="1414822"/>
            <a:chExt cx="1949603" cy="307777"/>
          </a:xfrm>
        </p:grpSpPr>
        <p:sp>
          <p:nvSpPr>
            <p:cNvPr id="9" name="Rounded Rectangle 8"/>
            <p:cNvSpPr/>
            <p:nvPr/>
          </p:nvSpPr>
          <p:spPr>
            <a:xfrm>
              <a:off x="2195736" y="1444979"/>
              <a:ext cx="1944011" cy="27761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latin typeface="Calibri" panose="020F0502020204030204" pitchFamily="34" charset="0"/>
              </a:endParaRPr>
            </a:p>
          </p:txBody>
        </p:sp>
        <p:sp>
          <p:nvSpPr>
            <p:cNvPr id="18500" name="TextBox 9"/>
            <p:cNvSpPr txBox="1">
              <a:spLocks noChangeArrowheads="1"/>
            </p:cNvSpPr>
            <p:nvPr/>
          </p:nvSpPr>
          <p:spPr bwMode="auto">
            <a:xfrm>
              <a:off x="2201123" y="1414822"/>
              <a:ext cx="1944216" cy="307777"/>
            </a:xfrm>
            <a:prstGeom prst="rect">
              <a:avLst/>
            </a:prstGeom>
            <a:ln/>
            <a:extLst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 dirty="0">
                  <a:solidFill>
                    <a:schemeClr val="tx1"/>
                  </a:solidFill>
                  <a:cs typeface="Arial" charset="0"/>
                </a:rPr>
                <a:t>Helyreállítási terv</a:t>
              </a:r>
            </a:p>
          </p:txBody>
        </p:sp>
      </p:grpSp>
      <p:grpSp>
        <p:nvGrpSpPr>
          <p:cNvPr id="18438" name="Group 11"/>
          <p:cNvGrpSpPr>
            <a:grpSpLocks/>
          </p:cNvGrpSpPr>
          <p:nvPr/>
        </p:nvGrpSpPr>
        <p:grpSpPr bwMode="auto">
          <a:xfrm>
            <a:off x="4497388" y="1171516"/>
            <a:ext cx="1693862" cy="400110"/>
            <a:chOff x="2179255" y="1374440"/>
            <a:chExt cx="1960697" cy="400723"/>
          </a:xfrm>
        </p:grpSpPr>
        <p:sp>
          <p:nvSpPr>
            <p:cNvPr id="13" name="Rounded Rectangle 12"/>
            <p:cNvSpPr/>
            <p:nvPr/>
          </p:nvSpPr>
          <p:spPr>
            <a:xfrm>
              <a:off x="2195793" y="1444458"/>
              <a:ext cx="1944159" cy="3100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2000" b="1">
                <a:latin typeface="Calibri" panose="020F0502020204030204" pitchFamily="34" charset="0"/>
              </a:endParaRPr>
            </a:p>
          </p:txBody>
        </p:sp>
        <p:sp>
          <p:nvSpPr>
            <p:cNvPr id="18498" name="TextBox 13"/>
            <p:cNvSpPr txBox="1">
              <a:spLocks noChangeArrowheads="1"/>
            </p:cNvSpPr>
            <p:nvPr/>
          </p:nvSpPr>
          <p:spPr bwMode="auto">
            <a:xfrm>
              <a:off x="2179255" y="1374440"/>
              <a:ext cx="1944216" cy="400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2000" b="1" dirty="0">
                  <a:solidFill>
                    <a:srgbClr val="C00000"/>
                  </a:solidFill>
                  <a:cs typeface="Arial" charset="0"/>
                </a:rPr>
                <a:t>Szanálási terv</a:t>
              </a:r>
            </a:p>
          </p:txBody>
        </p:sp>
      </p:grpSp>
      <p:sp>
        <p:nvSpPr>
          <p:cNvPr id="15" name="Down Arrow 14"/>
          <p:cNvSpPr/>
          <p:nvPr/>
        </p:nvSpPr>
        <p:spPr>
          <a:xfrm>
            <a:off x="4187825" y="1484313"/>
            <a:ext cx="282575" cy="360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pSp>
        <p:nvGrpSpPr>
          <p:cNvPr id="18440" name="Group 15"/>
          <p:cNvGrpSpPr>
            <a:grpSpLocks/>
          </p:cNvGrpSpPr>
          <p:nvPr/>
        </p:nvGrpSpPr>
        <p:grpSpPr bwMode="auto">
          <a:xfrm>
            <a:off x="2505075" y="2665413"/>
            <a:ext cx="1949450" cy="523875"/>
            <a:chOff x="2195736" y="1414822"/>
            <a:chExt cx="1949603" cy="339674"/>
          </a:xfrm>
        </p:grpSpPr>
        <p:sp>
          <p:nvSpPr>
            <p:cNvPr id="17" name="Rounded Rectangle 16"/>
            <p:cNvSpPr/>
            <p:nvPr/>
          </p:nvSpPr>
          <p:spPr>
            <a:xfrm>
              <a:off x="2195736" y="1444672"/>
              <a:ext cx="1944841" cy="30982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96" name="TextBox 17"/>
            <p:cNvSpPr txBox="1">
              <a:spLocks noChangeArrowheads="1"/>
            </p:cNvSpPr>
            <p:nvPr/>
          </p:nvSpPr>
          <p:spPr bwMode="auto">
            <a:xfrm>
              <a:off x="2195736" y="1414822"/>
              <a:ext cx="1949603" cy="268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 dirty="0">
                  <a:solidFill>
                    <a:schemeClr val="tx1"/>
                  </a:solidFill>
                  <a:cs typeface="Arial" charset="0"/>
                </a:rPr>
                <a:t>Helyreállítási terv alkalmazása</a:t>
              </a:r>
            </a:p>
          </p:txBody>
        </p:sp>
      </p:grpSp>
      <p:grpSp>
        <p:nvGrpSpPr>
          <p:cNvPr id="18441" name="Group 21"/>
          <p:cNvGrpSpPr>
            <a:grpSpLocks/>
          </p:cNvGrpSpPr>
          <p:nvPr/>
        </p:nvGrpSpPr>
        <p:grpSpPr bwMode="auto">
          <a:xfrm>
            <a:off x="3214688" y="3708398"/>
            <a:ext cx="2374900" cy="346460"/>
            <a:chOff x="2195736" y="1444480"/>
            <a:chExt cx="1980387" cy="326280"/>
          </a:xfrm>
        </p:grpSpPr>
        <p:sp>
          <p:nvSpPr>
            <p:cNvPr id="23" name="Rounded Rectangle 22"/>
            <p:cNvSpPr/>
            <p:nvPr/>
          </p:nvSpPr>
          <p:spPr>
            <a:xfrm>
              <a:off x="2195736" y="1444480"/>
              <a:ext cx="1944644" cy="309472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600" b="1">
                <a:latin typeface="Calibri" panose="020F0502020204030204" pitchFamily="34" charset="0"/>
              </a:endParaRPr>
            </a:p>
          </p:txBody>
        </p:sp>
        <p:sp>
          <p:nvSpPr>
            <p:cNvPr id="18494" name="TextBox 23"/>
            <p:cNvSpPr txBox="1">
              <a:spLocks noChangeArrowheads="1"/>
            </p:cNvSpPr>
            <p:nvPr/>
          </p:nvSpPr>
          <p:spPr bwMode="auto">
            <a:xfrm>
              <a:off x="2195736" y="1451926"/>
              <a:ext cx="1980387" cy="318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600" dirty="0">
                  <a:solidFill>
                    <a:schemeClr val="tx1"/>
                  </a:solidFill>
                  <a:cs typeface="Arial" charset="0"/>
                </a:rPr>
                <a:t>Felügyeleti intézkedések</a:t>
              </a:r>
            </a:p>
          </p:txBody>
        </p:sp>
      </p:grpSp>
      <p:grpSp>
        <p:nvGrpSpPr>
          <p:cNvPr id="18443" name="Group 25"/>
          <p:cNvGrpSpPr>
            <a:grpSpLocks/>
          </p:cNvGrpSpPr>
          <p:nvPr/>
        </p:nvGrpSpPr>
        <p:grpSpPr bwMode="auto">
          <a:xfrm>
            <a:off x="6618287" y="1130370"/>
            <a:ext cx="2457450" cy="707886"/>
            <a:chOff x="1981453" y="1305041"/>
            <a:chExt cx="1944216" cy="630582"/>
          </a:xfrm>
        </p:grpSpPr>
        <p:sp>
          <p:nvSpPr>
            <p:cNvPr id="27" name="Rounded Rectangle 26"/>
            <p:cNvSpPr/>
            <p:nvPr/>
          </p:nvSpPr>
          <p:spPr>
            <a:xfrm>
              <a:off x="2200186" y="1364840"/>
              <a:ext cx="1549847" cy="549561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>
                <a:latin typeface="Calibri" panose="020F0502020204030204" pitchFamily="34" charset="0"/>
              </a:endParaRPr>
            </a:p>
          </p:txBody>
        </p:sp>
        <p:sp>
          <p:nvSpPr>
            <p:cNvPr id="18492" name="TextBox 27"/>
            <p:cNvSpPr txBox="1">
              <a:spLocks noChangeArrowheads="1"/>
            </p:cNvSpPr>
            <p:nvPr/>
          </p:nvSpPr>
          <p:spPr bwMode="auto">
            <a:xfrm>
              <a:off x="1981453" y="1305041"/>
              <a:ext cx="1944216" cy="630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2000" b="1" dirty="0">
                  <a:solidFill>
                    <a:srgbClr val="C00000"/>
                  </a:solidFill>
                  <a:cs typeface="Arial" charset="0"/>
                </a:rPr>
                <a:t>Szanálhatósági </a:t>
              </a:r>
              <a:r>
                <a:rPr lang="hu-HU" altLang="hu-HU" sz="2000" b="1" dirty="0" smtClean="0">
                  <a:solidFill>
                    <a:srgbClr val="C00000"/>
                  </a:solidFill>
                  <a:cs typeface="Arial" charset="0"/>
                </a:rPr>
                <a:t>vizsgálat </a:t>
              </a:r>
              <a:endParaRPr lang="hu-HU" altLang="hu-HU" sz="2000" b="1" dirty="0">
                <a:solidFill>
                  <a:srgbClr val="C00000"/>
                </a:solidFill>
                <a:cs typeface="Arial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468688" y="1897063"/>
            <a:ext cx="1728787" cy="3079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Probléma felmerül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3375025" y="2273300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2" name="Down Arrow 31"/>
          <p:cNvSpPr/>
          <p:nvPr/>
        </p:nvSpPr>
        <p:spPr>
          <a:xfrm rot="13500000">
            <a:off x="4531519" y="2469356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3" name="Down Arrow 32"/>
          <p:cNvSpPr/>
          <p:nvPr/>
        </p:nvSpPr>
        <p:spPr>
          <a:xfrm rot="18900000">
            <a:off x="4532313" y="2941638"/>
            <a:ext cx="282575" cy="360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pSp>
        <p:nvGrpSpPr>
          <p:cNvPr id="18448" name="Group 33"/>
          <p:cNvGrpSpPr>
            <a:grpSpLocks/>
          </p:cNvGrpSpPr>
          <p:nvPr/>
        </p:nvGrpSpPr>
        <p:grpSpPr bwMode="auto">
          <a:xfrm>
            <a:off x="4860925" y="2997200"/>
            <a:ext cx="1949450" cy="358775"/>
            <a:chOff x="2195736" y="1414822"/>
            <a:chExt cx="1949603" cy="339674"/>
          </a:xfrm>
        </p:grpSpPr>
        <p:sp>
          <p:nvSpPr>
            <p:cNvPr id="35" name="Rounded Rectangle 34"/>
            <p:cNvSpPr/>
            <p:nvPr/>
          </p:nvSpPr>
          <p:spPr>
            <a:xfrm>
              <a:off x="2195736" y="1444882"/>
              <a:ext cx="1944841" cy="3096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90" name="TextBox 35"/>
            <p:cNvSpPr txBox="1">
              <a:spLocks noChangeArrowheads="1"/>
            </p:cNvSpPr>
            <p:nvPr/>
          </p:nvSpPr>
          <p:spPr bwMode="auto">
            <a:xfrm>
              <a:off x="2195736" y="1414822"/>
              <a:ext cx="1949603" cy="29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cs typeface="Arial" charset="0"/>
                </a:rPr>
                <a:t>Belső helyreállítás</a:t>
              </a:r>
            </a:p>
          </p:txBody>
        </p:sp>
      </p:grpSp>
      <p:grpSp>
        <p:nvGrpSpPr>
          <p:cNvPr id="18449" name="Group 36"/>
          <p:cNvGrpSpPr>
            <a:grpSpLocks/>
          </p:cNvGrpSpPr>
          <p:nvPr/>
        </p:nvGrpSpPr>
        <p:grpSpPr bwMode="auto">
          <a:xfrm>
            <a:off x="4860925" y="2422525"/>
            <a:ext cx="1955800" cy="339725"/>
            <a:chOff x="2195736" y="1433476"/>
            <a:chExt cx="1956659" cy="321020"/>
          </a:xfrm>
        </p:grpSpPr>
        <p:sp>
          <p:nvSpPr>
            <p:cNvPr id="38" name="Rounded Rectangle 37"/>
            <p:cNvSpPr/>
            <p:nvPr/>
          </p:nvSpPr>
          <p:spPr>
            <a:xfrm>
              <a:off x="2195736" y="1443977"/>
              <a:ext cx="1943953" cy="31051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88" name="TextBox 38"/>
            <p:cNvSpPr txBox="1">
              <a:spLocks noChangeArrowheads="1"/>
            </p:cNvSpPr>
            <p:nvPr/>
          </p:nvSpPr>
          <p:spPr bwMode="auto">
            <a:xfrm>
              <a:off x="2202792" y="1433476"/>
              <a:ext cx="1949603" cy="29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cs typeface="Arial" charset="0"/>
                </a:rPr>
                <a:t>Felvásárlás</a:t>
              </a:r>
            </a:p>
          </p:txBody>
        </p:sp>
      </p:grpSp>
      <p:sp>
        <p:nvSpPr>
          <p:cNvPr id="40" name="Down Arrow 39"/>
          <p:cNvSpPr/>
          <p:nvPr/>
        </p:nvSpPr>
        <p:spPr>
          <a:xfrm rot="16200000">
            <a:off x="6958807" y="2983706"/>
            <a:ext cx="284162" cy="35877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pSp>
        <p:nvGrpSpPr>
          <p:cNvPr id="18451" name="Group 41"/>
          <p:cNvGrpSpPr>
            <a:grpSpLocks/>
          </p:cNvGrpSpPr>
          <p:nvPr/>
        </p:nvGrpSpPr>
        <p:grpSpPr bwMode="auto">
          <a:xfrm>
            <a:off x="7372350" y="3024188"/>
            <a:ext cx="1133475" cy="319087"/>
            <a:chOff x="2195736" y="1444480"/>
            <a:chExt cx="1960699" cy="319379"/>
          </a:xfrm>
        </p:grpSpPr>
        <p:sp>
          <p:nvSpPr>
            <p:cNvPr id="43" name="Rounded Rectangle 42"/>
            <p:cNvSpPr/>
            <p:nvPr/>
          </p:nvSpPr>
          <p:spPr>
            <a:xfrm>
              <a:off x="2195736" y="1444480"/>
              <a:ext cx="1944223" cy="309845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86" name="TextBox 43"/>
            <p:cNvSpPr txBox="1">
              <a:spLocks noChangeArrowheads="1"/>
            </p:cNvSpPr>
            <p:nvPr/>
          </p:nvSpPr>
          <p:spPr bwMode="auto">
            <a:xfrm>
              <a:off x="2195737" y="1456082"/>
              <a:ext cx="19606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cs typeface="Arial" charset="0"/>
                </a:rPr>
                <a:t>Felépül</a:t>
              </a: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084888" y="3730625"/>
            <a:ext cx="1727200" cy="3079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Problémás marad</a:t>
            </a:r>
          </a:p>
        </p:txBody>
      </p:sp>
      <p:sp>
        <p:nvSpPr>
          <p:cNvPr id="46" name="Down Arrow 45"/>
          <p:cNvSpPr/>
          <p:nvPr/>
        </p:nvSpPr>
        <p:spPr>
          <a:xfrm rot="5400000">
            <a:off x="5647531" y="3723482"/>
            <a:ext cx="282575" cy="360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Down Arrow 46"/>
          <p:cNvSpPr/>
          <p:nvPr/>
        </p:nvSpPr>
        <p:spPr>
          <a:xfrm>
            <a:off x="6780213" y="3305175"/>
            <a:ext cx="282575" cy="35877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1" name="Down Arrow 50"/>
          <p:cNvSpPr/>
          <p:nvPr/>
        </p:nvSpPr>
        <p:spPr>
          <a:xfrm rot="5400000">
            <a:off x="2804319" y="3674269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pSp>
        <p:nvGrpSpPr>
          <p:cNvPr id="18456" name="Group 51"/>
          <p:cNvGrpSpPr>
            <a:grpSpLocks/>
          </p:cNvGrpSpPr>
          <p:nvPr/>
        </p:nvGrpSpPr>
        <p:grpSpPr bwMode="auto">
          <a:xfrm>
            <a:off x="1547813" y="3713163"/>
            <a:ext cx="1135062" cy="319087"/>
            <a:chOff x="2179254" y="1444480"/>
            <a:chExt cx="1960698" cy="319591"/>
          </a:xfrm>
        </p:grpSpPr>
        <p:sp>
          <p:nvSpPr>
            <p:cNvPr id="53" name="Rounded Rectangle 52"/>
            <p:cNvSpPr/>
            <p:nvPr/>
          </p:nvSpPr>
          <p:spPr>
            <a:xfrm>
              <a:off x="2195707" y="1444480"/>
              <a:ext cx="1944245" cy="310051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84" name="TextBox 53"/>
            <p:cNvSpPr txBox="1">
              <a:spLocks noChangeArrowheads="1"/>
            </p:cNvSpPr>
            <p:nvPr/>
          </p:nvSpPr>
          <p:spPr bwMode="auto">
            <a:xfrm>
              <a:off x="2179254" y="1456294"/>
              <a:ext cx="19606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cs typeface="Arial" charset="0"/>
                </a:rPr>
                <a:t>Felépül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843213" y="4435475"/>
            <a:ext cx="1728787" cy="3079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Problémás marad</a:t>
            </a:r>
          </a:p>
        </p:txBody>
      </p:sp>
      <p:sp>
        <p:nvSpPr>
          <p:cNvPr id="56" name="Down Arrow 55"/>
          <p:cNvSpPr/>
          <p:nvPr/>
        </p:nvSpPr>
        <p:spPr>
          <a:xfrm>
            <a:off x="2963863" y="4038600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8" name="TextBox 57"/>
          <p:cNvSpPr txBox="1"/>
          <p:nvPr/>
        </p:nvSpPr>
        <p:spPr>
          <a:xfrm>
            <a:off x="4678363" y="4356100"/>
            <a:ext cx="1150937" cy="5222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Közérdek fennáll-e?</a:t>
            </a:r>
          </a:p>
        </p:txBody>
      </p:sp>
      <p:sp>
        <p:nvSpPr>
          <p:cNvPr id="59" name="Down Arrow 58"/>
          <p:cNvSpPr/>
          <p:nvPr/>
        </p:nvSpPr>
        <p:spPr>
          <a:xfrm rot="16200000">
            <a:off x="6049169" y="4450556"/>
            <a:ext cx="282575" cy="360363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6461125" y="4464050"/>
            <a:ext cx="865188" cy="3079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Nem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570538" y="5232400"/>
            <a:ext cx="863600" cy="3063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hu-HU" sz="1400" dirty="0">
                <a:latin typeface="Calibri" panose="020F0502020204030204" pitchFamily="34" charset="0"/>
              </a:rPr>
              <a:t>Igen</a:t>
            </a:r>
          </a:p>
        </p:txBody>
      </p:sp>
      <p:sp>
        <p:nvSpPr>
          <p:cNvPr id="62" name="Down Arrow 61"/>
          <p:cNvSpPr/>
          <p:nvPr/>
        </p:nvSpPr>
        <p:spPr>
          <a:xfrm rot="16200000">
            <a:off x="7446169" y="4450556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grpSp>
        <p:nvGrpSpPr>
          <p:cNvPr id="18464" name="Group 69"/>
          <p:cNvGrpSpPr>
            <a:grpSpLocks/>
          </p:cNvGrpSpPr>
          <p:nvPr/>
        </p:nvGrpSpPr>
        <p:grpSpPr bwMode="auto">
          <a:xfrm>
            <a:off x="4139409" y="6046785"/>
            <a:ext cx="975766" cy="476249"/>
            <a:chOff x="2155552" y="1444739"/>
            <a:chExt cx="1985025" cy="309485"/>
          </a:xfrm>
        </p:grpSpPr>
        <p:sp>
          <p:nvSpPr>
            <p:cNvPr id="71" name="Rounded Rectangle 70"/>
            <p:cNvSpPr/>
            <p:nvPr/>
          </p:nvSpPr>
          <p:spPr>
            <a:xfrm>
              <a:off x="2195736" y="1444739"/>
              <a:ext cx="1944841" cy="309485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 b="1">
                <a:latin typeface="Calibri" panose="020F0502020204030204" pitchFamily="34" charset="0"/>
              </a:endParaRPr>
            </a:p>
          </p:txBody>
        </p:sp>
        <p:sp>
          <p:nvSpPr>
            <p:cNvPr id="18482" name="TextBox 71"/>
            <p:cNvSpPr txBox="1">
              <a:spLocks noChangeArrowheads="1"/>
            </p:cNvSpPr>
            <p:nvPr/>
          </p:nvSpPr>
          <p:spPr bwMode="auto">
            <a:xfrm>
              <a:off x="2155552" y="1478735"/>
              <a:ext cx="1949603" cy="220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600" dirty="0" smtClean="0">
                  <a:solidFill>
                    <a:schemeClr val="tx1"/>
                  </a:solidFill>
                  <a:cs typeface="Arial" charset="0"/>
                </a:rPr>
                <a:t> Szanálás</a:t>
              </a:r>
            </a:p>
          </p:txBody>
        </p:sp>
      </p:grpSp>
      <p:grpSp>
        <p:nvGrpSpPr>
          <p:cNvPr id="18465" name="Group 77"/>
          <p:cNvGrpSpPr>
            <a:grpSpLocks/>
          </p:cNvGrpSpPr>
          <p:nvPr/>
        </p:nvGrpSpPr>
        <p:grpSpPr bwMode="auto">
          <a:xfrm>
            <a:off x="1907582" y="5589588"/>
            <a:ext cx="1787525" cy="555625"/>
            <a:chOff x="2195736" y="1444480"/>
            <a:chExt cx="1988062" cy="534822"/>
          </a:xfrm>
        </p:grpSpPr>
        <p:sp>
          <p:nvSpPr>
            <p:cNvPr id="79" name="Rounded Rectangle 78"/>
            <p:cNvSpPr/>
            <p:nvPr/>
          </p:nvSpPr>
          <p:spPr>
            <a:xfrm>
              <a:off x="2239876" y="1444480"/>
              <a:ext cx="1943922" cy="522597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80" name="TextBox 79"/>
            <p:cNvSpPr txBox="1">
              <a:spLocks noChangeArrowheads="1"/>
            </p:cNvSpPr>
            <p:nvPr/>
          </p:nvSpPr>
          <p:spPr bwMode="auto">
            <a:xfrm>
              <a:off x="2195736" y="1456082"/>
              <a:ext cx="196069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 dirty="0">
                  <a:solidFill>
                    <a:schemeClr val="tx1"/>
                  </a:solidFill>
                  <a:cs typeface="Arial" charset="0"/>
                </a:rPr>
                <a:t>Kritikus funkciók továbbélnek</a:t>
              </a:r>
            </a:p>
          </p:txBody>
        </p:sp>
      </p:grpSp>
      <p:grpSp>
        <p:nvGrpSpPr>
          <p:cNvPr id="18466" name="Group 80"/>
          <p:cNvGrpSpPr>
            <a:grpSpLocks/>
          </p:cNvGrpSpPr>
          <p:nvPr/>
        </p:nvGrpSpPr>
        <p:grpSpPr bwMode="auto">
          <a:xfrm>
            <a:off x="7851775" y="4483100"/>
            <a:ext cx="1125538" cy="319088"/>
            <a:chOff x="2195736" y="1444480"/>
            <a:chExt cx="1944216" cy="319591"/>
          </a:xfrm>
        </p:grpSpPr>
        <p:sp>
          <p:nvSpPr>
            <p:cNvPr id="82" name="Rounded Rectangle 81"/>
            <p:cNvSpPr/>
            <p:nvPr/>
          </p:nvSpPr>
          <p:spPr>
            <a:xfrm>
              <a:off x="2195736" y="1444480"/>
              <a:ext cx="1944216" cy="31005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78" name="TextBox 82"/>
            <p:cNvSpPr txBox="1">
              <a:spLocks noChangeArrowheads="1"/>
            </p:cNvSpPr>
            <p:nvPr/>
          </p:nvSpPr>
          <p:spPr bwMode="auto">
            <a:xfrm>
              <a:off x="2247411" y="1456294"/>
              <a:ext cx="189254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cs typeface="Arial" charset="0"/>
                </a:rPr>
                <a:t>Felszámolás</a:t>
              </a:r>
            </a:p>
          </p:txBody>
        </p:sp>
      </p:grpSp>
      <p:grpSp>
        <p:nvGrpSpPr>
          <p:cNvPr id="18467" name="Group 83"/>
          <p:cNvGrpSpPr>
            <a:grpSpLocks/>
          </p:cNvGrpSpPr>
          <p:nvPr/>
        </p:nvGrpSpPr>
        <p:grpSpPr bwMode="auto">
          <a:xfrm>
            <a:off x="1975644" y="6275197"/>
            <a:ext cx="1735138" cy="534987"/>
            <a:chOff x="2195736" y="1444480"/>
            <a:chExt cx="1944216" cy="535034"/>
          </a:xfrm>
        </p:grpSpPr>
        <p:sp>
          <p:nvSpPr>
            <p:cNvPr id="85" name="Rounded Rectangle 84"/>
            <p:cNvSpPr/>
            <p:nvPr/>
          </p:nvSpPr>
          <p:spPr>
            <a:xfrm>
              <a:off x="2195736" y="1444480"/>
              <a:ext cx="1944216" cy="535034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1400">
                <a:latin typeface="Calibri" panose="020F0502020204030204" pitchFamily="34" charset="0"/>
              </a:endParaRPr>
            </a:p>
          </p:txBody>
        </p:sp>
        <p:sp>
          <p:nvSpPr>
            <p:cNvPr id="18476" name="TextBox 85"/>
            <p:cNvSpPr txBox="1">
              <a:spLocks noChangeArrowheads="1"/>
            </p:cNvSpPr>
            <p:nvPr/>
          </p:nvSpPr>
          <p:spPr bwMode="auto">
            <a:xfrm>
              <a:off x="2195736" y="1456294"/>
              <a:ext cx="194421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400" dirty="0">
                  <a:solidFill>
                    <a:schemeClr val="tx1"/>
                  </a:solidFill>
                  <a:cs typeface="Arial" charset="0"/>
                </a:rPr>
                <a:t>„Maradék” felszámolása</a:t>
              </a:r>
            </a:p>
          </p:txBody>
        </p:sp>
      </p:grpSp>
      <p:cxnSp>
        <p:nvCxnSpPr>
          <p:cNvPr id="87" name="Straight Connector 86"/>
          <p:cNvCxnSpPr/>
          <p:nvPr/>
        </p:nvCxnSpPr>
        <p:spPr>
          <a:xfrm>
            <a:off x="323850" y="5151438"/>
            <a:ext cx="8712200" cy="2540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69" name="TextBox 89"/>
          <p:cNvSpPr txBox="1">
            <a:spLocks noChangeArrowheads="1"/>
          </p:cNvSpPr>
          <p:nvPr/>
        </p:nvSpPr>
        <p:spPr bwMode="auto">
          <a:xfrm rot="-5400000">
            <a:off x="-536945" y="3138114"/>
            <a:ext cx="247089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400" b="1">
                <a:solidFill>
                  <a:schemeClr val="tx1"/>
                </a:solidFill>
                <a:cs typeface="Arial" charset="0"/>
              </a:rPr>
              <a:t>FELÜGYELÉS</a:t>
            </a:r>
          </a:p>
        </p:txBody>
      </p:sp>
      <p:sp>
        <p:nvSpPr>
          <p:cNvPr id="18470" name="TextBox 91"/>
          <p:cNvSpPr txBox="1">
            <a:spLocks noChangeArrowheads="1"/>
          </p:cNvSpPr>
          <p:nvPr/>
        </p:nvSpPr>
        <p:spPr bwMode="auto">
          <a:xfrm rot="-5400000">
            <a:off x="-170656" y="5769769"/>
            <a:ext cx="1738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400" b="1">
                <a:solidFill>
                  <a:schemeClr val="tx1"/>
                </a:solidFill>
                <a:cs typeface="Arial" charset="0"/>
              </a:rPr>
              <a:t>SZANÁLÁS</a:t>
            </a:r>
          </a:p>
        </p:txBody>
      </p:sp>
      <p:sp>
        <p:nvSpPr>
          <p:cNvPr id="95" name="Down Arrow 94"/>
          <p:cNvSpPr/>
          <p:nvPr/>
        </p:nvSpPr>
        <p:spPr>
          <a:xfrm flipH="1">
            <a:off x="5829300" y="4772025"/>
            <a:ext cx="284163" cy="358775"/>
          </a:xfrm>
          <a:prstGeom prst="down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6" name="Down Arrow 95"/>
          <p:cNvSpPr/>
          <p:nvPr/>
        </p:nvSpPr>
        <p:spPr>
          <a:xfrm>
            <a:off x="5853113" y="5618163"/>
            <a:ext cx="284162" cy="36036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7" name="Down Arrow 96"/>
          <p:cNvSpPr/>
          <p:nvPr/>
        </p:nvSpPr>
        <p:spPr>
          <a:xfrm rot="8100000" flipH="1">
            <a:off x="3781132" y="5648773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8" name="Down Arrow 97"/>
          <p:cNvSpPr/>
          <p:nvPr/>
        </p:nvSpPr>
        <p:spPr>
          <a:xfrm rot="2700000" flipH="1">
            <a:off x="3771598" y="6402689"/>
            <a:ext cx="282575" cy="36036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" name="Left-Right Arrow 2"/>
          <p:cNvSpPr/>
          <p:nvPr/>
        </p:nvSpPr>
        <p:spPr>
          <a:xfrm>
            <a:off x="6305598" y="1228725"/>
            <a:ext cx="512714" cy="342901"/>
          </a:xfrm>
          <a:prstGeom prst="left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u-HU"/>
          </a:p>
        </p:txBody>
      </p:sp>
      <p:grpSp>
        <p:nvGrpSpPr>
          <p:cNvPr id="72" name="Group 11"/>
          <p:cNvGrpSpPr>
            <a:grpSpLocks/>
          </p:cNvGrpSpPr>
          <p:nvPr/>
        </p:nvGrpSpPr>
        <p:grpSpPr bwMode="auto">
          <a:xfrm>
            <a:off x="5449491" y="6046789"/>
            <a:ext cx="1842294" cy="342219"/>
            <a:chOff x="2147972" y="1411753"/>
            <a:chExt cx="1991980" cy="342743"/>
          </a:xfrm>
        </p:grpSpPr>
        <p:sp>
          <p:nvSpPr>
            <p:cNvPr id="73" name="Rounded Rectangle 72"/>
            <p:cNvSpPr/>
            <p:nvPr/>
          </p:nvSpPr>
          <p:spPr>
            <a:xfrm>
              <a:off x="2195793" y="1444458"/>
              <a:ext cx="1944159" cy="310038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 sz="2000" b="1">
                <a:latin typeface="Calibri" panose="020F0502020204030204" pitchFamily="34" charset="0"/>
              </a:endParaRPr>
            </a:p>
          </p:txBody>
        </p:sp>
        <p:sp>
          <p:nvSpPr>
            <p:cNvPr id="74" name="TextBox 13"/>
            <p:cNvSpPr txBox="1">
              <a:spLocks noChangeArrowheads="1"/>
            </p:cNvSpPr>
            <p:nvPr/>
          </p:nvSpPr>
          <p:spPr bwMode="auto">
            <a:xfrm>
              <a:off x="2147972" y="1411753"/>
              <a:ext cx="1944216" cy="339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hu-HU" altLang="hu-HU" sz="1600" b="1" dirty="0" smtClean="0">
                  <a:solidFill>
                    <a:srgbClr val="C00000"/>
                  </a:solidFill>
                  <a:cs typeface="Arial" charset="0"/>
                </a:rPr>
                <a:t>Szanálási akcióterv</a:t>
              </a:r>
              <a:endParaRPr lang="hu-HU" altLang="hu-HU" sz="1600" b="1" dirty="0">
                <a:solidFill>
                  <a:srgbClr val="C00000"/>
                </a:solidFill>
                <a:cs typeface="Arial" charset="0"/>
              </a:endParaRPr>
            </a:p>
          </p:txBody>
        </p:sp>
      </p:grpSp>
      <p:sp>
        <p:nvSpPr>
          <p:cNvPr id="75" name="Down Arrow 74"/>
          <p:cNvSpPr/>
          <p:nvPr/>
        </p:nvSpPr>
        <p:spPr>
          <a:xfrm rot="5400000">
            <a:off x="5177628" y="6110525"/>
            <a:ext cx="282575" cy="247399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4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85331" cy="759189"/>
          </a:xfrm>
        </p:spPr>
        <p:txBody>
          <a:bodyPr/>
          <a:lstStyle/>
          <a:p>
            <a:r>
              <a:rPr lang="hu-HU" b="1" dirty="0" smtClean="0"/>
              <a:t>Szanálási terv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202653"/>
                </a:solidFill>
              </a:rPr>
              <a:t>Magyar Nemzeti Bank</a:t>
            </a:r>
            <a:endParaRPr lang="hu-HU" dirty="0" smtClean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3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50875" y="1340769"/>
            <a:ext cx="7886700" cy="5040982"/>
          </a:xfrm>
        </p:spPr>
        <p:txBody>
          <a:bodyPr>
            <a:normAutofit fontScale="62500" lnSpcReduction="20000"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hu-HU" altLang="hu-HU" sz="3800" u="sng" dirty="0" smtClean="0"/>
              <a:t>Célja</a:t>
            </a:r>
            <a:r>
              <a:rPr lang="hu-HU" altLang="hu-HU" sz="3800" dirty="0" smtClean="0"/>
              <a:t>: felkészülés egy esetleges szanálásra, előzetes koncepció alkotása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hu-HU" altLang="hu-HU" sz="3800" u="sng" dirty="0"/>
              <a:t>Tartalma</a:t>
            </a:r>
            <a:r>
              <a:rPr lang="hu-HU" altLang="hu-HU" sz="3800" dirty="0"/>
              <a:t>: </a:t>
            </a:r>
            <a:r>
              <a:rPr lang="hu-HU" altLang="hu-HU" sz="3800" dirty="0" smtClean="0"/>
              <a:t>intézményre szabott szanálási stratégia, tervezett </a:t>
            </a:r>
            <a:r>
              <a:rPr lang="hu-HU" altLang="hu-HU" sz="3800" dirty="0"/>
              <a:t>szanálási </a:t>
            </a:r>
            <a:r>
              <a:rPr lang="hu-HU" altLang="hu-HU" sz="3800" dirty="0" smtClean="0"/>
              <a:t>intézkedések/eszközök (Szanálási tv. 1. melléklete)</a:t>
            </a:r>
          </a:p>
          <a:p>
            <a:pPr marL="266700" indent="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3800" dirty="0"/>
              <a:t>	</a:t>
            </a:r>
            <a:r>
              <a:rPr lang="hu-HU" altLang="hu-HU" sz="3800" i="1" dirty="0">
                <a:solidFill>
                  <a:srgbClr val="C00000"/>
                </a:solidFill>
              </a:rPr>
              <a:t>szanálhatósági vizsgálat</a:t>
            </a:r>
            <a:r>
              <a:rPr lang="hu-HU" altLang="hu-HU" sz="3800" i="1" dirty="0"/>
              <a:t> </a:t>
            </a:r>
            <a:r>
              <a:rPr lang="hu-HU" altLang="hu-HU" sz="3800" dirty="0" smtClean="0"/>
              <a:t>alapján, azzal párhuzamosan a 	szanálási 	hatóság készíti</a:t>
            </a:r>
            <a:endParaRPr lang="hu-HU" altLang="hu-HU" dirty="0"/>
          </a:p>
          <a:p>
            <a:pPr marL="0" indent="0" algn="just" eaLnBrk="1" hangingPunct="1">
              <a:spcBef>
                <a:spcPts val="1200"/>
              </a:spcBef>
              <a:buFont typeface="Arial" charset="0"/>
              <a:buNone/>
            </a:pPr>
            <a:r>
              <a:rPr lang="hu-HU" altLang="hu-HU" sz="3800" dirty="0"/>
              <a:t>Éles helyzetben </a:t>
            </a:r>
            <a:r>
              <a:rPr lang="hu-HU" altLang="hu-HU" sz="3800" dirty="0" smtClean="0"/>
              <a:t>a </a:t>
            </a:r>
            <a:r>
              <a:rPr lang="hu-HU" altLang="hu-HU" sz="3800" i="1" dirty="0" smtClean="0">
                <a:solidFill>
                  <a:srgbClr val="C00000"/>
                </a:solidFill>
              </a:rPr>
              <a:t>szanálási akcióterv </a:t>
            </a:r>
            <a:r>
              <a:rPr lang="hu-HU" altLang="hu-HU" sz="3800" u="sng" dirty="0" smtClean="0"/>
              <a:t>ebből kiindulva</a:t>
            </a:r>
            <a:r>
              <a:rPr lang="hu-HU" altLang="hu-HU" sz="3800" dirty="0" smtClean="0"/>
              <a:t>, de az adott helyzethez igazítva készül</a:t>
            </a:r>
            <a:endParaRPr lang="hu-HU" altLang="hu-HU" dirty="0" smtClean="0"/>
          </a:p>
          <a:p>
            <a:pPr marL="0" indent="0" algn="just" eaLnBrk="1" hangingPunct="1">
              <a:spcBef>
                <a:spcPts val="1200"/>
              </a:spcBef>
              <a:buFont typeface="Arial" charset="0"/>
              <a:buNone/>
            </a:pPr>
            <a:r>
              <a:rPr lang="hu-HU" altLang="hu-HU" sz="3800" u="sng" dirty="0"/>
              <a:t>Konszolidáció szerint</a:t>
            </a:r>
            <a:r>
              <a:rPr lang="hu-HU" altLang="hu-HU" sz="3800" dirty="0"/>
              <a:t>: egyedi </a:t>
            </a:r>
            <a:r>
              <a:rPr lang="hu-HU" altLang="hu-HU" sz="3800" dirty="0" smtClean="0"/>
              <a:t>és csoportszintű tervek</a:t>
            </a:r>
          </a:p>
          <a:p>
            <a:pPr indent="542925" algn="just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3800" dirty="0" smtClean="0"/>
              <a:t>egyedi szanálási terv: minden Magyarországon működő 	hitelintézetre és befektetés vállalkozásra</a:t>
            </a:r>
            <a:r>
              <a:rPr lang="hu-HU" altLang="hu-HU" sz="3800" dirty="0"/>
              <a:t>	</a:t>
            </a:r>
            <a:endParaRPr lang="hu-HU" altLang="hu-HU" sz="3800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hu-HU" altLang="hu-HU" sz="3800" u="sng" dirty="0" smtClean="0"/>
              <a:t>Készítés </a:t>
            </a:r>
            <a:r>
              <a:rPr lang="hu-HU" altLang="hu-HU" sz="3800" u="sng" dirty="0"/>
              <a:t>ütemezése</a:t>
            </a:r>
            <a:r>
              <a:rPr lang="hu-HU" altLang="hu-HU" dirty="0"/>
              <a:t>: </a:t>
            </a:r>
            <a:r>
              <a:rPr lang="hu-HU" altLang="hu-HU" sz="3800" dirty="0" smtClean="0"/>
              <a:t>első körben </a:t>
            </a:r>
            <a:r>
              <a:rPr lang="hu-HU" altLang="hu-HU" sz="3800" dirty="0"/>
              <a:t>a rendszerszinten jelentős </a:t>
            </a:r>
            <a:r>
              <a:rPr lang="hu-HU" altLang="hu-HU" sz="3800" dirty="0" smtClean="0"/>
              <a:t>intézmények, de felügyeleti jelzés alapján bármely intézmény előrevehető</a:t>
            </a:r>
          </a:p>
          <a:p>
            <a:pPr marL="0" indent="0" algn="just" eaLnBrk="1" hangingPunct="1">
              <a:spcBef>
                <a:spcPts val="1200"/>
              </a:spcBef>
              <a:buNone/>
            </a:pPr>
            <a:r>
              <a:rPr lang="hu-HU" altLang="hu-HU" sz="3800" u="sng" dirty="0" smtClean="0"/>
              <a:t>Felülvizsgálat</a:t>
            </a:r>
            <a:r>
              <a:rPr lang="hu-HU" altLang="hu-HU" sz="3800" dirty="0" smtClean="0"/>
              <a:t>:</a:t>
            </a:r>
            <a:r>
              <a:rPr lang="hu-HU" altLang="hu-HU" dirty="0" smtClean="0"/>
              <a:t> </a:t>
            </a:r>
            <a:r>
              <a:rPr lang="hu-HU" altLang="hu-HU" sz="3800" dirty="0" smtClean="0"/>
              <a:t>jelentős változás esetén, de legalább évente</a:t>
            </a:r>
            <a:endParaRPr lang="hu-HU" altLang="hu-HU" sz="3800" dirty="0"/>
          </a:p>
          <a:p>
            <a:pPr marL="0" indent="0" algn="just" eaLnBrk="1" hangingPunct="1">
              <a:buFont typeface="Arial" charset="0"/>
              <a:buNone/>
            </a:pPr>
            <a:endParaRPr lang="hu-HU" altLang="hu-HU" dirty="0" smtClean="0"/>
          </a:p>
          <a:p>
            <a:pPr marL="0" indent="0" algn="just" eaLnBrk="1" hangingPunct="1"/>
            <a:endParaRPr lang="hu-HU" altLang="hu-HU" dirty="0" smtClean="0"/>
          </a:p>
        </p:txBody>
      </p:sp>
      <p:sp>
        <p:nvSpPr>
          <p:cNvPr id="6" name="Down Arrow 5"/>
          <p:cNvSpPr/>
          <p:nvPr/>
        </p:nvSpPr>
        <p:spPr>
          <a:xfrm>
            <a:off x="4788024" y="3044669"/>
            <a:ext cx="324036" cy="27751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778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85331" cy="759189"/>
          </a:xfrm>
        </p:spPr>
        <p:txBody>
          <a:bodyPr/>
          <a:lstStyle/>
          <a:p>
            <a:r>
              <a:rPr lang="hu-HU" b="1" dirty="0" smtClean="0"/>
              <a:t>Helyreállítási vs. </a:t>
            </a:r>
            <a:r>
              <a:rPr lang="hu-HU" b="1" dirty="0"/>
              <a:t>S</a:t>
            </a:r>
            <a:r>
              <a:rPr lang="hu-HU" b="1" dirty="0" smtClean="0"/>
              <a:t>zanálási terv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graphicFrame>
        <p:nvGraphicFramePr>
          <p:cNvPr id="32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514586"/>
              </p:ext>
            </p:extLst>
          </p:nvPr>
        </p:nvGraphicFramePr>
        <p:xfrm>
          <a:off x="683568" y="1505372"/>
          <a:ext cx="8064896" cy="447636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367091"/>
                <a:gridCol w="2817485"/>
                <a:gridCol w="2880320"/>
              </a:tblGrid>
              <a:tr h="44284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300" b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Helyreállítási terv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300" b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Szanálási terv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Calibri" panose="020F0502020204030204" pitchFamily="34" charset="0"/>
                        </a:rPr>
                        <a:t>Legfőbb cél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Calibri" panose="020F0502020204030204" pitchFamily="34" charset="0"/>
                        </a:rPr>
                        <a:t>A pénzügyi intézmény működésének (pl. a </a:t>
                      </a:r>
                      <a:r>
                        <a:rPr lang="hu-HU" sz="1800" b="0" dirty="0" err="1" smtClean="0">
                          <a:latin typeface="Calibri" panose="020F0502020204030204" pitchFamily="34" charset="0"/>
                        </a:rPr>
                        <a:t>szolvenciájának</a:t>
                      </a:r>
                      <a:r>
                        <a:rPr lang="hu-HU" sz="1800" b="0" baseline="0" dirty="0" smtClean="0">
                          <a:latin typeface="Calibri" panose="020F0502020204030204" pitchFamily="34" charset="0"/>
                        </a:rPr>
                        <a:t> és a likviditásának) helyreállítása még a felügyeleti intézkedést megelőzően</a:t>
                      </a:r>
                      <a:endParaRPr lang="hu-HU" sz="18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hu-HU" sz="1800" b="0" baseline="0" dirty="0" smtClean="0">
                          <a:latin typeface="Calibri" panose="020F0502020204030204" pitchFamily="34" charset="0"/>
                        </a:rPr>
                        <a:t> pénzügyi stabilitás biztosítása, amikor sem privát, sem felügyeleti intézkedés nem jelent megoldást a helyzetre</a:t>
                      </a:r>
                      <a:endParaRPr lang="hu-HU" sz="18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Tartalom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 smtClean="0">
                          <a:latin typeface="Calibri" panose="020F0502020204030204" pitchFamily="34" charset="0"/>
                        </a:rPr>
                        <a:t>Az intézmény intézkedési terve különböző stressz szcenáriók esetén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Calibri" panose="020F0502020204030204" pitchFamily="34" charset="0"/>
                        </a:rPr>
                        <a:t>Lehetséges hatósági intézkedések</a:t>
                      </a:r>
                      <a:r>
                        <a:rPr lang="hu-HU" sz="1800" b="0" baseline="0" dirty="0" smtClean="0">
                          <a:latin typeface="Calibri" panose="020F0502020204030204" pitchFamily="34" charset="0"/>
                        </a:rPr>
                        <a:t> a szanálási feltételek beállása esetén</a:t>
                      </a:r>
                      <a:endParaRPr lang="hu-HU" sz="1800" b="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Készítő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Pénzügyi intézmény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Szanálási hatóság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Felülvizsgálat/</a:t>
                      </a:r>
                      <a:br>
                        <a:rPr lang="hu-HU" sz="1800" dirty="0" smtClean="0">
                          <a:latin typeface="Calibri" panose="020F0502020204030204" pitchFamily="34" charset="0"/>
                        </a:rPr>
                      </a:br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módosítás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Szükség esetén, de legalább évente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Konszolidációs szint</a:t>
                      </a:r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latin typeface="Calibri" panose="020F0502020204030204" pitchFamily="34" charset="0"/>
                        </a:rPr>
                        <a:t>Egyedi vagy</a:t>
                      </a:r>
                      <a:r>
                        <a:rPr lang="hu-HU" sz="1800" baseline="0" dirty="0" smtClean="0">
                          <a:latin typeface="Calibri" panose="020F0502020204030204" pitchFamily="34" charset="0"/>
                        </a:rPr>
                        <a:t> csoportszintű</a:t>
                      </a:r>
                      <a:endParaRPr lang="hu-HU" sz="1800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sz="18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Szanálási terv főbb tartalmi elemei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08720"/>
            <a:ext cx="7886700" cy="4968552"/>
          </a:xfrm>
        </p:spPr>
        <p:txBody>
          <a:bodyPr>
            <a:noAutofit/>
          </a:bodyPr>
          <a:lstStyle/>
          <a:p>
            <a:endParaRPr lang="hu-HU" sz="1600" dirty="0" smtClean="0"/>
          </a:p>
          <a:p>
            <a:pPr algn="just"/>
            <a:r>
              <a:rPr lang="hu-HU" sz="1900" dirty="0" smtClean="0"/>
              <a:t>Az </a:t>
            </a:r>
            <a:r>
              <a:rPr lang="hu-HU" sz="1900" dirty="0"/>
              <a:t>intézmény kritikus funkciói, fő üzletágai és eszközei értékének és értékesíthetőségének meghatározására irányuló eljárások leírása</a:t>
            </a:r>
            <a:r>
              <a:rPr lang="hu-HU" sz="1900" dirty="0" smtClean="0"/>
              <a:t>;</a:t>
            </a:r>
          </a:p>
          <a:p>
            <a:pPr algn="just"/>
            <a:r>
              <a:rPr lang="hu-HU" sz="1900" dirty="0"/>
              <a:t>A feltárt szanálhatósági akadályok kezelésére, illetve kiküszöbölésére az intézmény részére előírt intézkedések leírása</a:t>
            </a:r>
            <a:r>
              <a:rPr lang="hu-HU" sz="1900" dirty="0" smtClean="0"/>
              <a:t>;</a:t>
            </a:r>
            <a:endParaRPr lang="hu-HU" sz="1900" dirty="0"/>
          </a:p>
          <a:p>
            <a:pPr algn="just"/>
            <a:r>
              <a:rPr lang="hu-HU" sz="1900" dirty="0" smtClean="0"/>
              <a:t>Becsült </a:t>
            </a:r>
            <a:r>
              <a:rPr lang="hu-HU" sz="1900" dirty="0"/>
              <a:t>időkeret a terv minden egyes lényegi vonatkozásának megvalósítása tekintetében;</a:t>
            </a:r>
          </a:p>
          <a:p>
            <a:pPr algn="just"/>
            <a:r>
              <a:rPr lang="hu-HU" sz="1900" dirty="0" smtClean="0"/>
              <a:t>Annak </a:t>
            </a:r>
            <a:r>
              <a:rPr lang="hu-HU" sz="1900" dirty="0"/>
              <a:t>ismertetése, hogy hogyan finanszírozhatók a szanálási opciók a szanálási alap </a:t>
            </a:r>
            <a:r>
              <a:rPr lang="hu-HU" sz="1900" dirty="0" smtClean="0"/>
              <a:t>igénybevételét megengedve</a:t>
            </a:r>
            <a:r>
              <a:rPr lang="hu-HU" sz="1900" dirty="0"/>
              <a:t>, de rendkívüli állami pénzügyi támogatás – ide nem értve az állami tőkeemelés – </a:t>
            </a:r>
            <a:r>
              <a:rPr lang="hu-HU" sz="1900" dirty="0" smtClean="0"/>
              <a:t>igénybe vétele </a:t>
            </a:r>
            <a:r>
              <a:rPr lang="hu-HU" sz="1900" dirty="0"/>
              <a:t>nélkül;</a:t>
            </a:r>
          </a:p>
          <a:p>
            <a:pPr algn="just"/>
            <a:r>
              <a:rPr lang="hu-HU" sz="1900" dirty="0" smtClean="0"/>
              <a:t>Különböző </a:t>
            </a:r>
            <a:r>
              <a:rPr lang="hu-HU" sz="1900" dirty="0"/>
              <a:t>lehetséges forgatókönyveknek megfelelően alkalmazható különféle szanálási </a:t>
            </a:r>
            <a:r>
              <a:rPr lang="hu-HU" sz="1900" dirty="0" smtClean="0"/>
              <a:t>stratégiák részletes </a:t>
            </a:r>
            <a:r>
              <a:rPr lang="hu-HU" sz="1900" dirty="0"/>
              <a:t>leírása;</a:t>
            </a:r>
          </a:p>
          <a:p>
            <a:pPr algn="just"/>
            <a:r>
              <a:rPr lang="hu-HU" sz="1900" dirty="0"/>
              <a:t>K</a:t>
            </a:r>
            <a:r>
              <a:rPr lang="hu-HU" sz="1900" dirty="0" smtClean="0"/>
              <a:t>ritikus </a:t>
            </a:r>
            <a:r>
              <a:rPr lang="hu-HU" sz="1900" dirty="0"/>
              <a:t>jellegű kölcsönös függőségi kapcsolatok bemutatása;</a:t>
            </a:r>
          </a:p>
          <a:p>
            <a:pPr algn="just"/>
            <a:r>
              <a:rPr lang="hu-HU" sz="1900" dirty="0" smtClean="0"/>
              <a:t>A kifizetésekhez</a:t>
            </a:r>
            <a:r>
              <a:rPr lang="hu-HU" sz="1900" dirty="0"/>
              <a:t>, elszámolási szolgáltatásokhoz és egyéb infrastruktúrákhoz történő </a:t>
            </a:r>
            <a:r>
              <a:rPr lang="hu-HU" sz="1900" dirty="0" smtClean="0"/>
              <a:t>hozzáférés folytonosságát </a:t>
            </a:r>
            <a:r>
              <a:rPr lang="hu-HU" sz="1900" dirty="0"/>
              <a:t>biztosító lehetőségek </a:t>
            </a:r>
            <a:r>
              <a:rPr lang="hu-HU" sz="1900" dirty="0" smtClean="0"/>
              <a:t>leírása; stb.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83568" y="5680645"/>
            <a:ext cx="777686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85080" y="5549840"/>
            <a:ext cx="7775352" cy="10002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206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1900" dirty="0" err="1" smtClean="0">
                <a:solidFill>
                  <a:srgbClr val="002060"/>
                </a:solidFill>
                <a:cs typeface="Arial" charset="0"/>
              </a:rPr>
              <a:t>EBA</a:t>
            </a:r>
            <a:r>
              <a:rPr lang="hu-HU" altLang="hu-HU" sz="19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900" dirty="0" err="1" smtClean="0">
                <a:solidFill>
                  <a:srgbClr val="002060"/>
                </a:solidFill>
                <a:cs typeface="Arial" charset="0"/>
              </a:rPr>
              <a:t>draft</a:t>
            </a:r>
            <a:r>
              <a:rPr lang="hu-HU" altLang="hu-HU" sz="19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900" dirty="0" err="1">
                <a:solidFill>
                  <a:srgbClr val="002060"/>
                </a:solidFill>
                <a:cs typeface="Arial" charset="0"/>
              </a:rPr>
              <a:t>RTS</a:t>
            </a:r>
            <a:r>
              <a:rPr lang="hu-HU" altLang="hu-HU" sz="1900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900" dirty="0" smtClean="0">
                <a:solidFill>
                  <a:srgbClr val="002060"/>
                </a:solidFill>
                <a:cs typeface="Arial" charset="0"/>
              </a:rPr>
              <a:t>az egyedi szanálási </a:t>
            </a:r>
            <a:r>
              <a:rPr lang="hu-HU" altLang="hu-HU" sz="1900" dirty="0" smtClean="0">
                <a:solidFill>
                  <a:srgbClr val="002060"/>
                </a:solidFill>
                <a:cs typeface="Arial" charset="0"/>
              </a:rPr>
              <a:t>terv tartalmi elemeiről (2015. július </a:t>
            </a:r>
            <a:r>
              <a:rPr lang="hu-HU" altLang="hu-HU" sz="1900" dirty="0" smtClean="0">
                <a:solidFill>
                  <a:srgbClr val="002060"/>
                </a:solidFill>
                <a:cs typeface="Arial" charset="0"/>
              </a:rPr>
              <a:t>3.)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2000" dirty="0" err="1">
                <a:solidFill>
                  <a:srgbClr val="002060"/>
                </a:solidFill>
                <a:cs typeface="Arial" charset="0"/>
              </a:rPr>
              <a:t>EBA</a:t>
            </a:r>
            <a:r>
              <a:rPr lang="hu-HU" altLang="hu-HU" sz="2000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2000" dirty="0" err="1">
                <a:solidFill>
                  <a:srgbClr val="002060"/>
                </a:solidFill>
                <a:cs typeface="Arial" charset="0"/>
              </a:rPr>
              <a:t>draft</a:t>
            </a:r>
            <a:r>
              <a:rPr lang="hu-HU" altLang="hu-HU" sz="2000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2000" dirty="0" err="1">
                <a:solidFill>
                  <a:srgbClr val="002060"/>
                </a:solidFill>
                <a:cs typeface="Arial" charset="0"/>
              </a:rPr>
              <a:t>ITS</a:t>
            </a:r>
            <a:r>
              <a:rPr lang="hu-HU" altLang="hu-HU" sz="2000" dirty="0">
                <a:solidFill>
                  <a:srgbClr val="002060"/>
                </a:solidFill>
                <a:cs typeface="Arial" charset="0"/>
              </a:rPr>
              <a:t> a szanálási tervek készítésénél alkalmazott eljárásokról, </a:t>
            </a:r>
            <a:r>
              <a:rPr lang="hu-HU" altLang="hu-HU" sz="2000" dirty="0" smtClean="0">
                <a:solidFill>
                  <a:srgbClr val="002060"/>
                </a:solidFill>
                <a:cs typeface="Arial" charset="0"/>
              </a:rPr>
              <a:t>ill.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2000" dirty="0" smtClean="0">
                <a:solidFill>
                  <a:srgbClr val="002060"/>
                </a:solidFill>
                <a:cs typeface="Arial" charset="0"/>
              </a:rPr>
              <a:t>az </a:t>
            </a:r>
            <a:r>
              <a:rPr lang="hu-HU" altLang="hu-HU" sz="2000" dirty="0">
                <a:solidFill>
                  <a:srgbClr val="002060"/>
                </a:solidFill>
                <a:cs typeface="Arial" charset="0"/>
              </a:rPr>
              <a:t>adatbekéréshez alkalmazott dokumentumsablonokról (2015. július </a:t>
            </a:r>
            <a:r>
              <a:rPr lang="hu-HU" altLang="hu-HU" sz="2000" dirty="0" smtClean="0">
                <a:solidFill>
                  <a:srgbClr val="002060"/>
                </a:solidFill>
                <a:cs typeface="Arial" charset="0"/>
              </a:rPr>
              <a:t>3.)</a:t>
            </a:r>
            <a:endParaRPr lang="hu-HU" altLang="hu-HU" sz="2000" dirty="0">
              <a:solidFill>
                <a:srgbClr val="0020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0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Csoportszintű szanálási terv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6" y="1268761"/>
            <a:ext cx="8097097" cy="4536503"/>
          </a:xfrm>
        </p:spPr>
        <p:txBody>
          <a:bodyPr>
            <a:normAutofit fontScale="85000" lnSpcReduction="10000"/>
          </a:bodyPr>
          <a:lstStyle/>
          <a:p>
            <a:pPr marL="723900" lvl="1" indent="-457200" algn="just">
              <a:lnSpc>
                <a:spcPts val="25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2800" u="sng" dirty="0"/>
              <a:t>Készítés</a:t>
            </a:r>
            <a:r>
              <a:rPr lang="hu-HU" altLang="hu-HU" sz="2800" dirty="0"/>
              <a:t>: az EU szintű anyavállalat szanálási hatósága (</a:t>
            </a:r>
            <a:r>
              <a:rPr lang="hu-HU" altLang="hu-HU" sz="2800" dirty="0" err="1"/>
              <a:t>home</a:t>
            </a:r>
            <a:r>
              <a:rPr lang="hu-HU" altLang="hu-HU" sz="2800" dirty="0"/>
              <a:t> hatóság) az érintett leányok és jelentős fióktelepek szanálási hatóságainak (</a:t>
            </a:r>
            <a:r>
              <a:rPr lang="hu-HU" altLang="hu-HU" sz="2800" dirty="0" err="1"/>
              <a:t>host</a:t>
            </a:r>
            <a:r>
              <a:rPr lang="hu-HU" altLang="hu-HU" sz="2800" dirty="0"/>
              <a:t> hatóságok) bevonásával többoldalú eljárás keretében (</a:t>
            </a:r>
            <a:r>
              <a:rPr lang="hu-HU" altLang="hu-HU" sz="2800" dirty="0" err="1"/>
              <a:t>joint</a:t>
            </a:r>
            <a:r>
              <a:rPr lang="hu-HU" altLang="hu-HU" sz="2800" dirty="0"/>
              <a:t> </a:t>
            </a:r>
            <a:r>
              <a:rPr lang="hu-HU" altLang="hu-HU" sz="2800" dirty="0" err="1"/>
              <a:t>decision</a:t>
            </a:r>
            <a:r>
              <a:rPr lang="hu-HU" altLang="hu-HU" sz="2800" dirty="0"/>
              <a:t>)</a:t>
            </a:r>
          </a:p>
          <a:p>
            <a:pPr marL="895350" lvl="1" indent="447675" algn="just">
              <a:lnSpc>
                <a:spcPts val="25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2800" dirty="0" err="1" smtClean="0"/>
              <a:t>Eurozónabeli</a:t>
            </a:r>
            <a:r>
              <a:rPr lang="hu-HU" altLang="hu-HU" sz="2800" dirty="0" smtClean="0"/>
              <a:t> anyavállalat esetén a </a:t>
            </a:r>
            <a:r>
              <a:rPr lang="hu-HU" altLang="hu-HU" sz="2800" dirty="0" err="1" smtClean="0"/>
              <a:t>home</a:t>
            </a:r>
            <a:r>
              <a:rPr lang="hu-HU" altLang="hu-HU" sz="2800" dirty="0" smtClean="0"/>
              <a:t> 	hatóság az Egységes Szanálási Testület (</a:t>
            </a:r>
            <a:r>
              <a:rPr lang="hu-HU" altLang="hu-HU" sz="2800" dirty="0" err="1" smtClean="0"/>
              <a:t>SRB</a:t>
            </a:r>
            <a:r>
              <a:rPr lang="hu-HU" altLang="hu-HU" sz="2800" dirty="0" smtClean="0"/>
              <a:t>)</a:t>
            </a:r>
          </a:p>
          <a:p>
            <a:pPr marL="723900" lvl="1" indent="-457200">
              <a:lnSpc>
                <a:spcPts val="25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2800" dirty="0" smtClean="0"/>
              <a:t> </a:t>
            </a:r>
            <a:r>
              <a:rPr lang="hu-HU" altLang="hu-HU" sz="2800" u="sng" dirty="0" smtClean="0"/>
              <a:t>Fórum</a:t>
            </a:r>
            <a:r>
              <a:rPr lang="hu-HU" altLang="hu-HU" sz="2800" dirty="0" smtClean="0"/>
              <a:t>: szanálási kollégium</a:t>
            </a:r>
          </a:p>
          <a:p>
            <a:pPr marL="723900" lvl="1" indent="-457200">
              <a:lnSpc>
                <a:spcPts val="25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2800" dirty="0" smtClean="0"/>
              <a:t>A magyar szanálási hatóság </a:t>
            </a:r>
            <a:r>
              <a:rPr lang="hu-HU" altLang="hu-HU" sz="2800" dirty="0" err="1" smtClean="0"/>
              <a:t>home</a:t>
            </a:r>
            <a:r>
              <a:rPr lang="hu-HU" altLang="hu-HU" sz="2800" dirty="0" smtClean="0"/>
              <a:t> </a:t>
            </a:r>
            <a:r>
              <a:rPr lang="hu-HU" altLang="hu-HU" sz="2800" dirty="0" err="1" smtClean="0"/>
              <a:t>hatóság</a:t>
            </a:r>
            <a:r>
              <a:rPr lang="hu-HU" altLang="hu-HU" sz="2800" dirty="0" smtClean="0"/>
              <a:t> és szanálási kollégiumot hoz létre az </a:t>
            </a:r>
            <a:r>
              <a:rPr lang="hu-HU" altLang="hu-HU" sz="2800" u="sng" dirty="0" smtClean="0"/>
              <a:t>OTP csoport </a:t>
            </a:r>
            <a:r>
              <a:rPr lang="hu-HU" altLang="hu-HU" sz="2800" dirty="0" smtClean="0"/>
              <a:t>esetében</a:t>
            </a:r>
          </a:p>
          <a:p>
            <a:pPr marL="723900" lvl="1" indent="-457200">
              <a:lnSpc>
                <a:spcPts val="25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u-HU" altLang="hu-HU" sz="2800" dirty="0" smtClean="0"/>
              <a:t>Fontos része a </a:t>
            </a:r>
            <a:r>
              <a:rPr lang="hu-HU" altLang="hu-HU" sz="2800" u="sng" dirty="0" smtClean="0"/>
              <a:t>finanszírozási költségek megosztása </a:t>
            </a:r>
            <a:r>
              <a:rPr lang="hu-HU" altLang="hu-HU" sz="2800" dirty="0" smtClean="0"/>
              <a:t>az érintett országok között - tehermegosztás</a:t>
            </a:r>
            <a:endParaRPr lang="hu-HU" altLang="hu-HU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043608" y="5916860"/>
            <a:ext cx="74168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206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EBA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draft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err="1">
                <a:solidFill>
                  <a:srgbClr val="002060"/>
                </a:solidFill>
                <a:cs typeface="Arial" charset="0"/>
              </a:rPr>
              <a:t>RTS</a:t>
            </a:r>
            <a:r>
              <a:rPr lang="hu-HU" altLang="hu-HU" sz="1800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a</a:t>
            </a:r>
            <a:r>
              <a:rPr lang="hu-HU" altLang="hu-HU" sz="1800" u="sng" dirty="0" smtClean="0">
                <a:solidFill>
                  <a:srgbClr val="002060"/>
                </a:solidFill>
                <a:cs typeface="Arial" charset="0"/>
              </a:rPr>
              <a:t> csoportszintű 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szanálási terv tartalmi elemeiről (2015. július 3.)</a:t>
            </a:r>
            <a:endParaRPr lang="hu-HU" altLang="hu-HU" sz="18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5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Szanálhatósági vizsgálat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>
                <a:solidFill>
                  <a:srgbClr val="202653"/>
                </a:solidFill>
              </a:rPr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7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50875" y="1268413"/>
            <a:ext cx="8169597" cy="4680867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</a:pPr>
            <a:r>
              <a:rPr lang="hu-HU" altLang="hu-HU" sz="2400" u="sng" dirty="0" smtClean="0"/>
              <a:t>Célja:</a:t>
            </a:r>
            <a:r>
              <a:rPr lang="hu-HU" altLang="hu-HU" sz="2400" dirty="0" smtClean="0"/>
              <a:t> annak megállapítása, hogy az adott intézmény szanálása/felszámolása esetén biztosítható-e e a szanálási célok érvényesülése, lebonyolítható-e a szanálás</a:t>
            </a:r>
            <a:endParaRPr lang="hu-HU" altLang="hu-HU" sz="2400" u="sng" dirty="0" smtClean="0"/>
          </a:p>
          <a:p>
            <a:pPr marL="0" indent="0" algn="just">
              <a:spcBef>
                <a:spcPts val="1200"/>
              </a:spcBef>
              <a:buFont typeface="Arial" charset="0"/>
              <a:buNone/>
            </a:pPr>
            <a:r>
              <a:rPr lang="hu-HU" altLang="hu-HU" sz="2400" u="sng" dirty="0" smtClean="0"/>
              <a:t>Módja:</a:t>
            </a:r>
            <a:r>
              <a:rPr lang="hu-HU" altLang="hu-HU" sz="2400" dirty="0" smtClean="0"/>
              <a:t> alapvetően adatszolgáltatás alapján, de történhet helyszíni vizsgálat keretében is</a:t>
            </a:r>
          </a:p>
          <a:p>
            <a:pPr marL="0" indent="0" algn="just">
              <a:spcBef>
                <a:spcPts val="1200"/>
              </a:spcBef>
              <a:buFont typeface="Arial" charset="0"/>
              <a:buNone/>
            </a:pPr>
            <a:r>
              <a:rPr lang="hu-HU" altLang="hu-HU" sz="2400" u="sng" dirty="0" smtClean="0"/>
              <a:t>Mérlegelendő szempontok</a:t>
            </a:r>
            <a:r>
              <a:rPr lang="hu-HU" altLang="hu-HU" sz="2400" dirty="0"/>
              <a:t>:</a:t>
            </a:r>
            <a:r>
              <a:rPr lang="hu-HU" altLang="hu-HU" sz="2400" dirty="0" smtClean="0"/>
              <a:t> a szanálási tv. 2. sz. melléklete tartalmazza</a:t>
            </a:r>
          </a:p>
          <a:p>
            <a:pPr marL="0" indent="0" algn="just">
              <a:spcBef>
                <a:spcPts val="1200"/>
              </a:spcBef>
              <a:buFont typeface="Arial" charset="0"/>
              <a:buNone/>
            </a:pPr>
            <a:r>
              <a:rPr lang="hu-HU" altLang="hu-HU" sz="2400" u="sng" dirty="0" smtClean="0"/>
              <a:t>Ütemezés</a:t>
            </a:r>
            <a:r>
              <a:rPr lang="hu-HU" altLang="hu-HU" sz="2400" dirty="0" smtClean="0"/>
              <a:t>: szanálási tervek készítésével párhuzamosan</a:t>
            </a:r>
          </a:p>
          <a:p>
            <a:pPr marL="0" indent="0" algn="just">
              <a:buFont typeface="Arial" charset="0"/>
              <a:buNone/>
            </a:pPr>
            <a:endParaRPr lang="hu-HU" altLang="hu-HU" dirty="0" smtClean="0"/>
          </a:p>
          <a:p>
            <a:pPr marL="0" indent="0" algn="just">
              <a:buFont typeface="Arial" charset="0"/>
              <a:buNone/>
            </a:pPr>
            <a:endParaRPr lang="hu-HU" altLang="hu-HU" dirty="0" smtClean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708669" y="4725144"/>
            <a:ext cx="811979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2060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EBA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draft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err="1">
                <a:solidFill>
                  <a:srgbClr val="002060"/>
                </a:solidFill>
                <a:cs typeface="Arial" charset="0"/>
              </a:rPr>
              <a:t>RTS</a:t>
            </a:r>
            <a:r>
              <a:rPr lang="hu-HU" altLang="hu-HU" sz="1800" dirty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a szanálhatósági értékelésről (2015. július 3.)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EBA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</a:t>
            </a:r>
            <a:r>
              <a:rPr lang="hu-HU" altLang="hu-HU" sz="1800" dirty="0" err="1" smtClean="0">
                <a:solidFill>
                  <a:srgbClr val="002060"/>
                </a:solidFill>
                <a:cs typeface="Arial" charset="0"/>
              </a:rPr>
              <a:t>GL</a:t>
            </a:r>
            <a:r>
              <a:rPr lang="hu-HU" altLang="hu-HU" sz="1800" dirty="0" smtClean="0">
                <a:solidFill>
                  <a:srgbClr val="002060"/>
                </a:solidFill>
                <a:cs typeface="Arial" charset="0"/>
              </a:rPr>
              <a:t> a szanálhatóságot biztosító hatósági jogosultságokról (2015. július 3.)</a:t>
            </a:r>
            <a:endParaRPr lang="hu-HU" altLang="hu-HU" sz="1800" dirty="0">
              <a:solidFill>
                <a:srgbClr val="00206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7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Szanálhatósági vizsgálat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202653"/>
                </a:solidFill>
              </a:rPr>
              <a:t>Magyar Nemzeti Bank</a:t>
            </a:r>
            <a:endParaRPr lang="hu-HU" dirty="0" smtClean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8</a:t>
            </a:fld>
            <a:endParaRPr lang="hu-HU" dirty="0">
              <a:solidFill>
                <a:srgbClr val="202653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H="1" flipV="1">
            <a:off x="3668713" y="2776538"/>
            <a:ext cx="1047750" cy="137318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436688" y="2349500"/>
            <a:ext cx="2232025" cy="427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3668713" y="1773238"/>
            <a:ext cx="1263650" cy="57626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643438" y="1690688"/>
            <a:ext cx="4393058" cy="26749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4772025" y="1773238"/>
            <a:ext cx="4121150" cy="259238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u-HU" dirty="0"/>
              <a:t>Kritikus funkciók fenntartása</a:t>
            </a:r>
          </a:p>
          <a:p>
            <a:pPr lvl="0"/>
            <a:r>
              <a:rPr lang="hu-HU" dirty="0"/>
              <a:t>Pénzügyi stabilitás megóvása</a:t>
            </a:r>
          </a:p>
          <a:p>
            <a:pPr lvl="0"/>
            <a:r>
              <a:rPr lang="hu-HU" dirty="0"/>
              <a:t>Közpénzek védelme</a:t>
            </a:r>
          </a:p>
          <a:p>
            <a:pPr lvl="0"/>
            <a:r>
              <a:rPr lang="hu-HU" dirty="0"/>
              <a:t>Biztosított betétek és befektetések védelme</a:t>
            </a:r>
          </a:p>
          <a:p>
            <a:pPr lvl="0"/>
            <a:r>
              <a:rPr lang="hu-HU" dirty="0"/>
              <a:t>Ügyfelek pénzeszközeinek és vagyonának védelme</a:t>
            </a:r>
          </a:p>
          <a:p>
            <a:pPr lvl="0"/>
            <a:r>
              <a:rPr lang="hu-HU" dirty="0"/>
              <a:t>Betétesek és befektetők bizalmának fenntartása</a:t>
            </a:r>
          </a:p>
          <a:p>
            <a:pPr eaLnBrk="1" hangingPunct="1"/>
            <a:endParaRPr lang="hu-HU" altLang="hu-HU" dirty="0" smtClean="0"/>
          </a:p>
        </p:txBody>
      </p:sp>
      <p:grpSp>
        <p:nvGrpSpPr>
          <p:cNvPr id="34" name="Group 8"/>
          <p:cNvGrpSpPr>
            <a:grpSpLocks/>
          </p:cNvGrpSpPr>
          <p:nvPr/>
        </p:nvGrpSpPr>
        <p:grpSpPr bwMode="auto">
          <a:xfrm>
            <a:off x="487363" y="1341438"/>
            <a:ext cx="6172869" cy="5060950"/>
            <a:chOff x="4716015" y="1412776"/>
            <a:chExt cx="6173429" cy="5062380"/>
          </a:xfrm>
        </p:grpSpPr>
        <p:sp>
          <p:nvSpPr>
            <p:cNvPr id="35" name="Rectangle 34"/>
            <p:cNvSpPr/>
            <p:nvPr/>
          </p:nvSpPr>
          <p:spPr>
            <a:xfrm>
              <a:off x="5271690" y="3870920"/>
              <a:ext cx="2972070" cy="925774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36" name="Content Placeholder 2"/>
            <p:cNvSpPr txBox="1">
              <a:spLocks/>
            </p:cNvSpPr>
            <p:nvPr/>
          </p:nvSpPr>
          <p:spPr bwMode="auto">
            <a:xfrm>
              <a:off x="4716015" y="1412776"/>
              <a:ext cx="4046946" cy="1622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685800"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514350" indent="-171450" defTabSz="6858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857250" indent="-171450" defTabSz="6858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200150" indent="-171450" defTabSz="6858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1543050" indent="-171450" defTabSz="6858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0002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4574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29146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371850" indent="-171450" defTabSz="6858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charset="0"/>
                <a:buNone/>
              </a:pPr>
              <a:r>
                <a:rPr lang="hu-HU" altLang="hu-HU" dirty="0"/>
                <a:t>Intézmény szanálható, ha </a:t>
              </a:r>
              <a:r>
                <a:rPr lang="hu-HU" altLang="hu-HU" u="sng" dirty="0"/>
                <a:t>esetleges</a:t>
              </a:r>
              <a:r>
                <a:rPr lang="hu-HU" altLang="hu-HU" dirty="0"/>
                <a:t> szanálás (és/vagy felszámolás) </a:t>
              </a:r>
            </a:p>
            <a:p>
              <a:pPr algn="ctr" eaLnBrk="1" hangingPunct="1">
                <a:spcBef>
                  <a:spcPct val="0"/>
                </a:spcBef>
                <a:buFont typeface="Arial" charset="0"/>
                <a:buNone/>
              </a:pPr>
              <a:r>
                <a:rPr lang="hu-HU" altLang="hu-HU" dirty="0"/>
                <a:t>során elérhetőek a</a:t>
              </a:r>
            </a:p>
            <a:p>
              <a:pPr algn="ctr" eaLnBrk="1" hangingPunct="1">
                <a:spcBef>
                  <a:spcPct val="0"/>
                </a:spcBef>
                <a:buFont typeface="Arial" charset="0"/>
                <a:buNone/>
              </a:pPr>
              <a:endParaRPr lang="hu-HU" altLang="hu-HU" sz="1000" dirty="0"/>
            </a:p>
            <a:p>
              <a:pPr algn="ctr" eaLnBrk="1" hangingPunct="1">
                <a:spcBef>
                  <a:spcPct val="0"/>
                </a:spcBef>
                <a:buFont typeface="Arial" charset="0"/>
                <a:buNone/>
              </a:pPr>
              <a:r>
                <a:rPr lang="hu-HU" altLang="hu-HU" sz="2500" dirty="0"/>
                <a:t> szanálási célok </a:t>
              </a:r>
            </a:p>
          </p:txBody>
        </p:sp>
        <p:sp>
          <p:nvSpPr>
            <p:cNvPr id="37" name="Down Arrow 36"/>
            <p:cNvSpPr/>
            <p:nvPr/>
          </p:nvSpPr>
          <p:spPr>
            <a:xfrm>
              <a:off x="6568795" y="2997549"/>
              <a:ext cx="360396" cy="792386"/>
            </a:xfrm>
            <a:prstGeom prst="downArrow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38" name="TextBox 6"/>
            <p:cNvSpPr txBox="1">
              <a:spLocks noChangeArrowheads="1"/>
            </p:cNvSpPr>
            <p:nvPr/>
          </p:nvSpPr>
          <p:spPr bwMode="auto">
            <a:xfrm>
              <a:off x="5083303" y="4114560"/>
              <a:ext cx="3312368" cy="677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lnSpc>
                  <a:spcPct val="90000"/>
                </a:lnSpc>
                <a:spcBef>
                  <a:spcPts val="750"/>
                </a:spcBef>
                <a:buFont typeface="Arial" charset="0"/>
                <a:buChar char="•"/>
                <a:defRPr sz="21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1pPr>
              <a:lvl2pPr marL="742950" indent="-28575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5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3pPr>
              <a:lvl4pPr marL="16002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4pPr>
              <a:lvl5pPr marL="2057400" indent="-228600" eaLnBrk="0" hangingPunct="0">
                <a:lnSpc>
                  <a:spcPct val="90000"/>
                </a:lnSpc>
                <a:spcBef>
                  <a:spcPts val="375"/>
                </a:spcBef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>
                  <a:solidFill>
                    <a:srgbClr val="202653"/>
                  </a:solidFill>
                  <a:latin typeface="Calibri" pitchFamily="34" charset="0"/>
                  <a:ea typeface="Verdana" pitchFamily="34" charset="0"/>
                  <a:cs typeface="Verdana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r>
                <a:rPr lang="hu-HU" altLang="hu-HU" sz="20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Szanálhatósági </a:t>
              </a:r>
              <a:r>
                <a:rPr lang="hu-HU" altLang="hu-HU" sz="20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vizsgálat</a:t>
              </a:r>
              <a:endParaRPr lang="hu-HU" altLang="hu-HU" sz="2000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charset="0"/>
                <a:buNone/>
              </a:pPr>
              <a:endParaRPr lang="hu-HU" altLang="hu-HU" sz="1800" dirty="0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" name="Content Placeholder 2"/>
            <p:cNvSpPr txBox="1">
              <a:spLocks/>
            </p:cNvSpPr>
            <p:nvPr/>
          </p:nvSpPr>
          <p:spPr bwMode="auto">
            <a:xfrm>
              <a:off x="5239938" y="5106344"/>
              <a:ext cx="5649506" cy="1368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charset="0"/>
                <a:buChar char="•"/>
                <a:defRPr sz="2100" kern="1200">
                  <a:solidFill>
                    <a:srgbClr val="202653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kern="1200">
                  <a:solidFill>
                    <a:srgbClr val="202653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500" kern="1200">
                  <a:solidFill>
                    <a:srgbClr val="202653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 kern="1200">
                  <a:solidFill>
                    <a:srgbClr val="202653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charset="0"/>
                <a:buChar char="•"/>
                <a:defRPr sz="1300" kern="1200">
                  <a:solidFill>
                    <a:srgbClr val="202653"/>
                  </a:solidFill>
                  <a:latin typeface="Calibri" panose="020F050202020403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eaLnBrk="1" hangingPunct="1">
                <a:buFont typeface="Arial" charset="0"/>
                <a:buNone/>
                <a:defRPr/>
              </a:pPr>
              <a:r>
                <a:rPr lang="hu-HU" altLang="hu-HU" u="sng" dirty="0" smtClean="0"/>
                <a:t>Ha nem szanálható</a:t>
              </a:r>
              <a:r>
                <a:rPr lang="hu-HU" altLang="hu-HU" dirty="0" smtClean="0"/>
                <a:t> (szanálhatósági akadály):</a:t>
              </a:r>
            </a:p>
            <a:p>
              <a:pPr marL="457200" indent="-457200" eaLnBrk="1" hangingPunct="1">
                <a:buFont typeface="Arial" charset="0"/>
                <a:buAutoNum type="arabicPeriod"/>
                <a:defRPr/>
              </a:pPr>
              <a:r>
                <a:rPr lang="hu-HU" altLang="hu-HU" dirty="0" smtClean="0"/>
                <a:t>Intézmény tesz javaslatot (intézkedési terv)</a:t>
              </a:r>
            </a:p>
            <a:p>
              <a:pPr marL="457200" indent="-457200" eaLnBrk="1" hangingPunct="1">
                <a:buFont typeface="Arial" charset="0"/>
                <a:buAutoNum type="arabicPeriod"/>
                <a:defRPr/>
              </a:pPr>
              <a:r>
                <a:rPr lang="hu-HU" altLang="hu-HU" dirty="0" smtClean="0"/>
                <a:t>MNB kötelezi az intézményt</a:t>
              </a:r>
            </a:p>
          </p:txBody>
        </p:sp>
      </p:grpSp>
      <p:sp>
        <p:nvSpPr>
          <p:cNvPr id="6" name="Curved Left Arrow 5"/>
          <p:cNvSpPr/>
          <p:nvPr/>
        </p:nvSpPr>
        <p:spPr>
          <a:xfrm>
            <a:off x="6372200" y="5517232"/>
            <a:ext cx="576064" cy="712929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0967" y="5487290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100" dirty="0" smtClean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 ez nem megfelelő</a:t>
            </a: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9634859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2_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1569</TotalTime>
  <Words>556</Words>
  <Application>Microsoft Office PowerPoint</Application>
  <PresentationFormat>On-screen Show (4:3)</PresentationFormat>
  <Paragraphs>107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blank</vt:lpstr>
      <vt:lpstr>2_blank</vt:lpstr>
      <vt:lpstr> Szanálási tervek, szanálhatósági vizsgálatok   </vt:lpstr>
      <vt:lpstr>A szanálási terv és a szanálhatósági vizsgálat elhelyezkedése a pénzügyi válságkezelés folyamatában</vt:lpstr>
      <vt:lpstr>Szanálási terv</vt:lpstr>
      <vt:lpstr>Helyreállítási vs. Szanálási terv</vt:lpstr>
      <vt:lpstr>Szanálási terv főbb tartalmi elemei</vt:lpstr>
      <vt:lpstr>Csoportszintű szanálási terv</vt:lpstr>
      <vt:lpstr>Szanálhatósági vizsgálat</vt:lpstr>
      <vt:lpstr>Szanálhatósági vizsgálat</vt:lpstr>
      <vt:lpstr>Köszönöm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Sulyok András</dc:creator>
  <cp:lastModifiedBy>Dr. Kómár András</cp:lastModifiedBy>
  <cp:revision>125</cp:revision>
  <cp:lastPrinted>2014-09-09T08:04:23Z</cp:lastPrinted>
  <dcterms:created xsi:type="dcterms:W3CDTF">2014-02-07T08:38:52Z</dcterms:created>
  <dcterms:modified xsi:type="dcterms:W3CDTF">2014-09-10T09:27:32Z</dcterms:modified>
</cp:coreProperties>
</file>