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5" r:id="rId1"/>
  </p:sldMasterIdLst>
  <p:notesMasterIdLst>
    <p:notesMasterId r:id="rId15"/>
  </p:notesMasterIdLst>
  <p:handoutMasterIdLst>
    <p:handoutMasterId r:id="rId16"/>
  </p:handoutMasterIdLst>
  <p:sldIdLst>
    <p:sldId id="267" r:id="rId2"/>
    <p:sldId id="280" r:id="rId3"/>
    <p:sldId id="261" r:id="rId4"/>
    <p:sldId id="276" r:id="rId5"/>
    <p:sldId id="269" r:id="rId6"/>
    <p:sldId id="268" r:id="rId7"/>
    <p:sldId id="281" r:id="rId8"/>
    <p:sldId id="271" r:id="rId9"/>
    <p:sldId id="277" r:id="rId10"/>
    <p:sldId id="275" r:id="rId11"/>
    <p:sldId id="273" r:id="rId12"/>
    <p:sldId id="272" r:id="rId13"/>
    <p:sldId id="279" r:id="rId14"/>
  </p:sldIdLst>
  <p:sldSz cx="9144000" cy="6858000" type="screen4x3"/>
  <p:notesSz cx="6662738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kanyonem" initials="k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2B93B"/>
    <a:srgbClr val="777063"/>
    <a:srgbClr val="A69F94"/>
    <a:srgbClr val="EAB92A"/>
    <a:srgbClr val="5DB4D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3" autoAdjust="0"/>
    <p:restoredTop sz="94554" autoAdjust="0"/>
  </p:normalViewPr>
  <p:slideViewPr>
    <p:cSldViewPr>
      <p:cViewPr varScale="1">
        <p:scale>
          <a:sx n="97" d="100"/>
          <a:sy n="97" d="100"/>
        </p:scale>
        <p:origin x="-144" y="-9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886" y="-102"/>
      </p:cViewPr>
      <p:guideLst>
        <p:guide orient="horz" pos="3127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RV4\Applications\FM\FMData\FMData_2011\11_N2\TV\t&#225;j&#233;koztat&#243;ra_if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RV4\Applications\FM\FMData\FMData_2011\11_N2\TV\t&#225;j&#233;koztat&#243;ra_if_bas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lineChart>
        <c:grouping val="standard"/>
        <c:ser>
          <c:idx val="0"/>
          <c:order val="0"/>
          <c:tx>
            <c:strRef>
              <c:f>finanszírozás!$J$22</c:f>
              <c:strCache>
                <c:ptCount val="1"/>
                <c:pt idx="0">
                  <c:v>Felülről számított-régi</c:v>
                </c:pt>
              </c:strCache>
            </c:strRef>
          </c:tx>
          <c:marker>
            <c:symbol val="none"/>
          </c:marker>
          <c:cat>
            <c:strRef>
              <c:f>finanszírozás!$I$23:$I$47</c:f>
              <c:strCache>
                <c:ptCount val="25"/>
                <c:pt idx="0">
                  <c:v>2005n1</c:v>
                </c:pt>
                <c:pt idx="1">
                  <c:v>2005n2</c:v>
                </c:pt>
                <c:pt idx="2">
                  <c:v>2005n3</c:v>
                </c:pt>
                <c:pt idx="3">
                  <c:v>2005n4</c:v>
                </c:pt>
                <c:pt idx="4">
                  <c:v>2006n1</c:v>
                </c:pt>
                <c:pt idx="5">
                  <c:v>2006n2</c:v>
                </c:pt>
                <c:pt idx="6">
                  <c:v>2006n3</c:v>
                </c:pt>
                <c:pt idx="7">
                  <c:v>2006n4</c:v>
                </c:pt>
                <c:pt idx="8">
                  <c:v>2007n1</c:v>
                </c:pt>
                <c:pt idx="9">
                  <c:v>2007n2</c:v>
                </c:pt>
                <c:pt idx="10">
                  <c:v>2007n3</c:v>
                </c:pt>
                <c:pt idx="11">
                  <c:v>2007n4</c:v>
                </c:pt>
                <c:pt idx="12">
                  <c:v>2008n1</c:v>
                </c:pt>
                <c:pt idx="13">
                  <c:v>2008n2</c:v>
                </c:pt>
                <c:pt idx="14">
                  <c:v>2008n3</c:v>
                </c:pt>
                <c:pt idx="15">
                  <c:v>2008n4</c:v>
                </c:pt>
                <c:pt idx="16">
                  <c:v>2009n1</c:v>
                </c:pt>
                <c:pt idx="17">
                  <c:v>2009n2</c:v>
                </c:pt>
                <c:pt idx="18">
                  <c:v>2009n3</c:v>
                </c:pt>
                <c:pt idx="19">
                  <c:v>2009n4</c:v>
                </c:pt>
                <c:pt idx="20">
                  <c:v>2010n1</c:v>
                </c:pt>
                <c:pt idx="21">
                  <c:v>2010n2</c:v>
                </c:pt>
                <c:pt idx="22">
                  <c:v>2010n3</c:v>
                </c:pt>
                <c:pt idx="23">
                  <c:v>2010n4</c:v>
                </c:pt>
                <c:pt idx="24">
                  <c:v>2011n1</c:v>
                </c:pt>
              </c:strCache>
            </c:strRef>
          </c:cat>
          <c:val>
            <c:numRef>
              <c:f>finanszírozás!$J$23:$J$47</c:f>
              <c:numCache>
                <c:formatCode>#,##0</c:formatCode>
                <c:ptCount val="25"/>
                <c:pt idx="0">
                  <c:v>-1500.8522834448002</c:v>
                </c:pt>
                <c:pt idx="1">
                  <c:v>-1517.1018066434999</c:v>
                </c:pt>
                <c:pt idx="2">
                  <c:v>-1659.3276143938001</c:v>
                </c:pt>
                <c:pt idx="3">
                  <c:v>-1433.5491822636</c:v>
                </c:pt>
                <c:pt idx="4">
                  <c:v>-1832.9251051924011</c:v>
                </c:pt>
                <c:pt idx="5">
                  <c:v>-1608.9619662278001</c:v>
                </c:pt>
                <c:pt idx="6">
                  <c:v>-1349.0971625139998</c:v>
                </c:pt>
                <c:pt idx="7">
                  <c:v>-1355.2340248336998</c:v>
                </c:pt>
                <c:pt idx="8">
                  <c:v>-1734.0993744328998</c:v>
                </c:pt>
                <c:pt idx="9">
                  <c:v>-1711.2339632723999</c:v>
                </c:pt>
                <c:pt idx="10">
                  <c:v>-1344.2125598386001</c:v>
                </c:pt>
                <c:pt idx="11">
                  <c:v>-1467.2036282065999</c:v>
                </c:pt>
                <c:pt idx="12">
                  <c:v>-1472.4307464163999</c:v>
                </c:pt>
                <c:pt idx="13">
                  <c:v>-1450.9589679700011</c:v>
                </c:pt>
                <c:pt idx="14">
                  <c:v>-2217.6349321932012</c:v>
                </c:pt>
                <c:pt idx="15">
                  <c:v>-1616.7632146727999</c:v>
                </c:pt>
                <c:pt idx="16">
                  <c:v>-308.56437111560001</c:v>
                </c:pt>
                <c:pt idx="17">
                  <c:v>613.9986563284001</c:v>
                </c:pt>
                <c:pt idx="18">
                  <c:v>724.89224846769991</c:v>
                </c:pt>
                <c:pt idx="19">
                  <c:v>411.33339543319875</c:v>
                </c:pt>
                <c:pt idx="20">
                  <c:v>1055.7654490926</c:v>
                </c:pt>
                <c:pt idx="21">
                  <c:v>1010.6417244053994</c:v>
                </c:pt>
                <c:pt idx="22">
                  <c:v>871.35069707179946</c:v>
                </c:pt>
                <c:pt idx="23">
                  <c:v>814.03375269560001</c:v>
                </c:pt>
                <c:pt idx="24">
                  <c:v>1271.7173430609</c:v>
                </c:pt>
              </c:numCache>
            </c:numRef>
          </c:val>
        </c:ser>
        <c:marker val="1"/>
        <c:axId val="92654592"/>
        <c:axId val="92414720"/>
      </c:lineChart>
      <c:lineChart>
        <c:grouping val="standard"/>
        <c:ser>
          <c:idx val="1"/>
          <c:order val="1"/>
          <c:tx>
            <c:strRef>
              <c:f>finanszírozás!$K$22</c:f>
              <c:strCache>
                <c:ptCount val="1"/>
                <c:pt idx="0">
                  <c:v>Felülről számított-új</c:v>
                </c:pt>
              </c:strCache>
            </c:strRef>
          </c:tx>
          <c:marker>
            <c:symbol val="none"/>
          </c:marker>
          <c:cat>
            <c:strRef>
              <c:f>finanszírozás!$I$23:$I$47</c:f>
              <c:strCache>
                <c:ptCount val="25"/>
                <c:pt idx="0">
                  <c:v>2005n1</c:v>
                </c:pt>
                <c:pt idx="1">
                  <c:v>2005n2</c:v>
                </c:pt>
                <c:pt idx="2">
                  <c:v>2005n3</c:v>
                </c:pt>
                <c:pt idx="3">
                  <c:v>2005n4</c:v>
                </c:pt>
                <c:pt idx="4">
                  <c:v>2006n1</c:v>
                </c:pt>
                <c:pt idx="5">
                  <c:v>2006n2</c:v>
                </c:pt>
                <c:pt idx="6">
                  <c:v>2006n3</c:v>
                </c:pt>
                <c:pt idx="7">
                  <c:v>2006n4</c:v>
                </c:pt>
                <c:pt idx="8">
                  <c:v>2007n1</c:v>
                </c:pt>
                <c:pt idx="9">
                  <c:v>2007n2</c:v>
                </c:pt>
                <c:pt idx="10">
                  <c:v>2007n3</c:v>
                </c:pt>
                <c:pt idx="11">
                  <c:v>2007n4</c:v>
                </c:pt>
                <c:pt idx="12">
                  <c:v>2008n1</c:v>
                </c:pt>
                <c:pt idx="13">
                  <c:v>2008n2</c:v>
                </c:pt>
                <c:pt idx="14">
                  <c:v>2008n3</c:v>
                </c:pt>
                <c:pt idx="15">
                  <c:v>2008n4</c:v>
                </c:pt>
                <c:pt idx="16">
                  <c:v>2009n1</c:v>
                </c:pt>
                <c:pt idx="17">
                  <c:v>2009n2</c:v>
                </c:pt>
                <c:pt idx="18">
                  <c:v>2009n3</c:v>
                </c:pt>
                <c:pt idx="19">
                  <c:v>2009n4</c:v>
                </c:pt>
                <c:pt idx="20">
                  <c:v>2010n1</c:v>
                </c:pt>
                <c:pt idx="21">
                  <c:v>2010n2</c:v>
                </c:pt>
                <c:pt idx="22">
                  <c:v>2010n3</c:v>
                </c:pt>
                <c:pt idx="23">
                  <c:v>2010n4</c:v>
                </c:pt>
                <c:pt idx="24">
                  <c:v>2011n1</c:v>
                </c:pt>
              </c:strCache>
            </c:strRef>
          </c:cat>
          <c:val>
            <c:numRef>
              <c:f>finanszírozás!$K$23:$K$47</c:f>
              <c:numCache>
                <c:formatCode>#,##0</c:formatCode>
                <c:ptCount val="25"/>
                <c:pt idx="0">
                  <c:v>-1492.9176893027516</c:v>
                </c:pt>
                <c:pt idx="1">
                  <c:v>-1509.9369659327153</c:v>
                </c:pt>
                <c:pt idx="2">
                  <c:v>-1623.513389115772</c:v>
                </c:pt>
                <c:pt idx="3">
                  <c:v>-1398.6225016175808</c:v>
                </c:pt>
                <c:pt idx="4">
                  <c:v>-1789.0628323664796</c:v>
                </c:pt>
                <c:pt idx="5">
                  <c:v>-1573.0238442246198</c:v>
                </c:pt>
                <c:pt idx="6">
                  <c:v>-1307.2689928890557</c:v>
                </c:pt>
                <c:pt idx="7">
                  <c:v>-1273.9563080731707</c:v>
                </c:pt>
                <c:pt idx="8">
                  <c:v>-1729.7686203892661</c:v>
                </c:pt>
                <c:pt idx="9">
                  <c:v>-1657.3617593578178</c:v>
                </c:pt>
                <c:pt idx="10">
                  <c:v>-1300.2971971741911</c:v>
                </c:pt>
                <c:pt idx="11">
                  <c:v>-1824.3044922005715</c:v>
                </c:pt>
                <c:pt idx="12">
                  <c:v>-1614.2683531677051</c:v>
                </c:pt>
                <c:pt idx="13">
                  <c:v>-1498.3900325898944</c:v>
                </c:pt>
                <c:pt idx="14">
                  <c:v>-2210.4306303465082</c:v>
                </c:pt>
                <c:pt idx="15">
                  <c:v>-1521.1537667764999</c:v>
                </c:pt>
                <c:pt idx="16">
                  <c:v>-374.64717182100031</c:v>
                </c:pt>
                <c:pt idx="17">
                  <c:v>560.01468232880052</c:v>
                </c:pt>
                <c:pt idx="18">
                  <c:v>635.2597844838001</c:v>
                </c:pt>
                <c:pt idx="19">
                  <c:v>228.08244214000069</c:v>
                </c:pt>
                <c:pt idx="20">
                  <c:v>726.01975039630054</c:v>
                </c:pt>
                <c:pt idx="21">
                  <c:v>794.98880902620226</c:v>
                </c:pt>
                <c:pt idx="22">
                  <c:v>681.06453076389994</c:v>
                </c:pt>
                <c:pt idx="23">
                  <c:v>525.57694863160054</c:v>
                </c:pt>
                <c:pt idx="24">
                  <c:v>908.34416714649797</c:v>
                </c:pt>
              </c:numCache>
            </c:numRef>
          </c:val>
        </c:ser>
        <c:marker val="1"/>
        <c:axId val="92442624"/>
        <c:axId val="92416256"/>
      </c:lineChart>
      <c:catAx>
        <c:axId val="92654592"/>
        <c:scaling>
          <c:orientation val="minMax"/>
        </c:scaling>
        <c:axPos val="b"/>
        <c:majorTickMark val="none"/>
        <c:tickLblPos val="low"/>
        <c:spPr>
          <a:ln w="31750"/>
        </c:spPr>
        <c:crossAx val="92414720"/>
        <c:crosses val="autoZero"/>
        <c:auto val="1"/>
        <c:lblAlgn val="ctr"/>
        <c:lblOffset val="100"/>
        <c:tickLblSkip val="4"/>
      </c:catAx>
      <c:valAx>
        <c:axId val="9241472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92654592"/>
        <c:crosses val="autoZero"/>
        <c:crossBetween val="between"/>
      </c:valAx>
      <c:valAx>
        <c:axId val="92416256"/>
        <c:scaling>
          <c:orientation val="minMax"/>
        </c:scaling>
        <c:axPos val="r"/>
        <c:numFmt formatCode="#,##0" sourceLinked="1"/>
        <c:tickLblPos val="nextTo"/>
        <c:crossAx val="92442624"/>
        <c:crosses val="max"/>
        <c:crossBetween val="between"/>
      </c:valAx>
      <c:catAx>
        <c:axId val="92442624"/>
        <c:scaling>
          <c:orientation val="minMax"/>
        </c:scaling>
        <c:delete val="1"/>
        <c:axPos val="b"/>
        <c:tickLblPos val="none"/>
        <c:crossAx val="92416256"/>
        <c:crosses val="autoZero"/>
        <c:auto val="1"/>
        <c:lblAlgn val="ctr"/>
        <c:lblOffset val="100"/>
      </c:catAx>
    </c:plotArea>
    <c:legend>
      <c:legendPos val="b"/>
      <c:layout/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/>
      <c:lineChart>
        <c:grouping val="standard"/>
        <c:ser>
          <c:idx val="0"/>
          <c:order val="0"/>
          <c:tx>
            <c:strRef>
              <c:f>finanszírozás!$G$22</c:f>
              <c:strCache>
                <c:ptCount val="1"/>
                <c:pt idx="0">
                  <c:v>Statisztika hiba- régi</c:v>
                </c:pt>
              </c:strCache>
            </c:strRef>
          </c:tx>
          <c:marker>
            <c:symbol val="none"/>
          </c:marker>
          <c:cat>
            <c:strRef>
              <c:f>finanszírozás!$F$23:$F$47</c:f>
              <c:strCache>
                <c:ptCount val="25"/>
                <c:pt idx="0">
                  <c:v>2005n1</c:v>
                </c:pt>
                <c:pt idx="1">
                  <c:v>2005n2</c:v>
                </c:pt>
                <c:pt idx="2">
                  <c:v>2005n3</c:v>
                </c:pt>
                <c:pt idx="3">
                  <c:v>2005n4</c:v>
                </c:pt>
                <c:pt idx="4">
                  <c:v>2006n1</c:v>
                </c:pt>
                <c:pt idx="5">
                  <c:v>2006n2</c:v>
                </c:pt>
                <c:pt idx="6">
                  <c:v>2006n3</c:v>
                </c:pt>
                <c:pt idx="7">
                  <c:v>2006n4</c:v>
                </c:pt>
                <c:pt idx="8">
                  <c:v>2007n1</c:v>
                </c:pt>
                <c:pt idx="9">
                  <c:v>2007n2</c:v>
                </c:pt>
                <c:pt idx="10">
                  <c:v>2007n3</c:v>
                </c:pt>
                <c:pt idx="11">
                  <c:v>2007n4</c:v>
                </c:pt>
                <c:pt idx="12">
                  <c:v>2008n1</c:v>
                </c:pt>
                <c:pt idx="13">
                  <c:v>2008n2</c:v>
                </c:pt>
                <c:pt idx="14">
                  <c:v>2008n3</c:v>
                </c:pt>
                <c:pt idx="15">
                  <c:v>2008n4</c:v>
                </c:pt>
                <c:pt idx="16">
                  <c:v>2009n1</c:v>
                </c:pt>
                <c:pt idx="17">
                  <c:v>2009n2</c:v>
                </c:pt>
                <c:pt idx="18">
                  <c:v>2009n3</c:v>
                </c:pt>
                <c:pt idx="19">
                  <c:v>2009n4</c:v>
                </c:pt>
                <c:pt idx="20">
                  <c:v>2010n1</c:v>
                </c:pt>
                <c:pt idx="21">
                  <c:v>2010n2</c:v>
                </c:pt>
                <c:pt idx="22">
                  <c:v>2010n3</c:v>
                </c:pt>
                <c:pt idx="23">
                  <c:v>2010n4</c:v>
                </c:pt>
                <c:pt idx="24">
                  <c:v>2011n1</c:v>
                </c:pt>
              </c:strCache>
            </c:strRef>
          </c:cat>
          <c:val>
            <c:numRef>
              <c:f>finanszírozás!$G$23:$G$47</c:f>
              <c:numCache>
                <c:formatCode>#,##0</c:formatCode>
                <c:ptCount val="25"/>
                <c:pt idx="0">
                  <c:v>-532.65240680999852</c:v>
                </c:pt>
                <c:pt idx="1">
                  <c:v>-330.05697011970068</c:v>
                </c:pt>
                <c:pt idx="2">
                  <c:v>-630.42652252499875</c:v>
                </c:pt>
                <c:pt idx="3">
                  <c:v>-495.8328032723</c:v>
                </c:pt>
                <c:pt idx="4">
                  <c:v>-1089.6607539425011</c:v>
                </c:pt>
                <c:pt idx="5">
                  <c:v>-18.892208431999929</c:v>
                </c:pt>
                <c:pt idx="6">
                  <c:v>-839.61856249660013</c:v>
                </c:pt>
                <c:pt idx="7">
                  <c:v>220.53600558330001</c:v>
                </c:pt>
                <c:pt idx="8">
                  <c:v>-614.64271260200007</c:v>
                </c:pt>
                <c:pt idx="9">
                  <c:v>-150.7602369217</c:v>
                </c:pt>
                <c:pt idx="10">
                  <c:v>307.81639801179949</c:v>
                </c:pt>
                <c:pt idx="11">
                  <c:v>185.85042926900007</c:v>
                </c:pt>
                <c:pt idx="12">
                  <c:v>-1640.8884060086998</c:v>
                </c:pt>
                <c:pt idx="13">
                  <c:v>-255.07090166689972</c:v>
                </c:pt>
                <c:pt idx="14">
                  <c:v>-505.55812651430006</c:v>
                </c:pt>
                <c:pt idx="15">
                  <c:v>-126.96966922570036</c:v>
                </c:pt>
                <c:pt idx="16">
                  <c:v>-524.57702595870001</c:v>
                </c:pt>
                <c:pt idx="17">
                  <c:v>838.5255513635999</c:v>
                </c:pt>
                <c:pt idx="18">
                  <c:v>-708.94549288839949</c:v>
                </c:pt>
                <c:pt idx="19">
                  <c:v>-122.82990448580016</c:v>
                </c:pt>
                <c:pt idx="20">
                  <c:v>-611.6662738071999</c:v>
                </c:pt>
                <c:pt idx="21">
                  <c:v>-291.64908040060038</c:v>
                </c:pt>
                <c:pt idx="22">
                  <c:v>-527.26547963080054</c:v>
                </c:pt>
                <c:pt idx="23">
                  <c:v>-761.9173718464001</c:v>
                </c:pt>
                <c:pt idx="24">
                  <c:v>-1159.2747713157999</c:v>
                </c:pt>
              </c:numCache>
            </c:numRef>
          </c:val>
        </c:ser>
        <c:marker val="1"/>
        <c:axId val="92497792"/>
        <c:axId val="92499328"/>
      </c:lineChart>
      <c:lineChart>
        <c:grouping val="standard"/>
        <c:ser>
          <c:idx val="1"/>
          <c:order val="1"/>
          <c:tx>
            <c:strRef>
              <c:f>finanszírozás!$H$22</c:f>
              <c:strCache>
                <c:ptCount val="1"/>
                <c:pt idx="0">
                  <c:v>Statisztikai hiba- új</c:v>
                </c:pt>
              </c:strCache>
            </c:strRef>
          </c:tx>
          <c:marker>
            <c:symbol val="none"/>
          </c:marker>
          <c:cat>
            <c:strRef>
              <c:f>finanszírozás!$F$23:$F$47</c:f>
              <c:strCache>
                <c:ptCount val="25"/>
                <c:pt idx="0">
                  <c:v>2005n1</c:v>
                </c:pt>
                <c:pt idx="1">
                  <c:v>2005n2</c:v>
                </c:pt>
                <c:pt idx="2">
                  <c:v>2005n3</c:v>
                </c:pt>
                <c:pt idx="3">
                  <c:v>2005n4</c:v>
                </c:pt>
                <c:pt idx="4">
                  <c:v>2006n1</c:v>
                </c:pt>
                <c:pt idx="5">
                  <c:v>2006n2</c:v>
                </c:pt>
                <c:pt idx="6">
                  <c:v>2006n3</c:v>
                </c:pt>
                <c:pt idx="7">
                  <c:v>2006n4</c:v>
                </c:pt>
                <c:pt idx="8">
                  <c:v>2007n1</c:v>
                </c:pt>
                <c:pt idx="9">
                  <c:v>2007n2</c:v>
                </c:pt>
                <c:pt idx="10">
                  <c:v>2007n3</c:v>
                </c:pt>
                <c:pt idx="11">
                  <c:v>2007n4</c:v>
                </c:pt>
                <c:pt idx="12">
                  <c:v>2008n1</c:v>
                </c:pt>
                <c:pt idx="13">
                  <c:v>2008n2</c:v>
                </c:pt>
                <c:pt idx="14">
                  <c:v>2008n3</c:v>
                </c:pt>
                <c:pt idx="15">
                  <c:v>2008n4</c:v>
                </c:pt>
                <c:pt idx="16">
                  <c:v>2009n1</c:v>
                </c:pt>
                <c:pt idx="17">
                  <c:v>2009n2</c:v>
                </c:pt>
                <c:pt idx="18">
                  <c:v>2009n3</c:v>
                </c:pt>
                <c:pt idx="19">
                  <c:v>2009n4</c:v>
                </c:pt>
                <c:pt idx="20">
                  <c:v>2010n1</c:v>
                </c:pt>
                <c:pt idx="21">
                  <c:v>2010n2</c:v>
                </c:pt>
                <c:pt idx="22">
                  <c:v>2010n3</c:v>
                </c:pt>
                <c:pt idx="23">
                  <c:v>2010n4</c:v>
                </c:pt>
                <c:pt idx="24">
                  <c:v>2011n1</c:v>
                </c:pt>
              </c:strCache>
            </c:strRef>
          </c:cat>
          <c:val>
            <c:numRef>
              <c:f>finanszírozás!$H$23:$H$47</c:f>
              <c:numCache>
                <c:formatCode>#,##0</c:formatCode>
                <c:ptCount val="25"/>
                <c:pt idx="0">
                  <c:v>-540.58700095205563</c:v>
                </c:pt>
                <c:pt idx="1">
                  <c:v>-337.22181083049054</c:v>
                </c:pt>
                <c:pt idx="2">
                  <c:v>-666.24074780302817</c:v>
                </c:pt>
                <c:pt idx="3">
                  <c:v>-530.75948391832026</c:v>
                </c:pt>
                <c:pt idx="4">
                  <c:v>-1133.5230267684206</c:v>
                </c:pt>
                <c:pt idx="5">
                  <c:v>-54.830330435178212</c:v>
                </c:pt>
                <c:pt idx="6">
                  <c:v>-881.44673212154441</c:v>
                </c:pt>
                <c:pt idx="7">
                  <c:v>139.25828882277105</c:v>
                </c:pt>
                <c:pt idx="8">
                  <c:v>-618.97346664563554</c:v>
                </c:pt>
                <c:pt idx="9">
                  <c:v>-204.63244083628197</c:v>
                </c:pt>
                <c:pt idx="10">
                  <c:v>263.90103534738847</c:v>
                </c:pt>
                <c:pt idx="11">
                  <c:v>542.95129326297547</c:v>
                </c:pt>
                <c:pt idx="12">
                  <c:v>-1499.0507992573998</c:v>
                </c:pt>
                <c:pt idx="13">
                  <c:v>-207.63983704700001</c:v>
                </c:pt>
                <c:pt idx="14">
                  <c:v>-512.76242836100027</c:v>
                </c:pt>
                <c:pt idx="15">
                  <c:v>-222.57911712199979</c:v>
                </c:pt>
                <c:pt idx="16">
                  <c:v>-458.49422525329913</c:v>
                </c:pt>
                <c:pt idx="17">
                  <c:v>892.50952536319983</c:v>
                </c:pt>
                <c:pt idx="18">
                  <c:v>-619.31302890449888</c:v>
                </c:pt>
                <c:pt idx="19">
                  <c:v>60.421048807400005</c:v>
                </c:pt>
                <c:pt idx="20">
                  <c:v>-281.92057511089945</c:v>
                </c:pt>
                <c:pt idx="21">
                  <c:v>-75.996165021400159</c:v>
                </c:pt>
                <c:pt idx="22">
                  <c:v>-336.97931332289926</c:v>
                </c:pt>
                <c:pt idx="23">
                  <c:v>-473.46056778239921</c:v>
                </c:pt>
                <c:pt idx="24">
                  <c:v>-795.90159540139996</c:v>
                </c:pt>
              </c:numCache>
            </c:numRef>
          </c:val>
        </c:ser>
        <c:marker val="1"/>
        <c:axId val="92510848"/>
        <c:axId val="92509312"/>
      </c:lineChart>
      <c:catAx>
        <c:axId val="92497792"/>
        <c:scaling>
          <c:orientation val="minMax"/>
        </c:scaling>
        <c:axPos val="b"/>
        <c:majorTickMark val="none"/>
        <c:tickLblPos val="low"/>
        <c:spPr>
          <a:ln w="31750"/>
        </c:spPr>
        <c:crossAx val="92499328"/>
        <c:crossesAt val="0"/>
        <c:auto val="1"/>
        <c:lblAlgn val="ctr"/>
        <c:lblOffset val="100"/>
        <c:tickLblSkip val="4"/>
      </c:catAx>
      <c:valAx>
        <c:axId val="9249932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92497792"/>
        <c:crosses val="autoZero"/>
        <c:crossBetween val="between"/>
      </c:valAx>
      <c:valAx>
        <c:axId val="92509312"/>
        <c:scaling>
          <c:orientation val="minMax"/>
          <c:max val="1000"/>
          <c:min val="-2000"/>
        </c:scaling>
        <c:axPos val="r"/>
        <c:numFmt formatCode="#,##0" sourceLinked="1"/>
        <c:tickLblPos val="nextTo"/>
        <c:crossAx val="92510848"/>
        <c:crosses val="max"/>
        <c:crossBetween val="between"/>
      </c:valAx>
      <c:catAx>
        <c:axId val="92510848"/>
        <c:scaling>
          <c:orientation val="minMax"/>
        </c:scaling>
        <c:delete val="1"/>
        <c:axPos val="b"/>
        <c:tickLblPos val="none"/>
        <c:crossAx val="92509312"/>
        <c:crosses val="autoZero"/>
        <c:auto val="1"/>
        <c:lblAlgn val="ctr"/>
        <c:lblOffset val="100"/>
      </c:catAx>
      <c:spPr>
        <a:ln>
          <a:solidFill>
            <a:sysClr val="windowText" lastClr="000000">
              <a:tint val="75000"/>
              <a:shade val="95000"/>
              <a:satMod val="105000"/>
            </a:sysClr>
          </a:solidFill>
        </a:ln>
      </c:spPr>
    </c:plotArea>
    <c:legend>
      <c:legendPos val="b"/>
      <c:layout/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0.0102</cdr:x>
      <cdr:y>0.90143</cdr:y>
    </cdr:from>
    <cdr:to>
      <cdr:x>0.10884</cdr:x>
      <cdr:y>1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57150" y="3047113"/>
          <a:ext cx="552450" cy="3304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endParaRPr lang="hu-HU" sz="800" dirty="0" smtClean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0.8895</cdr:y>
    </cdr:from>
    <cdr:to>
      <cdr:x>0.10031</cdr:x>
      <cdr:y>0.96133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0" y="3067050"/>
          <a:ext cx="609600" cy="24764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endParaRPr lang="hu-HU" sz="800" dirty="0" err="1" smtClean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186" cy="496333"/>
          </a:xfrm>
          <a:prstGeom prst="rect">
            <a:avLst/>
          </a:prstGeom>
        </p:spPr>
        <p:txBody>
          <a:bodyPr vert="horz" lIns="90873" tIns="45437" rIns="90873" bIns="45437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1"/>
            <a:ext cx="2887186" cy="496333"/>
          </a:xfrm>
          <a:prstGeom prst="rect">
            <a:avLst/>
          </a:prstGeom>
        </p:spPr>
        <p:txBody>
          <a:bodyPr vert="horz" lIns="90873" tIns="45437" rIns="90873" bIns="45437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2011. 09. 29.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6333"/>
          </a:xfrm>
          <a:prstGeom prst="rect">
            <a:avLst/>
          </a:prstGeom>
        </p:spPr>
        <p:txBody>
          <a:bodyPr vert="horz" lIns="90873" tIns="45437" rIns="90873" bIns="45437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6333"/>
          </a:xfrm>
          <a:prstGeom prst="rect">
            <a:avLst/>
          </a:prstGeom>
        </p:spPr>
        <p:txBody>
          <a:bodyPr vert="horz" lIns="90873" tIns="45437" rIns="90873" bIns="45437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13791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186" cy="496333"/>
          </a:xfrm>
          <a:prstGeom prst="rect">
            <a:avLst/>
          </a:prstGeom>
        </p:spPr>
        <p:txBody>
          <a:bodyPr vert="horz" lIns="90873" tIns="45437" rIns="90873" bIns="4543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774010" y="1"/>
            <a:ext cx="2887186" cy="496333"/>
          </a:xfrm>
          <a:prstGeom prst="rect">
            <a:avLst/>
          </a:prstGeom>
        </p:spPr>
        <p:txBody>
          <a:bodyPr vert="horz" lIns="90873" tIns="45437" rIns="90873" bIns="4543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2011. 09. 29.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3" tIns="45437" rIns="90873" bIns="45437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66274" y="4715154"/>
            <a:ext cx="5330190" cy="4466988"/>
          </a:xfrm>
          <a:prstGeom prst="rect">
            <a:avLst/>
          </a:prstGeom>
        </p:spPr>
        <p:txBody>
          <a:bodyPr vert="horz" lIns="90873" tIns="45437" rIns="90873" bIns="45437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7186" cy="496333"/>
          </a:xfrm>
          <a:prstGeom prst="rect">
            <a:avLst/>
          </a:prstGeom>
        </p:spPr>
        <p:txBody>
          <a:bodyPr vert="horz" lIns="90873" tIns="45437" rIns="90873" bIns="4543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6333"/>
          </a:xfrm>
          <a:prstGeom prst="rect">
            <a:avLst/>
          </a:prstGeom>
        </p:spPr>
        <p:txBody>
          <a:bodyPr vert="horz" lIns="90873" tIns="45437" rIns="90873" bIns="4543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old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2627784" y="1857364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500" b="1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Írja be az előadás címét</a:t>
            </a:r>
            <a:endParaRPr lang="en-US" dirty="0" smtClean="0"/>
          </a:p>
        </p:txBody>
      </p:sp>
      <p:sp>
        <p:nvSpPr>
          <p:cNvPr id="9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2627784" y="2643182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2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Írja be a készítő nevét</a:t>
            </a:r>
            <a:endParaRPr lang="en-US" dirty="0" smtClean="0"/>
          </a:p>
        </p:txBody>
      </p:sp>
      <p:sp>
        <p:nvSpPr>
          <p:cNvPr id="10" name="Szöveg helye 2"/>
          <p:cNvSpPr>
            <a:spLocks noGrp="1"/>
          </p:cNvSpPr>
          <p:nvPr>
            <p:ph type="body" idx="16" hasCustomPrompt="1"/>
          </p:nvPr>
        </p:nvSpPr>
        <p:spPr>
          <a:xfrm>
            <a:off x="2627784" y="3143248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spcBef>
                <a:spcPts val="1200"/>
              </a:spcBef>
              <a:buNone/>
              <a:defRPr sz="18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Esemény, helyszín:</a:t>
            </a:r>
          </a:p>
        </p:txBody>
      </p:sp>
      <p:sp>
        <p:nvSpPr>
          <p:cNvPr id="12" name="Szöveg helye 2"/>
          <p:cNvSpPr>
            <a:spLocks noGrp="1"/>
          </p:cNvSpPr>
          <p:nvPr>
            <p:ph type="body" idx="17" hasCustomPrompt="1"/>
          </p:nvPr>
        </p:nvSpPr>
        <p:spPr>
          <a:xfrm>
            <a:off x="2627784" y="3643314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8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hu-HU" dirty="0" smtClean="0"/>
              <a:t>Írja be a dátumot</a:t>
            </a:r>
          </a:p>
        </p:txBody>
      </p:sp>
      <p:sp>
        <p:nvSpPr>
          <p:cNvPr id="14" name="Dia számának hely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DCB75-07EB-4EC0-9403-CD172314233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3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411760" y="6309320"/>
            <a:ext cx="4544144" cy="3600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2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12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12000" y="1142984"/>
            <a:ext cx="7848000" cy="428628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612000" y="1700809"/>
            <a:ext cx="7848000" cy="4248471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3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12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13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12000" y="1142985"/>
            <a:ext cx="7848000" cy="35719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12000" y="1571612"/>
            <a:ext cx="7848000" cy="642942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612000" y="2348881"/>
            <a:ext cx="7848000" cy="3600400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6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elrendezés 4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13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794020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3628001" y="1285859"/>
            <a:ext cx="485138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3635896" y="1988840"/>
            <a:ext cx="4824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5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667019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15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6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1188" y="404813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3563888" y="1268760"/>
            <a:ext cx="4824536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6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48000" y="1151596"/>
            <a:ext cx="7848000" cy="4772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1188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648000" y="1772816"/>
            <a:ext cx="7848000" cy="4104457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1. (magy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Egyenes összekötő 7"/>
          <p:cNvCxnSpPr/>
          <p:nvPr/>
        </p:nvCxnSpPr>
        <p:spPr>
          <a:xfrm>
            <a:off x="539552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537582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9" name="Cím 1"/>
          <p:cNvSpPr>
            <a:spLocks noGrp="1"/>
          </p:cNvSpPr>
          <p:nvPr>
            <p:ph type="title" hasCustomPrompt="1"/>
          </p:nvPr>
        </p:nvSpPr>
        <p:spPr>
          <a:xfrm>
            <a:off x="539552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380312" y="630932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2. (magy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0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380312" y="630932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3. (ang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1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380312" y="630932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4. (ang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2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380312" y="630932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5. (ür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0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380312" y="630932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648000" y="1052736"/>
            <a:ext cx="7848000" cy="4824537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9" name="Cím 5"/>
          <p:cNvSpPr>
            <a:spLocks noGrp="1"/>
          </p:cNvSpPr>
          <p:nvPr userDrawn="1">
            <p:ph type="title" hasCustomPrompt="1"/>
          </p:nvPr>
        </p:nvSpPr>
        <p:spPr>
          <a:xfrm>
            <a:off x="611560" y="404813"/>
            <a:ext cx="7848000" cy="6336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al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84000" y="1151596"/>
            <a:ext cx="7848000" cy="4772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l">
              <a:buNone/>
              <a:defRPr sz="2300" b="1" baseline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Alcím beírásához kattintson ide</a:t>
            </a:r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156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 smtClean="0"/>
              <a:t>Cím beírásához kattintson ide</a:t>
            </a:r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9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84000" y="1772816"/>
            <a:ext cx="7848000" cy="406797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1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12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13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11560" y="1196752"/>
            <a:ext cx="7848440" cy="58917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12000" y="1857364"/>
            <a:ext cx="784800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1560" y="404813"/>
            <a:ext cx="7848000" cy="63360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612000" y="2492895"/>
            <a:ext cx="7848000" cy="3384377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6" name="Élőláb helye 4"/>
          <p:cNvSpPr>
            <a:spLocks noGrp="1"/>
          </p:cNvSpPr>
          <p:nvPr>
            <p:ph type="ftr" sz="quarter" idx="16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4544144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7884368" y="6356350"/>
            <a:ext cx="802432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80" r:id="rId3"/>
    <p:sldLayoutId id="2147483781" r:id="rId4"/>
    <p:sldLayoutId id="2147483758" r:id="rId5"/>
    <p:sldLayoutId id="2147483759" r:id="rId6"/>
    <p:sldLayoutId id="2147483782" r:id="rId7"/>
    <p:sldLayoutId id="2147483783" r:id="rId8"/>
    <p:sldLayoutId id="2147483763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5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isaknezs@mnb.hu" TargetMode="External"/><Relationship Id="rId2" Type="http://schemas.openxmlformats.org/officeDocument/2006/relationships/hyperlink" Target="mailto:tardosa@mnb.h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 külső finanszírozási igény/képesség  változása 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idx="15"/>
          </p:nvPr>
        </p:nvSpPr>
        <p:spPr>
          <a:xfrm>
            <a:off x="2555776" y="2348880"/>
            <a:ext cx="5851596" cy="794368"/>
          </a:xfrm>
        </p:spPr>
        <p:txBody>
          <a:bodyPr>
            <a:normAutofit/>
          </a:bodyPr>
          <a:lstStyle/>
          <a:p>
            <a:r>
              <a:rPr lang="hu-HU" sz="1600" dirty="0" smtClean="0"/>
              <a:t>Sisakné Fekete Zsuzsa osztályvezető </a:t>
            </a:r>
          </a:p>
          <a:p>
            <a:r>
              <a:rPr lang="hu-HU" sz="1600" dirty="0" smtClean="0"/>
              <a:t>Tardos Ágnes igazgató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sz="2000" b="1" dirty="0" smtClean="0"/>
              <a:t>MNB Statisztik</a:t>
            </a:r>
            <a:r>
              <a:rPr lang="hu-HU" dirty="0" smtClean="0"/>
              <a:t>a </a:t>
            </a:r>
          </a:p>
          <a:p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hu-HU" dirty="0" smtClean="0"/>
              <a:t> KSH 2011. szeptember 22.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07504" y="692696"/>
            <a:ext cx="7848872" cy="864096"/>
          </a:xfrm>
        </p:spPr>
        <p:txBody>
          <a:bodyPr>
            <a:noAutofit/>
          </a:bodyPr>
          <a:lstStyle/>
          <a:p>
            <a:pPr algn="ctr"/>
            <a:r>
              <a:rPr lang="hu-HU" sz="2400" noProof="1" smtClean="0"/>
              <a:t>KSH-val</a:t>
            </a:r>
            <a:r>
              <a:rPr lang="hu-HU" sz="2400" dirty="0" smtClean="0"/>
              <a:t> közös projekt indítása a háztartási szektor pénzügyi pozíciója becsült elemeinek felülvizsgálatára</a:t>
            </a:r>
            <a:endParaRPr lang="hu-HU" sz="2400" dirty="0"/>
          </a:p>
        </p:txBody>
      </p:sp>
      <p:sp>
        <p:nvSpPr>
          <p:cNvPr id="4" name="Téglalap 3"/>
          <p:cNvSpPr/>
          <p:nvPr/>
        </p:nvSpPr>
        <p:spPr>
          <a:xfrm>
            <a:off x="251520" y="1916832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 A 2008-ban bevezetett új, közvetlen jelentéseken alapuló fizetési   mérleg adatgyűjtési rendszer nem tud információkat nyújtani a lakossági szektor külföldi tranzakcióiról és befektetési pozíciójáról.</a:t>
            </a: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2008 óta a korábbi pénzforgalmi adatok, adminisztratív adatforrások és a nemzetközi tükörstatisztikák alapján becsléssel állítjuk elő  a fizetési mérlegben és külföld számlában szereplő adatokat.</a:t>
            </a: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A pénzügyi válság miatt a korábbi idősoros becslések csak korlátozottan használhatók.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smtClean="0"/>
          </a:p>
          <a:p>
            <a:endParaRPr lang="hu-HU" dirty="0" smtClean="0"/>
          </a:p>
          <a:p>
            <a:r>
              <a:rPr lang="hu-HU" dirty="0" smtClean="0"/>
              <a:t>Az MNB törvény jelenleg lehetővé teszi a </a:t>
            </a:r>
            <a:r>
              <a:rPr lang="hu-HU" noProof="1" smtClean="0"/>
              <a:t>külkereskedelmi forgalomra vonatkozó mikroadatok átvételét a KSH-tól, így az MNB a egyedi adatellenőrzés szintjén is együttműködik a KSH-val</a:t>
            </a:r>
          </a:p>
          <a:p>
            <a:endParaRPr lang="hu-HU" noProof="1" smtClean="0"/>
          </a:p>
          <a:p>
            <a:r>
              <a:rPr lang="hu-HU" noProof="1" smtClean="0"/>
              <a:t> A jövőben az inkonzisztenciák gyors feltárására közös projekt indul. Ennek része a rendszeres monitoring és az új jelenségek elemzése. Mikroadatbázisok elemzése és a makroellenőrzések </a:t>
            </a:r>
            <a:r>
              <a:rPr lang="hu-HU" dirty="0" smtClean="0"/>
              <a:t>összekapcsolása.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Adatminőség ellenőrzése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	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A 2008-as gazdasági válság kapcsán a G20-as ajánlások is megfogalmazták az igényt új statisztikai megfigyelések kidolgozására. </a:t>
            </a:r>
          </a:p>
          <a:p>
            <a:endParaRPr lang="hu-HU" dirty="0" smtClean="0"/>
          </a:p>
          <a:p>
            <a:r>
              <a:rPr lang="hu-HU" dirty="0" smtClean="0"/>
              <a:t>A Központi Statisztikai Hivatal és a Magyar Nemzeti Bank statisztikai területének közös fő célja, hogy az új jelenségeket, a gazdasági válság hatásait és a  globalizáció következményeként kialakult speciális elszámolási technikákat pontosan feltárja és megfelelően leírja. </a:t>
            </a:r>
          </a:p>
          <a:p>
            <a:pPr>
              <a:buNone/>
            </a:pPr>
            <a:r>
              <a:rPr lang="hu-HU" dirty="0" smtClean="0"/>
              <a:t> 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 Új irányok statisztikában</a:t>
            </a:r>
            <a:endParaRPr lang="hu-H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539552" y="1124744"/>
            <a:ext cx="7150092" cy="4421086"/>
          </a:xfrm>
        </p:spPr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pPr algn="ctr">
              <a:buNone/>
            </a:pPr>
            <a:r>
              <a:rPr lang="hu-HU" sz="2800" b="1" dirty="0" smtClean="0"/>
              <a:t>Köszönjük a figyelmet</a:t>
            </a:r>
          </a:p>
          <a:p>
            <a:pPr algn="ctr">
              <a:buNone/>
            </a:pPr>
            <a:r>
              <a:rPr lang="hu-HU" sz="2400" noProof="1" smtClean="0">
                <a:hlinkClick r:id="rId2"/>
              </a:rPr>
              <a:t>tardosa@mnb.hu</a:t>
            </a:r>
            <a:r>
              <a:rPr lang="hu-HU" sz="2400" noProof="1" smtClean="0"/>
              <a:t> </a:t>
            </a:r>
          </a:p>
          <a:p>
            <a:pPr algn="ctr">
              <a:buNone/>
            </a:pPr>
            <a:r>
              <a:rPr lang="hu-HU" sz="2400" noProof="1" smtClean="0">
                <a:hlinkClick r:id="rId3"/>
              </a:rPr>
              <a:t>sisaknezs@mnb.hu</a:t>
            </a:r>
            <a:r>
              <a:rPr lang="hu-HU" sz="2400" noProof="1" smtClean="0"/>
              <a:t> </a:t>
            </a:r>
          </a:p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Az MNB 2011. szeptember 30-án publikálja a  2011 második negyedévi fizetési mérleg adatokat  és a korábbi időszakokra vonatkozó adatrevíziókat, az adatok 2005-től változnak </a:t>
            </a:r>
          </a:p>
          <a:p>
            <a:endParaRPr lang="hu-HU" dirty="0" smtClean="0"/>
          </a:p>
          <a:p>
            <a:r>
              <a:rPr lang="hu-HU" dirty="0" smtClean="0"/>
              <a:t>2005-2006 kis mértékben csökken  felülről számított az igény, 2007-től nő a finanszírozási igény/ 2010-től csökken a képesség </a:t>
            </a:r>
          </a:p>
          <a:p>
            <a:endParaRPr lang="hu-HU" dirty="0" smtClean="0"/>
          </a:p>
          <a:p>
            <a:r>
              <a:rPr lang="hu-HU" dirty="0" smtClean="0"/>
              <a:t>A tévedések és kihagyások egyenlege (a fizetési mérleg hibája)  csökken</a:t>
            </a:r>
          </a:p>
          <a:p>
            <a:endParaRPr lang="hu-HU" dirty="0" smtClean="0"/>
          </a:p>
          <a:p>
            <a:r>
              <a:rPr lang="hu-HU" dirty="0" smtClean="0"/>
              <a:t>A fizetési mérleg finanszírozási tételeit nem érinti a revízió </a:t>
            </a:r>
          </a:p>
          <a:p>
            <a:endParaRPr lang="hu-HU" dirty="0" smtClean="0"/>
          </a:p>
          <a:p>
            <a:r>
              <a:rPr lang="hu-HU" dirty="0" smtClean="0"/>
              <a:t>A külső adósságra nincs hatása  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KSH revíziók hatása a külső finanszírozási igényre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  </a:t>
            </a:r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pPr marL="176213" indent="-176213">
              <a:buNone/>
            </a:pPr>
            <a:r>
              <a:rPr lang="hu-HU" smtClean="0"/>
              <a:t>* </a:t>
            </a:r>
            <a:r>
              <a:rPr lang="hu-HU" sz="1200" smtClean="0"/>
              <a:t>A tábla adatai előzetesek, a végleges adatokat tartalmazó táblázat elérhető a 2011. szeptember 30-i fizetési mérleg  sajtóközleményben.</a:t>
            </a:r>
            <a:endParaRPr lang="hu-H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KSH revíziók hatása a fizetési mérlegre és a külső finanszírozási igényre* 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611560" y="2204864"/>
          <a:ext cx="7056782" cy="260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639"/>
                <a:gridCol w="746607"/>
                <a:gridCol w="739031"/>
                <a:gridCol w="817101"/>
                <a:gridCol w="817101"/>
                <a:gridCol w="817101"/>
                <a:gridCol w="817101"/>
                <a:gridCol w="817101"/>
              </a:tblGrid>
              <a:tr h="869674">
                <a:tc>
                  <a:txBody>
                    <a:bodyPr/>
                    <a:lstStyle/>
                    <a:p>
                      <a:r>
                        <a:rPr lang="hu-HU" dirty="0" smtClean="0"/>
                        <a:t>GDP</a:t>
                      </a:r>
                    </a:p>
                    <a:p>
                      <a:r>
                        <a:rPr lang="hu-HU" dirty="0" smtClean="0"/>
                        <a:t> %-ában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 smtClean="0"/>
                        <a:t>2005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 smtClean="0"/>
                        <a:t>2006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 smtClean="0"/>
                        <a:t>2007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 smtClean="0"/>
                        <a:t>2008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 smtClean="0"/>
                        <a:t>2009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 smtClean="0"/>
                        <a:t>2010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 smtClean="0"/>
                        <a:t>2011 Q1</a:t>
                      </a:r>
                      <a:endParaRPr lang="hu-HU" dirty="0"/>
                    </a:p>
                  </a:txBody>
                  <a:tcPr/>
                </a:tc>
              </a:tr>
              <a:tr h="509916">
                <a:tc>
                  <a:txBody>
                    <a:bodyPr/>
                    <a:lstStyle/>
                    <a:p>
                      <a:r>
                        <a:rPr lang="hu-HU" sz="1400" smtClean="0"/>
                        <a:t>Idegenforgalom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+0,03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+0,1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+0,3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+0,5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+0,7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+0,4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+0,4 </a:t>
                      </a:r>
                    </a:p>
                    <a:p>
                      <a:pPr algn="r"/>
                      <a:endParaRPr lang="hu-HU" sz="1400" dirty="0"/>
                    </a:p>
                  </a:txBody>
                  <a:tcPr/>
                </a:tc>
              </a:tr>
              <a:tr h="492815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Áruforgalom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-0,6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-0,6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-1,1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-1,4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-2,0</a:t>
                      </a:r>
                      <a:endParaRPr lang="hu-HU" sz="1400" dirty="0"/>
                    </a:p>
                  </a:txBody>
                  <a:tcPr/>
                </a:tc>
              </a:tr>
              <a:tr h="719881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Folyó fizetési mérleg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+0,03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+0,1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-0,3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-0,1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-0,4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-1,0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 smtClean="0"/>
                        <a:t>-1,6</a:t>
                      </a:r>
                      <a:endParaRPr lang="hu-H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7149600" cy="576064"/>
          </a:xfrm>
        </p:spPr>
        <p:txBody>
          <a:bodyPr>
            <a:normAutofit/>
          </a:bodyPr>
          <a:lstStyle/>
          <a:p>
            <a:pPr algn="ctr"/>
            <a:r>
              <a:rPr lang="hu-HU" sz="2400" dirty="0" smtClean="0"/>
              <a:t>Külső finanszírozási igény/képesség változása*</a:t>
            </a:r>
            <a:endParaRPr lang="hu-HU" sz="24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539552" y="1340768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 smtClean="0">
                <a:latin typeface="+mn-lt"/>
              </a:rPr>
              <a:t>millió euro</a:t>
            </a:r>
          </a:p>
        </p:txBody>
      </p:sp>
      <p:sp>
        <p:nvSpPr>
          <p:cNvPr id="5" name="Szövegdoboz 6"/>
          <p:cNvSpPr txBox="1"/>
          <p:nvPr/>
        </p:nvSpPr>
        <p:spPr>
          <a:xfrm>
            <a:off x="827584" y="6165304"/>
            <a:ext cx="6552728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 smtClean="0">
                <a:latin typeface="+mn-lt"/>
              </a:rPr>
              <a:t>/*  „-” előjel finanszírozási igény, „+”  előjel   finanszírozási képesség</a:t>
            </a:r>
          </a:p>
        </p:txBody>
      </p:sp>
      <p:graphicFrame>
        <p:nvGraphicFramePr>
          <p:cNvPr id="15" name="Tartalom helye 14"/>
          <p:cNvGraphicFramePr>
            <a:graphicFrameLocks noGrp="1"/>
          </p:cNvGraphicFramePr>
          <p:nvPr>
            <p:ph idx="1"/>
          </p:nvPr>
        </p:nvGraphicFramePr>
        <p:xfrm>
          <a:off x="536575" y="1600200"/>
          <a:ext cx="7150100" cy="4421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>
              <a:buNone/>
            </a:pPr>
            <a:r>
              <a:rPr lang="hu-HU" dirty="0" smtClean="0"/>
              <a:t>	</a:t>
            </a:r>
          </a:p>
          <a:p>
            <a:pPr lvl="1">
              <a:buNone/>
            </a:pPr>
            <a:endParaRPr lang="hu-HU" sz="1600" dirty="0" smtClean="0"/>
          </a:p>
          <a:p>
            <a:pPr lvl="1">
              <a:buNone/>
            </a:pPr>
            <a:r>
              <a:rPr lang="hu-HU" sz="1400" dirty="0" smtClean="0"/>
              <a:t>      </a:t>
            </a:r>
          </a:p>
          <a:p>
            <a:pPr>
              <a:buNone/>
            </a:pPr>
            <a:endParaRPr lang="hu-HU" sz="1400" dirty="0" smtClean="0"/>
          </a:p>
          <a:p>
            <a:pPr>
              <a:buNone/>
            </a:pPr>
            <a:r>
              <a:rPr lang="hu-HU" sz="1400" dirty="0" smtClean="0"/>
              <a:t>	</a:t>
            </a:r>
          </a:p>
          <a:p>
            <a:pPr>
              <a:buNone/>
            </a:pPr>
            <a:r>
              <a:rPr lang="hu-HU" sz="1400" dirty="0" smtClean="0"/>
              <a:t>	</a:t>
            </a:r>
          </a:p>
          <a:p>
            <a:pPr lvl="1"/>
            <a:endParaRPr lang="hu-HU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7560840" cy="511156"/>
          </a:xfrm>
        </p:spPr>
        <p:txBody>
          <a:bodyPr>
            <a:noAutofit/>
          </a:bodyPr>
          <a:lstStyle/>
          <a:p>
            <a:pPr algn="ctr"/>
            <a:r>
              <a:rPr lang="hu-HU" sz="2400" dirty="0" smtClean="0"/>
              <a:t>Tévedések és kihagyások a fizetési mérlegben(NEO)  </a:t>
            </a:r>
            <a:r>
              <a:rPr lang="hu-HU" sz="1200" dirty="0" smtClean="0"/>
              <a:t/>
            </a:r>
            <a:br>
              <a:rPr lang="hu-HU" sz="1200" dirty="0" smtClean="0"/>
            </a:br>
            <a:r>
              <a:rPr lang="hu-HU" sz="1200" dirty="0" smtClean="0"/>
              <a:t>Felülről és alulról számított finanszírozási igény/ képesség különbsége</a:t>
            </a:r>
            <a:endParaRPr lang="hu-HU" sz="12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827584" y="1196752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 smtClean="0">
                <a:latin typeface="+mn-lt"/>
              </a:rPr>
              <a:t>millió euro</a:t>
            </a:r>
          </a:p>
        </p:txBody>
      </p:sp>
      <p:graphicFrame>
        <p:nvGraphicFramePr>
          <p:cNvPr id="7" name="Diagram 5"/>
          <p:cNvGraphicFramePr/>
          <p:nvPr/>
        </p:nvGraphicFramePr>
        <p:xfrm>
          <a:off x="755576" y="1485900"/>
          <a:ext cx="6635823" cy="4391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EUROSTAT ajánlás szerint MNB és KSH összehangolt közös revíziós politikát alkalmaz a GDP-re és fizetési mérlegre   </a:t>
            </a:r>
          </a:p>
          <a:p>
            <a:endParaRPr lang="hu-HU" dirty="0" smtClean="0"/>
          </a:p>
          <a:p>
            <a:r>
              <a:rPr lang="hu-HU" dirty="0" smtClean="0"/>
              <a:t>Tárgyidőszak+ 33 hónap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Mikor tekinthető lezártnak a fizetési </a:t>
            </a:r>
            <a:r>
              <a:rPr lang="hu-HU" sz="2700" dirty="0" smtClean="0"/>
              <a:t>mérleg</a:t>
            </a:r>
            <a:r>
              <a:rPr lang="hu-HU" dirty="0" smtClean="0"/>
              <a:t> adat?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Eltérés a külkereskedelmi statisztika és a nemzeti számla és fizetési mérleg szerinti rezidens határ között</a:t>
            </a:r>
          </a:p>
          <a:p>
            <a:endParaRPr lang="hu-HU" dirty="0" smtClean="0"/>
          </a:p>
          <a:p>
            <a:r>
              <a:rPr lang="hu-HU" dirty="0" smtClean="0"/>
              <a:t>A külföldi vállalkozások magyarországi ÁFA regisztráción keresztül bonyolított forgalmának( árrésének)  becslésére  2008-ban bevezetett </a:t>
            </a:r>
            <a:r>
              <a:rPr lang="hu-HU" noProof="1" smtClean="0"/>
              <a:t>makrobecslés</a:t>
            </a:r>
            <a:r>
              <a:rPr lang="hu-HU" dirty="0" smtClean="0"/>
              <a:t> fennmarad</a:t>
            </a:r>
          </a:p>
          <a:p>
            <a:endParaRPr lang="hu-HU" dirty="0" smtClean="0"/>
          </a:p>
          <a:p>
            <a:r>
              <a:rPr lang="hu-HU" dirty="0" smtClean="0"/>
              <a:t>Export esetében kiegészül egyedi vállalati korrekcióval a globalizáció következtében kialakult speciális elszámolási technikák miatt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 Áruforgalom új korrekció  az ÁFA regisztrációk elszámolására 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Az áruforgalom számbavételénél hasonló problémák más országokban is felmerülnek, de Magyarország mint kis nyitott ország esetében ez a statisztikák inkonzisztenciájában jelentkezik. </a:t>
            </a:r>
          </a:p>
          <a:p>
            <a:endParaRPr lang="hu-HU" dirty="0" smtClean="0"/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Ma már látjuk, hogy a fizetési mérlegben 2010-2011-ben növekvő hiba egyik tényezője is ez volt.  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Nemzetközi kitekintés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 revízió során a munkavégzési céllal, életvitelszerűen külföldön élő magyarok (külföldön rezidensek) magyarországi költése kikerült az idegenforgalmi kiadás adatokból.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Idegenforgalmi import adatok korrekciója most megtörtént,  de további vizsgálatok szükségesek.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95536" y="764704"/>
            <a:ext cx="7362472" cy="51115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Háztartási szektorra vonatkozó </a:t>
            </a:r>
            <a:r>
              <a:rPr lang="hu-HU" sz="2700" dirty="0" smtClean="0"/>
              <a:t>becslések</a:t>
            </a:r>
            <a:r>
              <a:rPr lang="hu-HU" dirty="0" smtClean="0"/>
              <a:t> áttekintése 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 színséma">
      <a:dk1>
        <a:sysClr val="windowText" lastClr="000000"/>
      </a:dk1>
      <a:lt1>
        <a:sysClr val="window" lastClr="FFFFFF"/>
      </a:lt1>
      <a:dk2>
        <a:srgbClr val="857760"/>
      </a:dk2>
      <a:lt2>
        <a:srgbClr val="DFD9D4"/>
      </a:lt2>
      <a:accent1>
        <a:srgbClr val="80BA27"/>
      </a:accent1>
      <a:accent2>
        <a:srgbClr val="FBBA00"/>
      </a:accent2>
      <a:accent3>
        <a:srgbClr val="00998B"/>
      </a:accent3>
      <a:accent4>
        <a:srgbClr val="00B68B"/>
      </a:accent4>
      <a:accent5>
        <a:srgbClr val="B12009"/>
      </a:accent5>
      <a:accent6>
        <a:srgbClr val="E7378C"/>
      </a:accent6>
      <a:hlink>
        <a:srgbClr val="00B6ED"/>
      </a:hlink>
      <a:folHlink>
        <a:srgbClr val="00998B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2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547</TotalTime>
  <Words>532</Words>
  <Application>Microsoft Office PowerPoint</Application>
  <PresentationFormat>On-screen Show (4:3)</PresentationFormat>
  <Paragraphs>145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</vt:lpstr>
      <vt:lpstr>Slide 1</vt:lpstr>
      <vt:lpstr>A KSH revíziók hatása a külső finanszírozási igényre</vt:lpstr>
      <vt:lpstr>KSH revíziók hatása a fizetési mérlegre és a külső finanszírozási igényre* </vt:lpstr>
      <vt:lpstr>Külső finanszírozási igény/képesség változása*</vt:lpstr>
      <vt:lpstr>Tévedések és kihagyások a fizetési mérlegben(NEO)   Felülről és alulról számított finanszírozási igény/ képesség különbsége</vt:lpstr>
      <vt:lpstr>Mikor tekinthető lezártnak a fizetési mérleg adat?</vt:lpstr>
      <vt:lpstr> Áruforgalom új korrekció  az ÁFA regisztrációk elszámolására </vt:lpstr>
      <vt:lpstr>Nemzetközi kitekintés</vt:lpstr>
      <vt:lpstr>Háztartási szektorra vonatkozó becslések áttekintése </vt:lpstr>
      <vt:lpstr>KSH-val közös projekt indítása a háztartási szektor pénzügyi pozíciója becsült elemeinek felülvizsgálatára</vt:lpstr>
      <vt:lpstr>Adatminőség ellenőrzése</vt:lpstr>
      <vt:lpstr> Új irányok statisztikában</vt:lpstr>
      <vt:lpstr>Slide 13</vt:lpstr>
    </vt:vector>
  </TitlesOfParts>
  <Company>Magyar Nemzeti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tanczosv</dc:creator>
  <cp:lastModifiedBy>durucskom</cp:lastModifiedBy>
  <cp:revision>72</cp:revision>
  <dcterms:created xsi:type="dcterms:W3CDTF">2011-09-13T13:32:56Z</dcterms:created>
  <dcterms:modified xsi:type="dcterms:W3CDTF">2011-09-29T09:22:55Z</dcterms:modified>
</cp:coreProperties>
</file>