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59" r:id="rId4"/>
  </p:sldIdLst>
  <p:sldSz cx="9906000" cy="6858000" type="A4"/>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5EA302A-54BA-C35C-0BC7-04BA91985FA4}" name="Hajnal Gábor" initials="HG" userId="S::hajnalg@mnb.hu::f74aa926-218b-4379-b889-bb771b82340e" providerId="AD"/>
  <p188:author id="{87E8F465-9FE1-3C04-E142-A6202360DBF4}" name="Nagy Tamás (PRE)" initials="NT(" userId="S::nagyt@mnb.hu::e50598a3-6ab1-4149-afd0-17ea51511c52" providerId="AD"/>
  <p188:author id="{24D2E386-B719-F106-12F3-FD49798768FB}" name="Winkler Sándor" initials="WS" userId="S::winklers@mnb.hu::00ea13bd-a226-4938-8881-43773bf046dd" providerId="AD"/>
  <p188:author id="{5FE8679C-B6B9-0B2C-468F-2BA2330C04AC}" name="Dancsik Bálint" initials="" userId="S::dancsikb@mnb.hu::eb74de31-c7e1-415b-be9a-8e09876db361" providerId="AD"/>
  <p188:author id="{3853C7B3-1C37-46C3-241D-48F5AC2896FB}" name="Drabancz Áron István" initials="DÁI" userId="S::drabancza@mnb.hu::2bc4ce1c-344b-4bb4-900b-394bd0549e0b" providerId="AD"/>
  <p188:author id="{0B5190D3-F174-A4C7-6215-FA2C4CC80248}" name="Szabó Beáta (PRE)" initials="" userId="S::szabobea@mnb.hu::d0ebcdbf-a20e-4f1f-b027-a8043729b31b" providerId="AD"/>
  <p188:author id="{DB22E5DA-C4F9-8F53-4F9F-6125E22B8B0B}" name="Tengely Veronika" initials="TV" userId="S::tengelyv@mnb.hu::e333f265-7f9d-4330-985b-d21f7c1b254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ajnal Gábor" initials="HG" lastIdx="2" clrIdx="0">
    <p:extLst>
      <p:ext uri="{19B8F6BF-5375-455C-9EA6-DF929625EA0E}">
        <p15:presenceInfo xmlns:p15="http://schemas.microsoft.com/office/powerpoint/2012/main" userId="S::hajnalg@mnb.hu::5dc139df05ebbfb6" providerId="AD"/>
      </p:ext>
    </p:extLst>
  </p:cmAuthor>
  <p:cmAuthor id="2" name="Dancsik Bálint" initials="DB" lastIdx="2" clrIdx="1">
    <p:extLst>
      <p:ext uri="{19B8F6BF-5375-455C-9EA6-DF929625EA0E}">
        <p15:presenceInfo xmlns:p15="http://schemas.microsoft.com/office/powerpoint/2012/main" userId="S::dancsikb@mnb.hu::d2731a50a1aa15d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765" autoAdjust="0"/>
    <p:restoredTop sz="96224" autoAdjust="0"/>
  </p:normalViewPr>
  <p:slideViewPr>
    <p:cSldViewPr snapToGrid="0">
      <p:cViewPr varScale="1">
        <p:scale>
          <a:sx n="111" d="100"/>
          <a:sy n="111" d="100"/>
        </p:scale>
        <p:origin x="180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8/10/relationships/authors" Target="authors.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hu-HU"/>
              <a:t>Mintacím szerkesztése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fld id="{BD5BCEE3-12B4-465D-9C45-14A6BEF63165}" type="datetimeFigureOut">
              <a:rPr lang="hu-HU" smtClean="0"/>
              <a:t>2025. 11. 24.</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F2D596A8-542B-4892-8D2D-971936A7A52F}" type="slidenum">
              <a:rPr lang="hu-HU" smtClean="0"/>
              <a:t>‹#›</a:t>
            </a:fld>
            <a:endParaRPr lang="hu-HU"/>
          </a:p>
        </p:txBody>
      </p:sp>
    </p:spTree>
    <p:extLst>
      <p:ext uri="{BB962C8B-B14F-4D97-AF65-F5344CB8AC3E}">
        <p14:creationId xmlns:p14="http://schemas.microsoft.com/office/powerpoint/2010/main" val="3910706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BD5BCEE3-12B4-465D-9C45-14A6BEF63165}" type="datetimeFigureOut">
              <a:rPr lang="hu-HU" smtClean="0"/>
              <a:t>2025. 11. 24.</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F2D596A8-542B-4892-8D2D-971936A7A52F}" type="slidenum">
              <a:rPr lang="hu-HU" smtClean="0"/>
              <a:t>‹#›</a:t>
            </a:fld>
            <a:endParaRPr lang="hu-HU"/>
          </a:p>
        </p:txBody>
      </p:sp>
    </p:spTree>
    <p:extLst>
      <p:ext uri="{BB962C8B-B14F-4D97-AF65-F5344CB8AC3E}">
        <p14:creationId xmlns:p14="http://schemas.microsoft.com/office/powerpoint/2010/main" val="3321956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BD5BCEE3-12B4-465D-9C45-14A6BEF63165}" type="datetimeFigureOut">
              <a:rPr lang="hu-HU" smtClean="0"/>
              <a:t>2025. 11. 24.</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F2D596A8-542B-4892-8D2D-971936A7A52F}" type="slidenum">
              <a:rPr lang="hu-HU" smtClean="0"/>
              <a:t>‹#›</a:t>
            </a:fld>
            <a:endParaRPr lang="hu-HU"/>
          </a:p>
        </p:txBody>
      </p:sp>
    </p:spTree>
    <p:extLst>
      <p:ext uri="{BB962C8B-B14F-4D97-AF65-F5344CB8AC3E}">
        <p14:creationId xmlns:p14="http://schemas.microsoft.com/office/powerpoint/2010/main" val="1026430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BD5BCEE3-12B4-465D-9C45-14A6BEF63165}" type="datetimeFigureOut">
              <a:rPr lang="hu-HU" smtClean="0"/>
              <a:t>2025. 11. 24.</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F2D596A8-542B-4892-8D2D-971936A7A52F}" type="slidenum">
              <a:rPr lang="hu-HU" smtClean="0"/>
              <a:t>‹#›</a:t>
            </a:fld>
            <a:endParaRPr lang="hu-HU"/>
          </a:p>
        </p:txBody>
      </p:sp>
    </p:spTree>
    <p:extLst>
      <p:ext uri="{BB962C8B-B14F-4D97-AF65-F5344CB8AC3E}">
        <p14:creationId xmlns:p14="http://schemas.microsoft.com/office/powerpoint/2010/main" val="1176925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hu-HU"/>
              <a:t>Mintacím szerkesztése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BD5BCEE3-12B4-465D-9C45-14A6BEF63165}" type="datetimeFigureOut">
              <a:rPr lang="hu-HU" smtClean="0"/>
              <a:t>2025. 11. 24.</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F2D596A8-542B-4892-8D2D-971936A7A52F}" type="slidenum">
              <a:rPr lang="hu-HU" smtClean="0"/>
              <a:t>‹#›</a:t>
            </a:fld>
            <a:endParaRPr lang="hu-HU"/>
          </a:p>
        </p:txBody>
      </p:sp>
    </p:spTree>
    <p:extLst>
      <p:ext uri="{BB962C8B-B14F-4D97-AF65-F5344CB8AC3E}">
        <p14:creationId xmlns:p14="http://schemas.microsoft.com/office/powerpoint/2010/main" val="710749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BD5BCEE3-12B4-465D-9C45-14A6BEF63165}" type="datetimeFigureOut">
              <a:rPr lang="hu-HU" smtClean="0"/>
              <a:t>2025. 11. 24.</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F2D596A8-542B-4892-8D2D-971936A7A52F}" type="slidenum">
              <a:rPr lang="hu-HU" smtClean="0"/>
              <a:t>‹#›</a:t>
            </a:fld>
            <a:endParaRPr lang="hu-HU"/>
          </a:p>
        </p:txBody>
      </p:sp>
    </p:spTree>
    <p:extLst>
      <p:ext uri="{BB962C8B-B14F-4D97-AF65-F5344CB8AC3E}">
        <p14:creationId xmlns:p14="http://schemas.microsoft.com/office/powerpoint/2010/main" val="1968973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hu-HU"/>
              <a:t>Mintacím szerkesztése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682329" y="2505075"/>
            <a:ext cx="4190702"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5014913" y="2505075"/>
            <a:ext cx="4211340"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BD5BCEE3-12B4-465D-9C45-14A6BEF63165}" type="datetimeFigureOut">
              <a:rPr lang="hu-HU" smtClean="0"/>
              <a:t>2025. 11. 24.</a:t>
            </a:fld>
            <a:endParaRPr lang="hu-HU"/>
          </a:p>
        </p:txBody>
      </p:sp>
      <p:sp>
        <p:nvSpPr>
          <p:cNvPr id="8" name="Footer Placeholder 7"/>
          <p:cNvSpPr>
            <a:spLocks noGrp="1"/>
          </p:cNvSpPr>
          <p:nvPr>
            <p:ph type="ftr" sz="quarter" idx="11"/>
          </p:nvPr>
        </p:nvSpPr>
        <p:spPr/>
        <p:txBody>
          <a:bodyPr/>
          <a:lstStyle/>
          <a:p>
            <a:endParaRPr lang="hu-HU"/>
          </a:p>
        </p:txBody>
      </p:sp>
      <p:sp>
        <p:nvSpPr>
          <p:cNvPr id="9" name="Slide Number Placeholder 8"/>
          <p:cNvSpPr>
            <a:spLocks noGrp="1"/>
          </p:cNvSpPr>
          <p:nvPr>
            <p:ph type="sldNum" sz="quarter" idx="12"/>
          </p:nvPr>
        </p:nvSpPr>
        <p:spPr/>
        <p:txBody>
          <a:bodyPr/>
          <a:lstStyle/>
          <a:p>
            <a:fld id="{F2D596A8-542B-4892-8D2D-971936A7A52F}" type="slidenum">
              <a:rPr lang="hu-HU" smtClean="0"/>
              <a:t>‹#›</a:t>
            </a:fld>
            <a:endParaRPr lang="hu-HU"/>
          </a:p>
        </p:txBody>
      </p:sp>
    </p:spTree>
    <p:extLst>
      <p:ext uri="{BB962C8B-B14F-4D97-AF65-F5344CB8AC3E}">
        <p14:creationId xmlns:p14="http://schemas.microsoft.com/office/powerpoint/2010/main" val="694246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BD5BCEE3-12B4-465D-9C45-14A6BEF63165}" type="datetimeFigureOut">
              <a:rPr lang="hu-HU" smtClean="0"/>
              <a:t>2025. 11. 24.</a:t>
            </a:fld>
            <a:endParaRPr lang="hu-HU"/>
          </a:p>
        </p:txBody>
      </p:sp>
      <p:sp>
        <p:nvSpPr>
          <p:cNvPr id="4" name="Footer Placeholder 3"/>
          <p:cNvSpPr>
            <a:spLocks noGrp="1"/>
          </p:cNvSpPr>
          <p:nvPr>
            <p:ph type="ftr" sz="quarter" idx="11"/>
          </p:nvPr>
        </p:nvSpPr>
        <p:spPr/>
        <p:txBody>
          <a:bodyPr/>
          <a:lstStyle/>
          <a:p>
            <a:endParaRPr lang="hu-HU"/>
          </a:p>
        </p:txBody>
      </p:sp>
      <p:sp>
        <p:nvSpPr>
          <p:cNvPr id="5" name="Slide Number Placeholder 4"/>
          <p:cNvSpPr>
            <a:spLocks noGrp="1"/>
          </p:cNvSpPr>
          <p:nvPr>
            <p:ph type="sldNum" sz="quarter" idx="12"/>
          </p:nvPr>
        </p:nvSpPr>
        <p:spPr/>
        <p:txBody>
          <a:bodyPr/>
          <a:lstStyle/>
          <a:p>
            <a:fld id="{F2D596A8-542B-4892-8D2D-971936A7A52F}" type="slidenum">
              <a:rPr lang="hu-HU" smtClean="0"/>
              <a:t>‹#›</a:t>
            </a:fld>
            <a:endParaRPr lang="hu-HU"/>
          </a:p>
        </p:txBody>
      </p:sp>
    </p:spTree>
    <p:extLst>
      <p:ext uri="{BB962C8B-B14F-4D97-AF65-F5344CB8AC3E}">
        <p14:creationId xmlns:p14="http://schemas.microsoft.com/office/powerpoint/2010/main" val="4241032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5BCEE3-12B4-465D-9C45-14A6BEF63165}" type="datetimeFigureOut">
              <a:rPr lang="hu-HU" smtClean="0"/>
              <a:t>2025. 11. 24.</a:t>
            </a:fld>
            <a:endParaRPr lang="hu-HU"/>
          </a:p>
        </p:txBody>
      </p:sp>
      <p:sp>
        <p:nvSpPr>
          <p:cNvPr id="3" name="Footer Placeholder 2"/>
          <p:cNvSpPr>
            <a:spLocks noGrp="1"/>
          </p:cNvSpPr>
          <p:nvPr>
            <p:ph type="ftr" sz="quarter" idx="11"/>
          </p:nvPr>
        </p:nvSpPr>
        <p:spPr/>
        <p:txBody>
          <a:bodyPr/>
          <a:lstStyle/>
          <a:p>
            <a:endParaRPr lang="hu-HU"/>
          </a:p>
        </p:txBody>
      </p:sp>
      <p:sp>
        <p:nvSpPr>
          <p:cNvPr id="4" name="Slide Number Placeholder 3"/>
          <p:cNvSpPr>
            <a:spLocks noGrp="1"/>
          </p:cNvSpPr>
          <p:nvPr>
            <p:ph type="sldNum" sz="quarter" idx="12"/>
          </p:nvPr>
        </p:nvSpPr>
        <p:spPr/>
        <p:txBody>
          <a:bodyPr/>
          <a:lstStyle/>
          <a:p>
            <a:fld id="{F2D596A8-542B-4892-8D2D-971936A7A52F}" type="slidenum">
              <a:rPr lang="hu-HU" smtClean="0"/>
              <a:t>‹#›</a:t>
            </a:fld>
            <a:endParaRPr lang="hu-HU"/>
          </a:p>
        </p:txBody>
      </p:sp>
    </p:spTree>
    <p:extLst>
      <p:ext uri="{BB962C8B-B14F-4D97-AF65-F5344CB8AC3E}">
        <p14:creationId xmlns:p14="http://schemas.microsoft.com/office/powerpoint/2010/main" val="2766521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hu-HU"/>
              <a:t>Mintacím szerkesztése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BD5BCEE3-12B4-465D-9C45-14A6BEF63165}" type="datetimeFigureOut">
              <a:rPr lang="hu-HU" smtClean="0"/>
              <a:t>2025. 11. 24.</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F2D596A8-542B-4892-8D2D-971936A7A52F}" type="slidenum">
              <a:rPr lang="hu-HU" smtClean="0"/>
              <a:t>‹#›</a:t>
            </a:fld>
            <a:endParaRPr lang="hu-HU"/>
          </a:p>
        </p:txBody>
      </p:sp>
    </p:spTree>
    <p:extLst>
      <p:ext uri="{BB962C8B-B14F-4D97-AF65-F5344CB8AC3E}">
        <p14:creationId xmlns:p14="http://schemas.microsoft.com/office/powerpoint/2010/main" val="972686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BD5BCEE3-12B4-465D-9C45-14A6BEF63165}" type="datetimeFigureOut">
              <a:rPr lang="hu-HU" smtClean="0"/>
              <a:t>2025. 11. 24.</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F2D596A8-542B-4892-8D2D-971936A7A52F}" type="slidenum">
              <a:rPr lang="hu-HU" smtClean="0"/>
              <a:t>‹#›</a:t>
            </a:fld>
            <a:endParaRPr lang="hu-HU"/>
          </a:p>
        </p:txBody>
      </p:sp>
    </p:spTree>
    <p:extLst>
      <p:ext uri="{BB962C8B-B14F-4D97-AF65-F5344CB8AC3E}">
        <p14:creationId xmlns:p14="http://schemas.microsoft.com/office/powerpoint/2010/main" val="1699439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hu-HU"/>
              <a:t>Mintacím szerkesztése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5BCEE3-12B4-465D-9C45-14A6BEF63165}" type="datetimeFigureOut">
              <a:rPr lang="hu-HU" smtClean="0"/>
              <a:t>2025. 11. 24.</a:t>
            </a:fld>
            <a:endParaRPr lang="hu-HU"/>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D596A8-542B-4892-8D2D-971936A7A52F}" type="slidenum">
              <a:rPr lang="hu-HU" smtClean="0"/>
              <a:t>‹#›</a:t>
            </a:fld>
            <a:endParaRPr lang="hu-HU"/>
          </a:p>
        </p:txBody>
      </p:sp>
    </p:spTree>
    <p:extLst>
      <p:ext uri="{BB962C8B-B14F-4D97-AF65-F5344CB8AC3E}">
        <p14:creationId xmlns:p14="http://schemas.microsoft.com/office/powerpoint/2010/main" val="1811906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emf"/><Relationship Id="rId5" Type="http://schemas.openxmlformats.org/officeDocument/2006/relationships/image" Target="../media/image3.png"/><Relationship Id="rId10" Type="http://schemas.openxmlformats.org/officeDocument/2006/relationships/image" Target="../media/image8.emf"/><Relationship Id="rId4" Type="http://schemas.openxmlformats.org/officeDocument/2006/relationships/hyperlink" Target="https://www.mnb.hu/en/financial-stability/publications/lending-survey/senior-loan-officer-survey-on-bank-lending-practices-november-2025" TargetMode="External"/><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12.emf"/><Relationship Id="rId5" Type="http://schemas.openxmlformats.org/officeDocument/2006/relationships/image" Target="../media/image11.emf"/><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Kép 34">
            <a:extLst>
              <a:ext uri="{FF2B5EF4-FFF2-40B4-BE49-F238E27FC236}">
                <a16:creationId xmlns:a16="http://schemas.microsoft.com/office/drawing/2014/main" id="{D4F61F98-FB7F-4079-B9B8-F144E2010D23}"/>
              </a:ext>
            </a:extLst>
          </p:cNvPr>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rot="10800000">
            <a:off x="-15847" y="-16663"/>
            <a:ext cx="9921846" cy="725725"/>
          </a:xfrm>
          <a:prstGeom prst="rect">
            <a:avLst/>
          </a:prstGeom>
        </p:spPr>
      </p:pic>
      <p:sp>
        <p:nvSpPr>
          <p:cNvPr id="6" name="Téglalap 5">
            <a:extLst>
              <a:ext uri="{FF2B5EF4-FFF2-40B4-BE49-F238E27FC236}">
                <a16:creationId xmlns:a16="http://schemas.microsoft.com/office/drawing/2014/main" id="{8AC17647-67DF-4ACA-8EA0-7B5B5A544512}"/>
              </a:ext>
            </a:extLst>
          </p:cNvPr>
          <p:cNvSpPr/>
          <p:nvPr/>
        </p:nvSpPr>
        <p:spPr>
          <a:xfrm>
            <a:off x="864787" y="194983"/>
            <a:ext cx="1989519" cy="372731"/>
          </a:xfrm>
          <a:prstGeom prst="rect">
            <a:avLst/>
          </a:prstGeom>
        </p:spPr>
        <p:txBody>
          <a:bodyPr wrap="none">
            <a:spAutoFit/>
          </a:bodyPr>
          <a:lstStyle/>
          <a:p>
            <a:pPr>
              <a:lnSpc>
                <a:spcPct val="107000"/>
              </a:lnSpc>
              <a:spcAft>
                <a:spcPts val="800"/>
              </a:spcAft>
            </a:pPr>
            <a:r>
              <a:rPr lang="en-GB" dirty="0">
                <a:solidFill>
                  <a:schemeClr val="bg1"/>
                </a:solidFill>
                <a:latin typeface="Tahoma Bold" panose="020B0804030504040204" pitchFamily="34" charset="0"/>
                <a:ea typeface="Calibri" panose="020F0502020204030204" pitchFamily="34" charset="0"/>
                <a:cs typeface="Tahoma" panose="020B0604030504040204" pitchFamily="34" charset="0"/>
              </a:rPr>
              <a:t>Trends in Lending</a:t>
            </a:r>
            <a:endParaRPr lang="en-GB"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0" name="Téglalap 29">
            <a:extLst>
              <a:ext uri="{FF2B5EF4-FFF2-40B4-BE49-F238E27FC236}">
                <a16:creationId xmlns:a16="http://schemas.microsoft.com/office/drawing/2014/main" id="{43085B3C-1507-4803-BE5F-EF9E16AF0556}"/>
              </a:ext>
            </a:extLst>
          </p:cNvPr>
          <p:cNvSpPr/>
          <p:nvPr/>
        </p:nvSpPr>
        <p:spPr>
          <a:xfrm>
            <a:off x="746864" y="926070"/>
            <a:ext cx="1149674" cy="372731"/>
          </a:xfrm>
          <a:prstGeom prst="rect">
            <a:avLst/>
          </a:prstGeom>
        </p:spPr>
        <p:txBody>
          <a:bodyPr wrap="none">
            <a:spAutoFit/>
          </a:bodyPr>
          <a:lstStyle/>
          <a:p>
            <a:pPr>
              <a:lnSpc>
                <a:spcPct val="107000"/>
              </a:lnSpc>
              <a:spcAft>
                <a:spcPts val="800"/>
              </a:spcAft>
            </a:pPr>
            <a:r>
              <a:rPr lang="en-GB" dirty="0">
                <a:solidFill>
                  <a:srgbClr val="996600"/>
                </a:solidFill>
                <a:latin typeface="Tahoma Bold" panose="020B0804030504040204" pitchFamily="34" charset="0"/>
                <a:ea typeface="Calibri" panose="020F0502020204030204" pitchFamily="34" charset="0"/>
                <a:cs typeface="Tahoma" panose="020B0604030504040204" pitchFamily="34" charset="0"/>
              </a:rPr>
              <a:t>Summary</a:t>
            </a:r>
            <a:endParaRPr lang="en-GB" sz="1200" dirty="0">
              <a:solidFill>
                <a:srgbClr val="9966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6" name="Háromszög 35">
            <a:extLst>
              <a:ext uri="{FF2B5EF4-FFF2-40B4-BE49-F238E27FC236}">
                <a16:creationId xmlns:a16="http://schemas.microsoft.com/office/drawing/2014/main" id="{5ACD10E5-552E-411D-BCE4-601D1B4F5EC7}"/>
              </a:ext>
            </a:extLst>
          </p:cNvPr>
          <p:cNvSpPr/>
          <p:nvPr/>
        </p:nvSpPr>
        <p:spPr>
          <a:xfrm flipV="1">
            <a:off x="3932345" y="-17663"/>
            <a:ext cx="5973656" cy="715170"/>
          </a:xfrm>
          <a:custGeom>
            <a:avLst/>
            <a:gdLst>
              <a:gd name="connsiteX0" fmla="*/ 0 w 1933852"/>
              <a:gd name="connsiteY0" fmla="*/ 725725 h 725725"/>
              <a:gd name="connsiteX1" fmla="*/ 966926 w 1933852"/>
              <a:gd name="connsiteY1" fmla="*/ 0 h 725725"/>
              <a:gd name="connsiteX2" fmla="*/ 1933852 w 1933852"/>
              <a:gd name="connsiteY2" fmla="*/ 725725 h 725725"/>
              <a:gd name="connsiteX3" fmla="*/ 0 w 1933852"/>
              <a:gd name="connsiteY3" fmla="*/ 725725 h 725725"/>
              <a:gd name="connsiteX0" fmla="*/ 0 w 1934592"/>
              <a:gd name="connsiteY0" fmla="*/ 743480 h 743480"/>
              <a:gd name="connsiteX1" fmla="*/ 1934592 w 1934592"/>
              <a:gd name="connsiteY1" fmla="*/ 0 h 743480"/>
              <a:gd name="connsiteX2" fmla="*/ 1933852 w 1934592"/>
              <a:gd name="connsiteY2" fmla="*/ 743480 h 743480"/>
              <a:gd name="connsiteX3" fmla="*/ 0 w 1934592"/>
              <a:gd name="connsiteY3" fmla="*/ 743480 h 743480"/>
              <a:gd name="connsiteX0" fmla="*/ 0 w 5405761"/>
              <a:gd name="connsiteY0" fmla="*/ 734602 h 743480"/>
              <a:gd name="connsiteX1" fmla="*/ 5405761 w 5405761"/>
              <a:gd name="connsiteY1" fmla="*/ 0 h 743480"/>
              <a:gd name="connsiteX2" fmla="*/ 5405021 w 5405761"/>
              <a:gd name="connsiteY2" fmla="*/ 743480 h 743480"/>
              <a:gd name="connsiteX3" fmla="*/ 0 w 5405761"/>
              <a:gd name="connsiteY3" fmla="*/ 734602 h 743480"/>
              <a:gd name="connsiteX0" fmla="*/ 0 w 5439966"/>
              <a:gd name="connsiteY0" fmla="*/ 734602 h 743480"/>
              <a:gd name="connsiteX1" fmla="*/ 5439966 w 5439966"/>
              <a:gd name="connsiteY1" fmla="*/ 0 h 743480"/>
              <a:gd name="connsiteX2" fmla="*/ 5439226 w 5439966"/>
              <a:gd name="connsiteY2" fmla="*/ 743480 h 743480"/>
              <a:gd name="connsiteX3" fmla="*/ 0 w 5439966"/>
              <a:gd name="connsiteY3" fmla="*/ 734602 h 743480"/>
              <a:gd name="connsiteX0" fmla="*/ 0 w 5405761"/>
              <a:gd name="connsiteY0" fmla="*/ 744518 h 744518"/>
              <a:gd name="connsiteX1" fmla="*/ 5405761 w 5405761"/>
              <a:gd name="connsiteY1" fmla="*/ 0 h 744518"/>
              <a:gd name="connsiteX2" fmla="*/ 5405021 w 5405761"/>
              <a:gd name="connsiteY2" fmla="*/ 743480 h 744518"/>
              <a:gd name="connsiteX3" fmla="*/ 0 w 5405761"/>
              <a:gd name="connsiteY3" fmla="*/ 744518 h 744518"/>
              <a:gd name="connsiteX0" fmla="*/ 0 w 5363004"/>
              <a:gd name="connsiteY0" fmla="*/ 744518 h 744518"/>
              <a:gd name="connsiteX1" fmla="*/ 5363004 w 5363004"/>
              <a:gd name="connsiteY1" fmla="*/ 0 h 744518"/>
              <a:gd name="connsiteX2" fmla="*/ 5362264 w 5363004"/>
              <a:gd name="connsiteY2" fmla="*/ 743480 h 744518"/>
              <a:gd name="connsiteX3" fmla="*/ 0 w 5363004"/>
              <a:gd name="connsiteY3" fmla="*/ 744518 h 744518"/>
              <a:gd name="connsiteX0" fmla="*/ 0 w 5363004"/>
              <a:gd name="connsiteY0" fmla="*/ 744518 h 744518"/>
              <a:gd name="connsiteX1" fmla="*/ 5363004 w 5363004"/>
              <a:gd name="connsiteY1" fmla="*/ 0 h 744518"/>
              <a:gd name="connsiteX2" fmla="*/ 5362264 w 5363004"/>
              <a:gd name="connsiteY2" fmla="*/ 743480 h 744518"/>
              <a:gd name="connsiteX3" fmla="*/ 0 w 5363004"/>
              <a:gd name="connsiteY3" fmla="*/ 744518 h 744518"/>
            </a:gdLst>
            <a:ahLst/>
            <a:cxnLst>
              <a:cxn ang="0">
                <a:pos x="connsiteX0" y="connsiteY0"/>
              </a:cxn>
              <a:cxn ang="0">
                <a:pos x="connsiteX1" y="connsiteY1"/>
              </a:cxn>
              <a:cxn ang="0">
                <a:pos x="connsiteX2" y="connsiteY2"/>
              </a:cxn>
              <a:cxn ang="0">
                <a:pos x="connsiteX3" y="connsiteY3"/>
              </a:cxn>
            </a:cxnLst>
            <a:rect l="l" t="t" r="r" b="b"/>
            <a:pathLst>
              <a:path w="5363004" h="744518">
                <a:moveTo>
                  <a:pt x="0" y="744518"/>
                </a:moveTo>
                <a:lnTo>
                  <a:pt x="5363004" y="0"/>
                </a:lnTo>
                <a:cubicBezTo>
                  <a:pt x="5362757" y="247827"/>
                  <a:pt x="5362511" y="495653"/>
                  <a:pt x="5362264" y="743480"/>
                </a:cubicBezTo>
                <a:lnTo>
                  <a:pt x="0" y="744518"/>
                </a:lnTo>
                <a:close/>
              </a:path>
            </a:pathLst>
          </a:custGeom>
          <a:gradFill>
            <a:gsLst>
              <a:gs pos="100000">
                <a:srgbClr val="996600"/>
              </a:gs>
              <a:gs pos="51000">
                <a:schemeClr val="accent4">
                  <a:lumMod val="75000"/>
                </a:schemeClr>
              </a:gs>
              <a:gs pos="0">
                <a:srgbClr val="996600"/>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Téglalap 16">
            <a:extLst>
              <a:ext uri="{FF2B5EF4-FFF2-40B4-BE49-F238E27FC236}">
                <a16:creationId xmlns:a16="http://schemas.microsoft.com/office/drawing/2014/main" id="{C7837004-C2E3-486C-A9FD-18B2124DB8F6}"/>
              </a:ext>
            </a:extLst>
          </p:cNvPr>
          <p:cNvSpPr/>
          <p:nvPr/>
        </p:nvSpPr>
        <p:spPr>
          <a:xfrm>
            <a:off x="8513664" y="228255"/>
            <a:ext cx="1055097" cy="246221"/>
          </a:xfrm>
          <a:prstGeom prst="rect">
            <a:avLst/>
          </a:prstGeom>
          <a:noFill/>
          <a:ln>
            <a:noFill/>
          </a:ln>
        </p:spPr>
        <p:txBody>
          <a:bodyPr wrap="none">
            <a:spAutoFit/>
          </a:bodyPr>
          <a:lstStyle/>
          <a:p>
            <a:r>
              <a:rPr lang="en-GB" sz="1000" b="1" dirty="0">
                <a:solidFill>
                  <a:schemeClr val="bg1"/>
                </a:solidFill>
                <a:latin typeface="Tahoma Bold" panose="020B0804030504040204" pitchFamily="34" charset="0"/>
                <a:ea typeface="Calibri" panose="020F0502020204030204" pitchFamily="34" charset="0"/>
                <a:cs typeface="Tahoma" panose="020B0604030504040204" pitchFamily="34" charset="0"/>
              </a:rPr>
              <a:t>www.mnb.hu</a:t>
            </a:r>
            <a:endParaRPr lang="en-GB" sz="1000" b="1" dirty="0">
              <a:solidFill>
                <a:schemeClr val="bg1"/>
              </a:solidFill>
            </a:endParaRPr>
          </a:p>
        </p:txBody>
      </p:sp>
      <p:pic>
        <p:nvPicPr>
          <p:cNvPr id="37" name="Kép 36">
            <a:extLst>
              <a:ext uri="{FF2B5EF4-FFF2-40B4-BE49-F238E27FC236}">
                <a16:creationId xmlns:a16="http://schemas.microsoft.com/office/drawing/2014/main" id="{2A4A2E37-1B67-497C-A3C3-10E091F04B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709024"/>
            <a:ext cx="9906000" cy="169026"/>
          </a:xfrm>
          <a:prstGeom prst="rect">
            <a:avLst/>
          </a:prstGeom>
        </p:spPr>
      </p:pic>
      <p:sp>
        <p:nvSpPr>
          <p:cNvPr id="66" name="Háromszög 35">
            <a:extLst>
              <a:ext uri="{FF2B5EF4-FFF2-40B4-BE49-F238E27FC236}">
                <a16:creationId xmlns:a16="http://schemas.microsoft.com/office/drawing/2014/main" id="{D4EA250E-0C20-4B3D-8AA1-2ED62F84DC64}"/>
              </a:ext>
            </a:extLst>
          </p:cNvPr>
          <p:cNvSpPr/>
          <p:nvPr/>
        </p:nvSpPr>
        <p:spPr>
          <a:xfrm rot="10800000" flipV="1">
            <a:off x="0" y="6711406"/>
            <a:ext cx="2344981" cy="169026"/>
          </a:xfrm>
          <a:custGeom>
            <a:avLst/>
            <a:gdLst>
              <a:gd name="connsiteX0" fmla="*/ 0 w 1933852"/>
              <a:gd name="connsiteY0" fmla="*/ 725725 h 725725"/>
              <a:gd name="connsiteX1" fmla="*/ 966926 w 1933852"/>
              <a:gd name="connsiteY1" fmla="*/ 0 h 725725"/>
              <a:gd name="connsiteX2" fmla="*/ 1933852 w 1933852"/>
              <a:gd name="connsiteY2" fmla="*/ 725725 h 725725"/>
              <a:gd name="connsiteX3" fmla="*/ 0 w 1933852"/>
              <a:gd name="connsiteY3" fmla="*/ 725725 h 725725"/>
              <a:gd name="connsiteX0" fmla="*/ 0 w 1934592"/>
              <a:gd name="connsiteY0" fmla="*/ 743480 h 743480"/>
              <a:gd name="connsiteX1" fmla="*/ 1934592 w 1934592"/>
              <a:gd name="connsiteY1" fmla="*/ 0 h 743480"/>
              <a:gd name="connsiteX2" fmla="*/ 1933852 w 1934592"/>
              <a:gd name="connsiteY2" fmla="*/ 743480 h 743480"/>
              <a:gd name="connsiteX3" fmla="*/ 0 w 1934592"/>
              <a:gd name="connsiteY3" fmla="*/ 743480 h 743480"/>
              <a:gd name="connsiteX0" fmla="*/ 0 w 5405761"/>
              <a:gd name="connsiteY0" fmla="*/ 734602 h 743480"/>
              <a:gd name="connsiteX1" fmla="*/ 5405761 w 5405761"/>
              <a:gd name="connsiteY1" fmla="*/ 0 h 743480"/>
              <a:gd name="connsiteX2" fmla="*/ 5405021 w 5405761"/>
              <a:gd name="connsiteY2" fmla="*/ 743480 h 743480"/>
              <a:gd name="connsiteX3" fmla="*/ 0 w 5405761"/>
              <a:gd name="connsiteY3" fmla="*/ 734602 h 743480"/>
            </a:gdLst>
            <a:ahLst/>
            <a:cxnLst>
              <a:cxn ang="0">
                <a:pos x="connsiteX0" y="connsiteY0"/>
              </a:cxn>
              <a:cxn ang="0">
                <a:pos x="connsiteX1" y="connsiteY1"/>
              </a:cxn>
              <a:cxn ang="0">
                <a:pos x="connsiteX2" y="connsiteY2"/>
              </a:cxn>
              <a:cxn ang="0">
                <a:pos x="connsiteX3" y="connsiteY3"/>
              </a:cxn>
            </a:cxnLst>
            <a:rect l="l" t="t" r="r" b="b"/>
            <a:pathLst>
              <a:path w="5405761" h="743480">
                <a:moveTo>
                  <a:pt x="0" y="734602"/>
                </a:moveTo>
                <a:lnTo>
                  <a:pt x="5405761" y="0"/>
                </a:lnTo>
                <a:cubicBezTo>
                  <a:pt x="5405514" y="247827"/>
                  <a:pt x="5405268" y="495653"/>
                  <a:pt x="5405021" y="743480"/>
                </a:cubicBezTo>
                <a:lnTo>
                  <a:pt x="0" y="734602"/>
                </a:lnTo>
                <a:close/>
              </a:path>
            </a:pathLst>
          </a:custGeom>
          <a:gradFill>
            <a:gsLst>
              <a:gs pos="100000">
                <a:srgbClr val="996600"/>
              </a:gs>
              <a:gs pos="51000">
                <a:schemeClr val="accent4">
                  <a:lumMod val="75000"/>
                </a:schemeClr>
              </a:gs>
              <a:gs pos="0">
                <a:srgbClr val="996600"/>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8" name="Kép 67">
            <a:extLst>
              <a:ext uri="{FF2B5EF4-FFF2-40B4-BE49-F238E27FC236}">
                <a16:creationId xmlns:a16="http://schemas.microsoft.com/office/drawing/2014/main" id="{F7DB22AC-D9FE-4E2A-B78F-FECB2E5F10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708" y="5412"/>
            <a:ext cx="672627" cy="648000"/>
          </a:xfrm>
          <a:prstGeom prst="rect">
            <a:avLst/>
          </a:prstGeom>
        </p:spPr>
      </p:pic>
      <p:sp>
        <p:nvSpPr>
          <p:cNvPr id="70" name="Téglalap 69">
            <a:extLst>
              <a:ext uri="{FF2B5EF4-FFF2-40B4-BE49-F238E27FC236}">
                <a16:creationId xmlns:a16="http://schemas.microsoft.com/office/drawing/2014/main" id="{14647A30-E5FA-41E9-A1E2-C6938DD75DF2}"/>
              </a:ext>
            </a:extLst>
          </p:cNvPr>
          <p:cNvSpPr/>
          <p:nvPr/>
        </p:nvSpPr>
        <p:spPr>
          <a:xfrm>
            <a:off x="3286920" y="268544"/>
            <a:ext cx="668773" cy="242182"/>
          </a:xfrm>
          <a:prstGeom prst="rect">
            <a:avLst/>
          </a:prstGeom>
          <a:ln>
            <a:noFill/>
          </a:ln>
        </p:spPr>
        <p:txBody>
          <a:bodyPr wrap="none">
            <a:spAutoFit/>
          </a:bodyPr>
          <a:lstStyle/>
          <a:p>
            <a:pPr>
              <a:lnSpc>
                <a:spcPct val="107000"/>
              </a:lnSpc>
              <a:spcAft>
                <a:spcPts val="800"/>
              </a:spcAft>
            </a:pPr>
            <a:r>
              <a:rPr lang="en-GB" sz="1000" dirty="0">
                <a:solidFill>
                  <a:schemeClr val="bg1"/>
                </a:solidFill>
                <a:latin typeface="Tahoma" panose="020B0604030504040204" pitchFamily="34" charset="0"/>
                <a:ea typeface="Tahoma" panose="020B0604030504040204" pitchFamily="34" charset="0"/>
                <a:cs typeface="Tahoma" panose="020B0604030504040204" pitchFamily="34" charset="0"/>
              </a:rPr>
              <a:t>2025 Q3</a:t>
            </a:r>
            <a:endParaRPr lang="en-GB" sz="10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8" name="Szövegdoboz 2">
            <a:extLst>
              <a:ext uri="{FF2B5EF4-FFF2-40B4-BE49-F238E27FC236}">
                <a16:creationId xmlns:a16="http://schemas.microsoft.com/office/drawing/2014/main" id="{E655DC46-2C17-4472-9257-5D2021BF3E9B}"/>
              </a:ext>
            </a:extLst>
          </p:cNvPr>
          <p:cNvSpPr txBox="1">
            <a:spLocks noChangeArrowheads="1"/>
          </p:cNvSpPr>
          <p:nvPr/>
        </p:nvSpPr>
        <p:spPr bwMode="auto">
          <a:xfrm>
            <a:off x="169833" y="1430404"/>
            <a:ext cx="9568967" cy="1907598"/>
          </a:xfrm>
          <a:prstGeom prst="rect">
            <a:avLst/>
          </a:prstGeom>
          <a:noFill/>
          <a:ln w="9525">
            <a:noFill/>
            <a:miter lim="800000"/>
            <a:headEnd/>
            <a:tailEnd/>
          </a:ln>
        </p:spPr>
        <p:txBody>
          <a:bodyPr rot="0" vert="horz" wrap="square" lIns="91440" tIns="45720" rIns="91440" bIns="45720" anchor="t" anchorCtr="0">
            <a:noAutofit/>
          </a:bodyPr>
          <a:lstStyle/>
          <a:p>
            <a:pPr algn="l">
              <a:lnSpc>
                <a:spcPct val="115000"/>
              </a:lnSpc>
              <a:spcAft>
                <a:spcPts val="750"/>
              </a:spcAft>
            </a:pPr>
            <a:r>
              <a:rPr lang="en-GB" sz="1000" b="1" dirty="0">
                <a:effectLst/>
                <a:latin typeface="Tahoma" panose="020B0604030504040204" pitchFamily="34" charset="0"/>
                <a:ea typeface="Tahoma" panose="020B0604030504040204" pitchFamily="34" charset="0"/>
                <a:cs typeface="Tahoma" panose="020B0604030504040204" pitchFamily="34" charset="0"/>
              </a:rPr>
              <a:t>The launch of the Home Start Programme shaped household lending processes in 2025 Q3</a:t>
            </a:r>
            <a:endParaRPr lang="en-GB" sz="1000" dirty="0">
              <a:effectLst/>
              <a:latin typeface="Tahoma" panose="020B0604030504040204" pitchFamily="34" charset="0"/>
              <a:ea typeface="Tahoma" panose="020B0604030504040204" pitchFamily="34" charset="0"/>
              <a:cs typeface="Tahoma" panose="020B0604030504040204" pitchFamily="34" charset="0"/>
            </a:endParaRPr>
          </a:p>
          <a:p>
            <a:pPr marL="171450" indent="-171450">
              <a:lnSpc>
                <a:spcPct val="115000"/>
              </a:lnSpc>
              <a:spcAft>
                <a:spcPts val="300"/>
              </a:spcAft>
              <a:buFont typeface="Wingdings" panose="05000000000000000000" pitchFamily="2" charset="2"/>
              <a:buChar char="§"/>
              <a:tabLst>
                <a:tab pos="457200" algn="l"/>
              </a:tabLst>
            </a:pPr>
            <a:r>
              <a:rPr lang="en-GB" sz="1000" dirty="0">
                <a:latin typeface="Tahoma" panose="020B0604030504040204" pitchFamily="34" charset="0"/>
                <a:ea typeface="Tahoma" panose="020B0604030504040204" pitchFamily="34" charset="0"/>
                <a:cs typeface="Tahoma" panose="020B0604030504040204" pitchFamily="34" charset="0"/>
              </a:rPr>
              <a:t>Credit institutions' household loans outstanding increased by 11.8 per cent, while loans to non-financial corporations increased by 4.1 per cent in 2025 Q3.</a:t>
            </a:r>
          </a:p>
          <a:p>
            <a:pPr marL="171450" indent="-171450">
              <a:lnSpc>
                <a:spcPct val="115000"/>
              </a:lnSpc>
              <a:spcAft>
                <a:spcPts val="300"/>
              </a:spcAft>
              <a:buFont typeface="Wingdings" panose="05000000000000000000" pitchFamily="2" charset="2"/>
              <a:buChar char="§"/>
              <a:tabLst>
                <a:tab pos="457200" algn="l"/>
              </a:tabLst>
            </a:pPr>
            <a:r>
              <a:rPr lang="en-GB" sz="1000" dirty="0">
                <a:latin typeface="Tahoma" panose="020B0604030504040204" pitchFamily="34" charset="0"/>
                <a:ea typeface="Tahoma" panose="020B0604030504040204" pitchFamily="34" charset="0"/>
                <a:cs typeface="Tahoma" panose="020B0604030504040204" pitchFamily="34" charset="0"/>
              </a:rPr>
              <a:t>The value of new loan contracts signed by banks with households increased by 11 per cent in Q3 relative to the disbursement a year earlier.</a:t>
            </a:r>
          </a:p>
          <a:p>
            <a:pPr marL="171450" indent="-171450">
              <a:lnSpc>
                <a:spcPct val="115000"/>
              </a:lnSpc>
              <a:spcAft>
                <a:spcPts val="300"/>
              </a:spcAft>
              <a:buFont typeface="Wingdings" panose="05000000000000000000" pitchFamily="2" charset="2"/>
              <a:buChar char="§"/>
              <a:tabLst>
                <a:tab pos="457200" algn="l"/>
              </a:tabLst>
            </a:pPr>
            <a:r>
              <a:rPr lang="en-GB" sz="1000" dirty="0">
                <a:latin typeface="Tahoma" panose="020B0604030504040204" pitchFamily="34" charset="0"/>
                <a:ea typeface="Tahoma" panose="020B0604030504040204" pitchFamily="34" charset="0"/>
                <a:cs typeface="Tahoma" panose="020B0604030504040204" pitchFamily="34" charset="0"/>
              </a:rPr>
              <a:t>The value of new corporate loan issuance in the third quarter of HUF 838 billion was 5 per cent higher than the level in the same period of the previous year. The Demján Sándor Programme contracts concluded contributed significantly to the increase in the proportion of subsidised loans in 2025 Q3, breaking the decline observed since 2023.</a:t>
            </a:r>
          </a:p>
          <a:p>
            <a:pPr marL="171450" indent="-171450">
              <a:lnSpc>
                <a:spcPct val="115000"/>
              </a:lnSpc>
              <a:spcAft>
                <a:spcPts val="300"/>
              </a:spcAft>
              <a:buFont typeface="Wingdings" panose="05000000000000000000" pitchFamily="2" charset="2"/>
              <a:buChar char="§"/>
              <a:tabLst>
                <a:tab pos="457200" algn="l"/>
              </a:tabLst>
            </a:pPr>
            <a:r>
              <a:rPr lang="en-GB" sz="1000" dirty="0">
                <a:latin typeface="Tahoma" panose="020B0604030504040204" pitchFamily="34" charset="0"/>
                <a:ea typeface="Tahoma" panose="020B0604030504040204" pitchFamily="34" charset="0"/>
                <a:cs typeface="Tahoma" panose="020B0604030504040204" pitchFamily="34" charset="0"/>
              </a:rPr>
              <a:t>According to the </a:t>
            </a:r>
            <a:r>
              <a:rPr lang="en-GB" sz="1000" dirty="0">
                <a:latin typeface="Tahoma" panose="020B0604030504040204" pitchFamily="34" charset="0"/>
                <a:ea typeface="Tahoma" panose="020B0604030504040204" pitchFamily="34" charset="0"/>
                <a:cs typeface="Tahoma" panose="020B0604030504040204" pitchFamily="34" charset="0"/>
                <a:hlinkClick r:id="rId4"/>
              </a:rPr>
              <a:t>Lending Survey</a:t>
            </a:r>
            <a:r>
              <a:rPr lang="en-GB" sz="1000" dirty="0">
                <a:latin typeface="Tahoma" panose="020B0604030504040204" pitchFamily="34" charset="0"/>
                <a:ea typeface="Tahoma" panose="020B0604030504040204" pitchFamily="34" charset="0"/>
                <a:cs typeface="Tahoma" panose="020B0604030504040204" pitchFamily="34" charset="0"/>
              </a:rPr>
              <a:t>, in the next six months banks expect the upturn in demand for housing loans seen during the quarter to continue as a result of the Home Start loan programme. According to the banks’ responses, the decline in Q3 corporate credit demand is expected to turn into growth in 2025 Q4 and 2026 Q1.</a:t>
            </a:r>
            <a:endParaRPr lang="en-GB" sz="1000"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10" name="Szövegdoboz 2">
            <a:extLst>
              <a:ext uri="{FF2B5EF4-FFF2-40B4-BE49-F238E27FC236}">
                <a16:creationId xmlns:a16="http://schemas.microsoft.com/office/drawing/2014/main" id="{E405D6FE-BD74-A757-BF12-577575508CF1}"/>
              </a:ext>
            </a:extLst>
          </p:cNvPr>
          <p:cNvSpPr txBox="1">
            <a:spLocks noChangeArrowheads="1"/>
          </p:cNvSpPr>
          <p:nvPr/>
        </p:nvSpPr>
        <p:spPr bwMode="auto">
          <a:xfrm>
            <a:off x="648945" y="6300509"/>
            <a:ext cx="3168450" cy="208751"/>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0"/>
              </a:spcAft>
            </a:pPr>
            <a:r>
              <a:rPr lang="en-GB" sz="700" dirty="0">
                <a:effectLst/>
                <a:latin typeface="Tahoma" panose="020B0604030504040204" pitchFamily="34" charset="0"/>
                <a:ea typeface="Calibri" panose="020F0502020204030204" pitchFamily="34" charset="0"/>
                <a:cs typeface="Times New Roman" panose="02020603050405020304" pitchFamily="18" charset="0"/>
              </a:rPr>
              <a:t>Chart 1: Annual growth rate of outstanding corporate and household loans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4" name="Egyenes összekötő 12">
            <a:extLst>
              <a:ext uri="{FF2B5EF4-FFF2-40B4-BE49-F238E27FC236}">
                <a16:creationId xmlns:a16="http://schemas.microsoft.com/office/drawing/2014/main" id="{B24D89C5-C93A-DEBC-437F-DC4D465EE9DA}"/>
              </a:ext>
            </a:extLst>
          </p:cNvPr>
          <p:cNvCxnSpPr>
            <a:cxnSpLocks/>
          </p:cNvCxnSpPr>
          <p:nvPr/>
        </p:nvCxnSpPr>
        <p:spPr>
          <a:xfrm>
            <a:off x="4245292" y="3538531"/>
            <a:ext cx="0" cy="2999719"/>
          </a:xfrm>
          <a:prstGeom prst="line">
            <a:avLst/>
          </a:prstGeom>
          <a:ln w="6350">
            <a:solidFill>
              <a:srgbClr val="996600"/>
            </a:solidFill>
          </a:ln>
        </p:spPr>
        <p:style>
          <a:lnRef idx="1">
            <a:schemeClr val="accent1"/>
          </a:lnRef>
          <a:fillRef idx="0">
            <a:schemeClr val="accent1"/>
          </a:fillRef>
          <a:effectRef idx="0">
            <a:schemeClr val="accent1"/>
          </a:effectRef>
          <a:fontRef idx="minor">
            <a:schemeClr val="tx1"/>
          </a:fontRef>
        </p:style>
      </p:cxnSp>
      <p:cxnSp>
        <p:nvCxnSpPr>
          <p:cNvPr id="27" name="Egyenes összekötő 60">
            <a:extLst>
              <a:ext uri="{FF2B5EF4-FFF2-40B4-BE49-F238E27FC236}">
                <a16:creationId xmlns:a16="http://schemas.microsoft.com/office/drawing/2014/main" id="{B980B195-AFD1-8D0D-B0BB-F8C0F0BD6BC4}"/>
              </a:ext>
            </a:extLst>
          </p:cNvPr>
          <p:cNvCxnSpPr>
            <a:cxnSpLocks/>
          </p:cNvCxnSpPr>
          <p:nvPr/>
        </p:nvCxnSpPr>
        <p:spPr>
          <a:xfrm>
            <a:off x="169834" y="3406928"/>
            <a:ext cx="9568967" cy="0"/>
          </a:xfrm>
          <a:prstGeom prst="line">
            <a:avLst/>
          </a:prstGeom>
          <a:ln w="6350">
            <a:solidFill>
              <a:srgbClr val="996600"/>
            </a:solidFill>
          </a:ln>
        </p:spPr>
        <p:style>
          <a:lnRef idx="1">
            <a:schemeClr val="accent1"/>
          </a:lnRef>
          <a:fillRef idx="0">
            <a:schemeClr val="accent1"/>
          </a:fillRef>
          <a:effectRef idx="0">
            <a:schemeClr val="accent1"/>
          </a:effectRef>
          <a:fontRef idx="minor">
            <a:schemeClr val="tx1"/>
          </a:fontRef>
        </p:style>
      </p:cxnSp>
      <p:sp>
        <p:nvSpPr>
          <p:cNvPr id="33" name="Szövegdoboz 2">
            <a:extLst>
              <a:ext uri="{FF2B5EF4-FFF2-40B4-BE49-F238E27FC236}">
                <a16:creationId xmlns:a16="http://schemas.microsoft.com/office/drawing/2014/main" id="{5CE838F0-58C9-12D1-51C6-607D7325DFBD}"/>
              </a:ext>
            </a:extLst>
          </p:cNvPr>
          <p:cNvSpPr txBox="1">
            <a:spLocks noChangeArrowheads="1"/>
          </p:cNvSpPr>
          <p:nvPr/>
        </p:nvSpPr>
        <p:spPr bwMode="auto">
          <a:xfrm>
            <a:off x="5876276" y="6292014"/>
            <a:ext cx="3063536" cy="216481"/>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0"/>
              </a:spcAft>
            </a:pPr>
            <a:r>
              <a:rPr lang="en-GB" sz="700" dirty="0">
                <a:latin typeface="Tahoma" panose="020B0604030504040204" pitchFamily="34" charset="0"/>
                <a:ea typeface="Calibri" panose="020F0502020204030204" pitchFamily="34" charset="0"/>
                <a:cs typeface="Times New Roman" panose="02020603050405020304" pitchFamily="18" charset="0"/>
              </a:rPr>
              <a:t>Table 1</a:t>
            </a:r>
            <a:r>
              <a:rPr lang="en-GB" sz="700" dirty="0">
                <a:effectLst/>
                <a:latin typeface="Tahoma" panose="020B0604030504040204" pitchFamily="34" charset="0"/>
                <a:ea typeface="Calibri" panose="020F0502020204030204" pitchFamily="34" charset="0"/>
                <a:cs typeface="Times New Roman" panose="02020603050405020304" pitchFamily="18" charset="0"/>
              </a:rPr>
              <a:t>: </a:t>
            </a:r>
            <a:r>
              <a:rPr lang="en-GB" sz="700" dirty="0">
                <a:latin typeface="Tahoma" panose="020B0604030504040204" pitchFamily="34" charset="0"/>
                <a:ea typeface="Calibri" panose="020F0502020204030204" pitchFamily="34" charset="0"/>
                <a:cs typeface="Times New Roman" panose="02020603050405020304" pitchFamily="18" charset="0"/>
              </a:rPr>
              <a:t>Main indicators of corporate and household lending</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2" descr="A person and gear with a person in front of a building&#10;&#10;Description automatically generated">
            <a:extLst>
              <a:ext uri="{FF2B5EF4-FFF2-40B4-BE49-F238E27FC236}">
                <a16:creationId xmlns:a16="http://schemas.microsoft.com/office/drawing/2014/main" id="{FC8B9D93-A807-1228-E1FC-19A5575531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321149" y="3915517"/>
            <a:ext cx="468000" cy="468000"/>
          </a:xfrm>
          <a:prstGeom prst="rect">
            <a:avLst/>
          </a:prstGeom>
          <a:effectLst>
            <a:outerShdw blurRad="50800" dist="38100" dir="2700000" algn="tl" rotWithShape="0">
              <a:prstClr val="black">
                <a:alpha val="40000"/>
              </a:prstClr>
            </a:outerShdw>
          </a:effectLst>
        </p:spPr>
      </p:pic>
      <p:pic>
        <p:nvPicPr>
          <p:cNvPr id="7" name="Picture 6">
            <a:extLst>
              <a:ext uri="{FF2B5EF4-FFF2-40B4-BE49-F238E27FC236}">
                <a16:creationId xmlns:a16="http://schemas.microsoft.com/office/drawing/2014/main" id="{5FD6BDFE-A996-DF85-FAB5-239C5B12B51D}"/>
              </a:ext>
            </a:extLst>
          </p:cNvPr>
          <p:cNvPicPr>
            <a:picLocks noChangeAspect="1"/>
          </p:cNvPicPr>
          <p:nvPr/>
        </p:nvPicPr>
        <p:blipFill>
          <a:blip r:embed="rId6"/>
          <a:stretch>
            <a:fillRect/>
          </a:stretch>
        </p:blipFill>
        <p:spPr>
          <a:xfrm>
            <a:off x="4328627" y="5724260"/>
            <a:ext cx="468000" cy="468000"/>
          </a:xfrm>
          <a:prstGeom prst="rect">
            <a:avLst/>
          </a:prstGeom>
          <a:effectLst>
            <a:outerShdw blurRad="50800" dist="38100" dir="2700000" algn="tl" rotWithShape="0">
              <a:prstClr val="black">
                <a:alpha val="40000"/>
              </a:prstClr>
            </a:outerShdw>
          </a:effectLst>
        </p:spPr>
      </p:pic>
      <p:pic>
        <p:nvPicPr>
          <p:cNvPr id="9" name="Picture 8" descr="A group of people with a person&#10;&#10;Description automatically generated">
            <a:extLst>
              <a:ext uri="{FF2B5EF4-FFF2-40B4-BE49-F238E27FC236}">
                <a16:creationId xmlns:a16="http://schemas.microsoft.com/office/drawing/2014/main" id="{F27ADD2B-F16D-6356-B709-879D7FD9804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328627" y="5103589"/>
            <a:ext cx="468000" cy="468000"/>
          </a:xfrm>
          <a:prstGeom prst="rect">
            <a:avLst/>
          </a:prstGeom>
          <a:effectLst>
            <a:outerShdw blurRad="50800" dist="38100" dir="2700000" algn="tl" rotWithShape="0">
              <a:prstClr val="black">
                <a:alpha val="40000"/>
              </a:prstClr>
            </a:outerShdw>
          </a:effectLst>
        </p:spPr>
      </p:pic>
      <p:pic>
        <p:nvPicPr>
          <p:cNvPr id="25" name="Picture 24">
            <a:extLst>
              <a:ext uri="{FF2B5EF4-FFF2-40B4-BE49-F238E27FC236}">
                <a16:creationId xmlns:a16="http://schemas.microsoft.com/office/drawing/2014/main" id="{52FA7ECD-912B-177C-2594-275F016C4971}"/>
              </a:ext>
            </a:extLst>
          </p:cNvPr>
          <p:cNvPicPr>
            <a:picLocks noChangeAspect="1"/>
          </p:cNvPicPr>
          <p:nvPr/>
        </p:nvPicPr>
        <p:blipFill>
          <a:blip r:embed="rId8"/>
          <a:stretch>
            <a:fillRect/>
          </a:stretch>
        </p:blipFill>
        <p:spPr>
          <a:xfrm>
            <a:off x="247616" y="816396"/>
            <a:ext cx="540000" cy="540000"/>
          </a:xfrm>
          <a:prstGeom prst="rect">
            <a:avLst/>
          </a:prstGeom>
          <a:effectLst>
            <a:outerShdw blurRad="50800" dist="38100" dir="2700000" algn="tl" rotWithShape="0">
              <a:prstClr val="black">
                <a:alpha val="40000"/>
              </a:prstClr>
            </a:outerShdw>
          </a:effectLst>
        </p:spPr>
      </p:pic>
      <p:pic>
        <p:nvPicPr>
          <p:cNvPr id="12" name="Picture 11" descr="A building with a sign on top&#10;&#10;Description automatically generated">
            <a:extLst>
              <a:ext uri="{FF2B5EF4-FFF2-40B4-BE49-F238E27FC236}">
                <a16:creationId xmlns:a16="http://schemas.microsoft.com/office/drawing/2014/main" id="{5E237F55-6050-0E8D-078A-F08AAD46C4A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328627" y="4546115"/>
            <a:ext cx="468000" cy="468000"/>
          </a:xfrm>
          <a:prstGeom prst="rect">
            <a:avLst/>
          </a:prstGeom>
          <a:effectLst>
            <a:outerShdw blurRad="50800" dist="38100" dir="2700000" algn="tl" rotWithShape="0">
              <a:prstClr val="black">
                <a:alpha val="40000"/>
              </a:prstClr>
            </a:outerShdw>
          </a:effectLst>
        </p:spPr>
      </p:pic>
      <p:pic>
        <p:nvPicPr>
          <p:cNvPr id="5" name="Picture 4">
            <a:extLst>
              <a:ext uri="{FF2B5EF4-FFF2-40B4-BE49-F238E27FC236}">
                <a16:creationId xmlns:a16="http://schemas.microsoft.com/office/drawing/2014/main" id="{AE90F52B-71B9-FC0A-A5D8-D7606546F58D}"/>
              </a:ext>
            </a:extLst>
          </p:cNvPr>
          <p:cNvPicPr>
            <a:picLocks noChangeAspect="1"/>
          </p:cNvPicPr>
          <p:nvPr/>
        </p:nvPicPr>
        <p:blipFill>
          <a:blip r:embed="rId10"/>
          <a:stretch>
            <a:fillRect/>
          </a:stretch>
        </p:blipFill>
        <p:spPr>
          <a:xfrm>
            <a:off x="4839127" y="3580043"/>
            <a:ext cx="5011200" cy="2592000"/>
          </a:xfrm>
          <a:prstGeom prst="rect">
            <a:avLst/>
          </a:prstGeom>
        </p:spPr>
      </p:pic>
      <p:pic>
        <p:nvPicPr>
          <p:cNvPr id="2" name="Picture 1">
            <a:extLst>
              <a:ext uri="{FF2B5EF4-FFF2-40B4-BE49-F238E27FC236}">
                <a16:creationId xmlns:a16="http://schemas.microsoft.com/office/drawing/2014/main" id="{F9A9B3C0-3BCE-CDFB-4BF1-AEEAB3687152}"/>
              </a:ext>
            </a:extLst>
          </p:cNvPr>
          <p:cNvPicPr>
            <a:picLocks noChangeAspect="1"/>
          </p:cNvPicPr>
          <p:nvPr/>
        </p:nvPicPr>
        <p:blipFill>
          <a:blip r:embed="rId11"/>
          <a:stretch>
            <a:fillRect/>
          </a:stretch>
        </p:blipFill>
        <p:spPr>
          <a:xfrm>
            <a:off x="399697" y="3436043"/>
            <a:ext cx="3666945" cy="2880000"/>
          </a:xfrm>
          <a:prstGeom prst="rect">
            <a:avLst/>
          </a:prstGeom>
        </p:spPr>
      </p:pic>
    </p:spTree>
    <p:extLst>
      <p:ext uri="{BB962C8B-B14F-4D97-AF65-F5344CB8AC3E}">
        <p14:creationId xmlns:p14="http://schemas.microsoft.com/office/powerpoint/2010/main" val="2573902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Kép 34">
            <a:extLst>
              <a:ext uri="{FF2B5EF4-FFF2-40B4-BE49-F238E27FC236}">
                <a16:creationId xmlns:a16="http://schemas.microsoft.com/office/drawing/2014/main" id="{D4F61F98-FB7F-4079-B9B8-F144E2010D23}"/>
              </a:ext>
            </a:extLst>
          </p:cNvPr>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rot="10800000">
            <a:off x="-15847" y="-16663"/>
            <a:ext cx="9921846" cy="725725"/>
          </a:xfrm>
          <a:prstGeom prst="rect">
            <a:avLst/>
          </a:prstGeom>
        </p:spPr>
      </p:pic>
      <p:sp>
        <p:nvSpPr>
          <p:cNvPr id="6" name="Téglalap 5">
            <a:extLst>
              <a:ext uri="{FF2B5EF4-FFF2-40B4-BE49-F238E27FC236}">
                <a16:creationId xmlns:a16="http://schemas.microsoft.com/office/drawing/2014/main" id="{8AC17647-67DF-4ACA-8EA0-7B5B5A544512}"/>
              </a:ext>
            </a:extLst>
          </p:cNvPr>
          <p:cNvSpPr/>
          <p:nvPr/>
        </p:nvSpPr>
        <p:spPr>
          <a:xfrm>
            <a:off x="864787" y="194983"/>
            <a:ext cx="1989519" cy="372731"/>
          </a:xfrm>
          <a:prstGeom prst="rect">
            <a:avLst/>
          </a:prstGeom>
        </p:spPr>
        <p:txBody>
          <a:bodyPr wrap="none">
            <a:spAutoFit/>
          </a:bodyPr>
          <a:lstStyle/>
          <a:p>
            <a:pPr>
              <a:lnSpc>
                <a:spcPct val="107000"/>
              </a:lnSpc>
              <a:spcAft>
                <a:spcPts val="800"/>
              </a:spcAft>
            </a:pPr>
            <a:r>
              <a:rPr lang="en-GB" dirty="0">
                <a:solidFill>
                  <a:schemeClr val="bg1"/>
                </a:solidFill>
                <a:latin typeface="Tahoma Bold" panose="020B0804030504040204" pitchFamily="34" charset="0"/>
                <a:ea typeface="Calibri" panose="020F0502020204030204" pitchFamily="34" charset="0"/>
                <a:cs typeface="Tahoma" panose="020B0604030504040204" pitchFamily="34" charset="0"/>
              </a:rPr>
              <a:t>Trends in Lending</a:t>
            </a:r>
            <a:endParaRPr lang="en-GB"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Szövegdoboz 2">
            <a:extLst>
              <a:ext uri="{FF2B5EF4-FFF2-40B4-BE49-F238E27FC236}">
                <a16:creationId xmlns:a16="http://schemas.microsoft.com/office/drawing/2014/main" id="{85B27566-76A7-4F04-B398-D565348D5690}"/>
              </a:ext>
            </a:extLst>
          </p:cNvPr>
          <p:cNvSpPr txBox="1">
            <a:spLocks noChangeArrowheads="1"/>
          </p:cNvSpPr>
          <p:nvPr/>
        </p:nvSpPr>
        <p:spPr bwMode="auto">
          <a:xfrm>
            <a:off x="6378951" y="3495910"/>
            <a:ext cx="2829623" cy="206037"/>
          </a:xfrm>
          <a:prstGeom prst="rect">
            <a:avLst/>
          </a:prstGeom>
          <a:noFill/>
          <a:ln w="9525">
            <a:noFill/>
            <a:miter lim="800000"/>
            <a:headEnd/>
            <a:tailEnd/>
          </a:ln>
        </p:spPr>
        <p:txBody>
          <a:bodyPr rot="0" vert="horz" wrap="square" lIns="91440" tIns="45720" rIns="91440" bIns="45720" anchor="t" anchorCtr="0">
            <a:noAutofit/>
          </a:bodyPr>
          <a:lstStyle/>
          <a:p>
            <a:pPr marL="90170" algn="ctr">
              <a:lnSpc>
                <a:spcPct val="107000"/>
              </a:lnSpc>
              <a:spcAft>
                <a:spcPts val="0"/>
              </a:spcAft>
            </a:pPr>
            <a:r>
              <a:rPr lang="en-GB" sz="700" dirty="0">
                <a:effectLst/>
                <a:latin typeface="Tahoma" panose="020B0604030504040204" pitchFamily="34" charset="0"/>
                <a:ea typeface="Calibri" panose="020F0502020204030204" pitchFamily="34" charset="0"/>
                <a:cs typeface="Times New Roman" panose="02020603050405020304" pitchFamily="18" charset="0"/>
              </a:rPr>
              <a:t>Chart 2: Volume of new household loans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Szövegdoboz 2">
            <a:extLst>
              <a:ext uri="{FF2B5EF4-FFF2-40B4-BE49-F238E27FC236}">
                <a16:creationId xmlns:a16="http://schemas.microsoft.com/office/drawing/2014/main" id="{408C61CA-F236-4F39-BB93-7377D323EB1F}"/>
              </a:ext>
            </a:extLst>
          </p:cNvPr>
          <p:cNvSpPr txBox="1">
            <a:spLocks noChangeArrowheads="1"/>
          </p:cNvSpPr>
          <p:nvPr/>
        </p:nvSpPr>
        <p:spPr bwMode="auto">
          <a:xfrm>
            <a:off x="5885203" y="6415908"/>
            <a:ext cx="3817124" cy="193946"/>
          </a:xfrm>
          <a:prstGeom prst="rect">
            <a:avLst/>
          </a:prstGeom>
          <a:noFill/>
          <a:ln w="9525">
            <a:noFill/>
            <a:miter lim="800000"/>
            <a:headEnd/>
            <a:tailEnd/>
          </a:ln>
        </p:spPr>
        <p:txBody>
          <a:bodyPr rot="0" vert="horz" wrap="square" lIns="91440" tIns="45720" rIns="91440" bIns="45720" anchor="t" anchorCtr="0">
            <a:noAutofit/>
          </a:bodyPr>
          <a:lstStyle/>
          <a:p>
            <a:pPr marL="90170" algn="ctr">
              <a:lnSpc>
                <a:spcPct val="107000"/>
              </a:lnSpc>
              <a:spcAft>
                <a:spcPts val="0"/>
              </a:spcAft>
            </a:pPr>
            <a:r>
              <a:rPr lang="en-GB" sz="700" dirty="0">
                <a:latin typeface="Tahoma" panose="020B0604030504040204" pitchFamily="34" charset="0"/>
                <a:ea typeface="Calibri" panose="020F0502020204030204" pitchFamily="34" charset="0"/>
                <a:cs typeface="Times New Roman" panose="02020603050405020304" pitchFamily="18" charset="0"/>
              </a:rPr>
              <a:t>Chart 3</a:t>
            </a:r>
            <a:r>
              <a:rPr lang="en-GB" sz="700" dirty="0">
                <a:effectLst/>
                <a:latin typeface="Tahoma" panose="020B0604030504040204" pitchFamily="34" charset="0"/>
                <a:ea typeface="Calibri" panose="020F0502020204030204" pitchFamily="34" charset="0"/>
                <a:cs typeface="Times New Roman" panose="02020603050405020304" pitchFamily="18" charset="0"/>
              </a:rPr>
              <a:t>:</a:t>
            </a:r>
            <a:r>
              <a:rPr lang="en-GB" sz="700" i="1" dirty="0">
                <a:effectLst/>
                <a:latin typeface="Tahoma" panose="020B0604030504040204" pitchFamily="34" charset="0"/>
                <a:ea typeface="Calibri" panose="020F0502020204030204" pitchFamily="34" charset="0"/>
                <a:cs typeface="Times New Roman" panose="02020603050405020304" pitchFamily="18" charset="0"/>
              </a:rPr>
              <a:t> </a:t>
            </a:r>
            <a:r>
              <a:rPr lang="en-GB" sz="700" dirty="0">
                <a:latin typeface="Tahoma" panose="020B0604030504040204" pitchFamily="34" charset="0"/>
                <a:ea typeface="Calibri" panose="020F0502020204030204" pitchFamily="34" charset="0"/>
                <a:cs typeface="Times New Roman" panose="02020603050405020304" pitchFamily="18" charset="0"/>
              </a:rPr>
              <a:t>Average interest rates on new household loans</a:t>
            </a:r>
          </a:p>
        </p:txBody>
      </p:sp>
      <p:cxnSp>
        <p:nvCxnSpPr>
          <p:cNvPr id="13" name="Egyenes összekötő 12">
            <a:extLst>
              <a:ext uri="{FF2B5EF4-FFF2-40B4-BE49-F238E27FC236}">
                <a16:creationId xmlns:a16="http://schemas.microsoft.com/office/drawing/2014/main" id="{71B48F56-0544-4A4D-B27A-45BB555EA261}"/>
              </a:ext>
            </a:extLst>
          </p:cNvPr>
          <p:cNvCxnSpPr>
            <a:cxnSpLocks/>
          </p:cNvCxnSpPr>
          <p:nvPr/>
        </p:nvCxnSpPr>
        <p:spPr>
          <a:xfrm>
            <a:off x="5727249" y="1123631"/>
            <a:ext cx="0" cy="5484430"/>
          </a:xfrm>
          <a:prstGeom prst="line">
            <a:avLst/>
          </a:prstGeom>
          <a:ln w="6350">
            <a:solidFill>
              <a:srgbClr val="996600"/>
            </a:solidFill>
          </a:ln>
        </p:spPr>
        <p:style>
          <a:lnRef idx="1">
            <a:schemeClr val="accent1"/>
          </a:lnRef>
          <a:fillRef idx="0">
            <a:schemeClr val="accent1"/>
          </a:fillRef>
          <a:effectRef idx="0">
            <a:schemeClr val="accent1"/>
          </a:effectRef>
          <a:fontRef idx="minor">
            <a:schemeClr val="tx1"/>
          </a:fontRef>
        </p:style>
      </p:cxnSp>
      <p:sp>
        <p:nvSpPr>
          <p:cNvPr id="30" name="Téglalap 29">
            <a:extLst>
              <a:ext uri="{FF2B5EF4-FFF2-40B4-BE49-F238E27FC236}">
                <a16:creationId xmlns:a16="http://schemas.microsoft.com/office/drawing/2014/main" id="{43085B3C-1507-4803-BE5F-EF9E16AF0556}"/>
              </a:ext>
            </a:extLst>
          </p:cNvPr>
          <p:cNvSpPr/>
          <p:nvPr/>
        </p:nvSpPr>
        <p:spPr>
          <a:xfrm>
            <a:off x="802045" y="926070"/>
            <a:ext cx="2064989" cy="372731"/>
          </a:xfrm>
          <a:prstGeom prst="rect">
            <a:avLst/>
          </a:prstGeom>
        </p:spPr>
        <p:txBody>
          <a:bodyPr wrap="none">
            <a:spAutoFit/>
          </a:bodyPr>
          <a:lstStyle/>
          <a:p>
            <a:pPr>
              <a:lnSpc>
                <a:spcPct val="107000"/>
              </a:lnSpc>
              <a:spcAft>
                <a:spcPts val="800"/>
              </a:spcAft>
            </a:pPr>
            <a:r>
              <a:rPr lang="en-GB" dirty="0">
                <a:solidFill>
                  <a:srgbClr val="996600"/>
                </a:solidFill>
                <a:latin typeface="Tahoma Bold" panose="020B0804030504040204" pitchFamily="34" charset="0"/>
                <a:ea typeface="Calibri" panose="020F0502020204030204" pitchFamily="34" charset="0"/>
                <a:cs typeface="Tahoma" panose="020B0604030504040204" pitchFamily="34" charset="0"/>
              </a:rPr>
              <a:t>Household lending</a:t>
            </a:r>
            <a:endParaRPr lang="en-GB" sz="1200" dirty="0">
              <a:solidFill>
                <a:srgbClr val="9966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6" name="Háromszög 35">
            <a:extLst>
              <a:ext uri="{FF2B5EF4-FFF2-40B4-BE49-F238E27FC236}">
                <a16:creationId xmlns:a16="http://schemas.microsoft.com/office/drawing/2014/main" id="{5ACD10E5-552E-411D-BCE4-601D1B4F5EC7}"/>
              </a:ext>
            </a:extLst>
          </p:cNvPr>
          <p:cNvSpPr/>
          <p:nvPr/>
        </p:nvSpPr>
        <p:spPr>
          <a:xfrm flipV="1">
            <a:off x="3932345" y="-17663"/>
            <a:ext cx="5973656" cy="715170"/>
          </a:xfrm>
          <a:custGeom>
            <a:avLst/>
            <a:gdLst>
              <a:gd name="connsiteX0" fmla="*/ 0 w 1933852"/>
              <a:gd name="connsiteY0" fmla="*/ 725725 h 725725"/>
              <a:gd name="connsiteX1" fmla="*/ 966926 w 1933852"/>
              <a:gd name="connsiteY1" fmla="*/ 0 h 725725"/>
              <a:gd name="connsiteX2" fmla="*/ 1933852 w 1933852"/>
              <a:gd name="connsiteY2" fmla="*/ 725725 h 725725"/>
              <a:gd name="connsiteX3" fmla="*/ 0 w 1933852"/>
              <a:gd name="connsiteY3" fmla="*/ 725725 h 725725"/>
              <a:gd name="connsiteX0" fmla="*/ 0 w 1934592"/>
              <a:gd name="connsiteY0" fmla="*/ 743480 h 743480"/>
              <a:gd name="connsiteX1" fmla="*/ 1934592 w 1934592"/>
              <a:gd name="connsiteY1" fmla="*/ 0 h 743480"/>
              <a:gd name="connsiteX2" fmla="*/ 1933852 w 1934592"/>
              <a:gd name="connsiteY2" fmla="*/ 743480 h 743480"/>
              <a:gd name="connsiteX3" fmla="*/ 0 w 1934592"/>
              <a:gd name="connsiteY3" fmla="*/ 743480 h 743480"/>
              <a:gd name="connsiteX0" fmla="*/ 0 w 5405761"/>
              <a:gd name="connsiteY0" fmla="*/ 734602 h 743480"/>
              <a:gd name="connsiteX1" fmla="*/ 5405761 w 5405761"/>
              <a:gd name="connsiteY1" fmla="*/ 0 h 743480"/>
              <a:gd name="connsiteX2" fmla="*/ 5405021 w 5405761"/>
              <a:gd name="connsiteY2" fmla="*/ 743480 h 743480"/>
              <a:gd name="connsiteX3" fmla="*/ 0 w 5405761"/>
              <a:gd name="connsiteY3" fmla="*/ 734602 h 743480"/>
              <a:gd name="connsiteX0" fmla="*/ 0 w 5439966"/>
              <a:gd name="connsiteY0" fmla="*/ 734602 h 743480"/>
              <a:gd name="connsiteX1" fmla="*/ 5439966 w 5439966"/>
              <a:gd name="connsiteY1" fmla="*/ 0 h 743480"/>
              <a:gd name="connsiteX2" fmla="*/ 5439226 w 5439966"/>
              <a:gd name="connsiteY2" fmla="*/ 743480 h 743480"/>
              <a:gd name="connsiteX3" fmla="*/ 0 w 5439966"/>
              <a:gd name="connsiteY3" fmla="*/ 734602 h 743480"/>
              <a:gd name="connsiteX0" fmla="*/ 0 w 5405761"/>
              <a:gd name="connsiteY0" fmla="*/ 744518 h 744518"/>
              <a:gd name="connsiteX1" fmla="*/ 5405761 w 5405761"/>
              <a:gd name="connsiteY1" fmla="*/ 0 h 744518"/>
              <a:gd name="connsiteX2" fmla="*/ 5405021 w 5405761"/>
              <a:gd name="connsiteY2" fmla="*/ 743480 h 744518"/>
              <a:gd name="connsiteX3" fmla="*/ 0 w 5405761"/>
              <a:gd name="connsiteY3" fmla="*/ 744518 h 744518"/>
              <a:gd name="connsiteX0" fmla="*/ 0 w 5363004"/>
              <a:gd name="connsiteY0" fmla="*/ 744518 h 744518"/>
              <a:gd name="connsiteX1" fmla="*/ 5363004 w 5363004"/>
              <a:gd name="connsiteY1" fmla="*/ 0 h 744518"/>
              <a:gd name="connsiteX2" fmla="*/ 5362264 w 5363004"/>
              <a:gd name="connsiteY2" fmla="*/ 743480 h 744518"/>
              <a:gd name="connsiteX3" fmla="*/ 0 w 5363004"/>
              <a:gd name="connsiteY3" fmla="*/ 744518 h 744518"/>
              <a:gd name="connsiteX0" fmla="*/ 0 w 5363004"/>
              <a:gd name="connsiteY0" fmla="*/ 744518 h 744518"/>
              <a:gd name="connsiteX1" fmla="*/ 5363004 w 5363004"/>
              <a:gd name="connsiteY1" fmla="*/ 0 h 744518"/>
              <a:gd name="connsiteX2" fmla="*/ 5362264 w 5363004"/>
              <a:gd name="connsiteY2" fmla="*/ 743480 h 744518"/>
              <a:gd name="connsiteX3" fmla="*/ 0 w 5363004"/>
              <a:gd name="connsiteY3" fmla="*/ 744518 h 744518"/>
            </a:gdLst>
            <a:ahLst/>
            <a:cxnLst>
              <a:cxn ang="0">
                <a:pos x="connsiteX0" y="connsiteY0"/>
              </a:cxn>
              <a:cxn ang="0">
                <a:pos x="connsiteX1" y="connsiteY1"/>
              </a:cxn>
              <a:cxn ang="0">
                <a:pos x="connsiteX2" y="connsiteY2"/>
              </a:cxn>
              <a:cxn ang="0">
                <a:pos x="connsiteX3" y="connsiteY3"/>
              </a:cxn>
            </a:cxnLst>
            <a:rect l="l" t="t" r="r" b="b"/>
            <a:pathLst>
              <a:path w="5363004" h="744518">
                <a:moveTo>
                  <a:pt x="0" y="744518"/>
                </a:moveTo>
                <a:lnTo>
                  <a:pt x="5363004" y="0"/>
                </a:lnTo>
                <a:cubicBezTo>
                  <a:pt x="5362757" y="247827"/>
                  <a:pt x="5362511" y="495653"/>
                  <a:pt x="5362264" y="743480"/>
                </a:cubicBezTo>
                <a:lnTo>
                  <a:pt x="0" y="744518"/>
                </a:lnTo>
                <a:close/>
              </a:path>
            </a:pathLst>
          </a:custGeom>
          <a:gradFill>
            <a:gsLst>
              <a:gs pos="100000">
                <a:srgbClr val="996600"/>
              </a:gs>
              <a:gs pos="51000">
                <a:schemeClr val="accent4">
                  <a:lumMod val="75000"/>
                </a:schemeClr>
              </a:gs>
              <a:gs pos="0">
                <a:srgbClr val="996600"/>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Téglalap 16">
            <a:extLst>
              <a:ext uri="{FF2B5EF4-FFF2-40B4-BE49-F238E27FC236}">
                <a16:creationId xmlns:a16="http://schemas.microsoft.com/office/drawing/2014/main" id="{C7837004-C2E3-486C-A9FD-18B2124DB8F6}"/>
              </a:ext>
            </a:extLst>
          </p:cNvPr>
          <p:cNvSpPr/>
          <p:nvPr/>
        </p:nvSpPr>
        <p:spPr>
          <a:xfrm>
            <a:off x="8513664" y="228255"/>
            <a:ext cx="1055097" cy="246221"/>
          </a:xfrm>
          <a:prstGeom prst="rect">
            <a:avLst/>
          </a:prstGeom>
          <a:noFill/>
          <a:ln>
            <a:noFill/>
          </a:ln>
        </p:spPr>
        <p:txBody>
          <a:bodyPr wrap="none">
            <a:spAutoFit/>
          </a:bodyPr>
          <a:lstStyle/>
          <a:p>
            <a:r>
              <a:rPr lang="en-GB" sz="1000" b="1" dirty="0">
                <a:solidFill>
                  <a:schemeClr val="bg1"/>
                </a:solidFill>
                <a:latin typeface="Tahoma Bold" panose="020B0804030504040204" pitchFamily="34" charset="0"/>
                <a:ea typeface="Calibri" panose="020F0502020204030204" pitchFamily="34" charset="0"/>
                <a:cs typeface="Tahoma" panose="020B0604030504040204" pitchFamily="34" charset="0"/>
              </a:rPr>
              <a:t>www.mnb.hu</a:t>
            </a:r>
            <a:endParaRPr lang="en-GB" sz="1000" b="1" dirty="0">
              <a:solidFill>
                <a:schemeClr val="bg1"/>
              </a:solidFill>
            </a:endParaRPr>
          </a:p>
        </p:txBody>
      </p:sp>
      <p:pic>
        <p:nvPicPr>
          <p:cNvPr id="37" name="Kép 36">
            <a:extLst>
              <a:ext uri="{FF2B5EF4-FFF2-40B4-BE49-F238E27FC236}">
                <a16:creationId xmlns:a16="http://schemas.microsoft.com/office/drawing/2014/main" id="{2A4A2E37-1B67-497C-A3C3-10E091F04B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709024"/>
            <a:ext cx="9906000" cy="169026"/>
          </a:xfrm>
          <a:prstGeom prst="rect">
            <a:avLst/>
          </a:prstGeom>
        </p:spPr>
      </p:pic>
      <p:cxnSp>
        <p:nvCxnSpPr>
          <p:cNvPr id="61" name="Egyenes összekötő 60">
            <a:extLst>
              <a:ext uri="{FF2B5EF4-FFF2-40B4-BE49-F238E27FC236}">
                <a16:creationId xmlns:a16="http://schemas.microsoft.com/office/drawing/2014/main" id="{A9CBBC04-63A6-4163-BC81-5B250065C338}"/>
              </a:ext>
            </a:extLst>
          </p:cNvPr>
          <p:cNvCxnSpPr>
            <a:cxnSpLocks/>
          </p:cNvCxnSpPr>
          <p:nvPr/>
        </p:nvCxnSpPr>
        <p:spPr>
          <a:xfrm>
            <a:off x="3158836" y="1125456"/>
            <a:ext cx="2410099" cy="0"/>
          </a:xfrm>
          <a:prstGeom prst="line">
            <a:avLst/>
          </a:prstGeom>
          <a:ln w="6350">
            <a:solidFill>
              <a:srgbClr val="996600"/>
            </a:solidFill>
          </a:ln>
        </p:spPr>
        <p:style>
          <a:lnRef idx="1">
            <a:schemeClr val="accent1"/>
          </a:lnRef>
          <a:fillRef idx="0">
            <a:schemeClr val="accent1"/>
          </a:fillRef>
          <a:effectRef idx="0">
            <a:schemeClr val="accent1"/>
          </a:effectRef>
          <a:fontRef idx="minor">
            <a:schemeClr val="tx1"/>
          </a:fontRef>
        </p:style>
      </p:cxnSp>
      <p:sp>
        <p:nvSpPr>
          <p:cNvPr id="66" name="Háromszög 35">
            <a:extLst>
              <a:ext uri="{FF2B5EF4-FFF2-40B4-BE49-F238E27FC236}">
                <a16:creationId xmlns:a16="http://schemas.microsoft.com/office/drawing/2014/main" id="{D4EA250E-0C20-4B3D-8AA1-2ED62F84DC64}"/>
              </a:ext>
            </a:extLst>
          </p:cNvPr>
          <p:cNvSpPr/>
          <p:nvPr/>
        </p:nvSpPr>
        <p:spPr>
          <a:xfrm rot="10800000" flipV="1">
            <a:off x="0" y="6711406"/>
            <a:ext cx="2344981" cy="169026"/>
          </a:xfrm>
          <a:custGeom>
            <a:avLst/>
            <a:gdLst>
              <a:gd name="connsiteX0" fmla="*/ 0 w 1933852"/>
              <a:gd name="connsiteY0" fmla="*/ 725725 h 725725"/>
              <a:gd name="connsiteX1" fmla="*/ 966926 w 1933852"/>
              <a:gd name="connsiteY1" fmla="*/ 0 h 725725"/>
              <a:gd name="connsiteX2" fmla="*/ 1933852 w 1933852"/>
              <a:gd name="connsiteY2" fmla="*/ 725725 h 725725"/>
              <a:gd name="connsiteX3" fmla="*/ 0 w 1933852"/>
              <a:gd name="connsiteY3" fmla="*/ 725725 h 725725"/>
              <a:gd name="connsiteX0" fmla="*/ 0 w 1934592"/>
              <a:gd name="connsiteY0" fmla="*/ 743480 h 743480"/>
              <a:gd name="connsiteX1" fmla="*/ 1934592 w 1934592"/>
              <a:gd name="connsiteY1" fmla="*/ 0 h 743480"/>
              <a:gd name="connsiteX2" fmla="*/ 1933852 w 1934592"/>
              <a:gd name="connsiteY2" fmla="*/ 743480 h 743480"/>
              <a:gd name="connsiteX3" fmla="*/ 0 w 1934592"/>
              <a:gd name="connsiteY3" fmla="*/ 743480 h 743480"/>
              <a:gd name="connsiteX0" fmla="*/ 0 w 5405761"/>
              <a:gd name="connsiteY0" fmla="*/ 734602 h 743480"/>
              <a:gd name="connsiteX1" fmla="*/ 5405761 w 5405761"/>
              <a:gd name="connsiteY1" fmla="*/ 0 h 743480"/>
              <a:gd name="connsiteX2" fmla="*/ 5405021 w 5405761"/>
              <a:gd name="connsiteY2" fmla="*/ 743480 h 743480"/>
              <a:gd name="connsiteX3" fmla="*/ 0 w 5405761"/>
              <a:gd name="connsiteY3" fmla="*/ 734602 h 743480"/>
            </a:gdLst>
            <a:ahLst/>
            <a:cxnLst>
              <a:cxn ang="0">
                <a:pos x="connsiteX0" y="connsiteY0"/>
              </a:cxn>
              <a:cxn ang="0">
                <a:pos x="connsiteX1" y="connsiteY1"/>
              </a:cxn>
              <a:cxn ang="0">
                <a:pos x="connsiteX2" y="connsiteY2"/>
              </a:cxn>
              <a:cxn ang="0">
                <a:pos x="connsiteX3" y="connsiteY3"/>
              </a:cxn>
            </a:cxnLst>
            <a:rect l="l" t="t" r="r" b="b"/>
            <a:pathLst>
              <a:path w="5405761" h="743480">
                <a:moveTo>
                  <a:pt x="0" y="734602"/>
                </a:moveTo>
                <a:lnTo>
                  <a:pt x="5405761" y="0"/>
                </a:lnTo>
                <a:cubicBezTo>
                  <a:pt x="5405514" y="247827"/>
                  <a:pt x="5405268" y="495653"/>
                  <a:pt x="5405021" y="743480"/>
                </a:cubicBezTo>
                <a:lnTo>
                  <a:pt x="0" y="734602"/>
                </a:lnTo>
                <a:close/>
              </a:path>
            </a:pathLst>
          </a:custGeom>
          <a:gradFill>
            <a:gsLst>
              <a:gs pos="100000">
                <a:srgbClr val="996600"/>
              </a:gs>
              <a:gs pos="51000">
                <a:schemeClr val="accent4">
                  <a:lumMod val="75000"/>
                </a:schemeClr>
              </a:gs>
              <a:gs pos="0">
                <a:srgbClr val="996600"/>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0" name="Téglalap 69">
            <a:extLst>
              <a:ext uri="{FF2B5EF4-FFF2-40B4-BE49-F238E27FC236}">
                <a16:creationId xmlns:a16="http://schemas.microsoft.com/office/drawing/2014/main" id="{14647A30-E5FA-41E9-A1E2-C6938DD75DF2}"/>
              </a:ext>
            </a:extLst>
          </p:cNvPr>
          <p:cNvSpPr/>
          <p:nvPr/>
        </p:nvSpPr>
        <p:spPr>
          <a:xfrm>
            <a:off x="3286920" y="268544"/>
            <a:ext cx="668773" cy="242182"/>
          </a:xfrm>
          <a:prstGeom prst="rect">
            <a:avLst/>
          </a:prstGeom>
          <a:ln>
            <a:noFill/>
          </a:ln>
        </p:spPr>
        <p:txBody>
          <a:bodyPr wrap="none">
            <a:spAutoFit/>
          </a:bodyPr>
          <a:lstStyle/>
          <a:p>
            <a:pPr>
              <a:lnSpc>
                <a:spcPct val="107000"/>
              </a:lnSpc>
              <a:spcAft>
                <a:spcPts val="800"/>
              </a:spcAft>
            </a:pPr>
            <a:r>
              <a:rPr lang="en-GB" sz="1000" dirty="0">
                <a:solidFill>
                  <a:schemeClr val="bg1"/>
                </a:solidFill>
                <a:latin typeface="Tahoma" panose="020B0604030504040204" pitchFamily="34" charset="0"/>
                <a:ea typeface="Tahoma" panose="020B0604030504040204" pitchFamily="34" charset="0"/>
                <a:cs typeface="Tahoma" panose="020B0604030504040204" pitchFamily="34" charset="0"/>
              </a:rPr>
              <a:t>2025 Q3</a:t>
            </a:r>
            <a:endParaRPr lang="en-GB" sz="10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2" name="Szövegdoboz 2">
            <a:extLst>
              <a:ext uri="{FF2B5EF4-FFF2-40B4-BE49-F238E27FC236}">
                <a16:creationId xmlns:a16="http://schemas.microsoft.com/office/drawing/2014/main" id="{7FB25B24-BDE3-3EC4-B3D1-9F6B59FC061D}"/>
              </a:ext>
            </a:extLst>
          </p:cNvPr>
          <p:cNvSpPr txBox="1">
            <a:spLocks noChangeArrowheads="1"/>
          </p:cNvSpPr>
          <p:nvPr/>
        </p:nvSpPr>
        <p:spPr bwMode="auto">
          <a:xfrm>
            <a:off x="235561" y="1397971"/>
            <a:ext cx="5333374" cy="5099174"/>
          </a:xfrm>
          <a:prstGeom prst="rect">
            <a:avLst/>
          </a:prstGeom>
          <a:noFill/>
          <a:ln w="9525">
            <a:noFill/>
            <a:miter lim="800000"/>
            <a:headEnd/>
            <a:tailEnd/>
          </a:ln>
        </p:spPr>
        <p:txBody>
          <a:bodyPr rot="0" vert="horz" wrap="square" lIns="91440" tIns="45720" rIns="91440" bIns="45720" anchor="t" anchorCtr="0">
            <a:noAutofit/>
          </a:bodyPr>
          <a:lstStyle/>
          <a:p>
            <a:pPr algn="just">
              <a:lnSpc>
                <a:spcPct val="107000"/>
              </a:lnSpc>
              <a:spcAft>
                <a:spcPts val="800"/>
              </a:spcAft>
            </a:pPr>
            <a:r>
              <a:rPr lang="en-GB" sz="950" b="1" dirty="0">
                <a:latin typeface="Tahoma" panose="020B0604030504040204" pitchFamily="34" charset="0"/>
                <a:ea typeface="Calibri" panose="020F0502020204030204" pitchFamily="34" charset="0"/>
                <a:cs typeface="Times New Roman" panose="02020603050405020304" pitchFamily="18" charset="0"/>
              </a:rPr>
              <a:t>Household loans outstanding of the credit institution sector increased by HUF 338 billion in 2025 Q3 as a result of disbursements and repayments. </a:t>
            </a:r>
            <a:r>
              <a:rPr lang="en-GB" sz="950" dirty="0">
                <a:latin typeface="Tahoma" panose="020B0604030504040204" pitchFamily="34" charset="0"/>
                <a:ea typeface="Calibri" panose="020F0502020204030204" pitchFamily="34" charset="0"/>
                <a:cs typeface="Times New Roman" panose="02020603050405020304" pitchFamily="18" charset="0"/>
              </a:rPr>
              <a:t>This brought the annual growth rate to 11.8 per cent at the end of September 2025, making domestic credit dynamics rank fifth in the EU, significantly exceeding the average growth rate of the Visegrad countries (5.6 per cent). The value of housing loan transactions fell by 21 per cent quarter on quarter, which can be explained by deferred demand and a ”wait-and-see” attitude due to the Home Start Programme announced in early July and available from September.</a:t>
            </a:r>
          </a:p>
          <a:p>
            <a:pPr algn="just">
              <a:lnSpc>
                <a:spcPct val="107000"/>
              </a:lnSpc>
              <a:spcAft>
                <a:spcPts val="800"/>
              </a:spcAft>
            </a:pPr>
            <a:r>
              <a:rPr lang="en-GB" sz="950" b="1" dirty="0">
                <a:latin typeface="Tahoma" panose="020B0604030504040204" pitchFamily="34" charset="0"/>
                <a:ea typeface="Calibri" panose="020F0502020204030204" pitchFamily="34" charset="0"/>
                <a:cs typeface="Times New Roman" panose="02020603050405020304" pitchFamily="18" charset="0"/>
              </a:rPr>
              <a:t>The volume of new household loan contracts amounted to HUF 834 billion in the third quarter, up 11 per cent from the level of loan issuance in the same period of the previous year. </a:t>
            </a:r>
            <a:r>
              <a:rPr lang="en-GB" sz="950" dirty="0">
                <a:latin typeface="Tahoma" panose="020B0604030504040204" pitchFamily="34" charset="0"/>
                <a:ea typeface="Calibri" panose="020F0502020204030204" pitchFamily="34" charset="0"/>
                <a:cs typeface="Times New Roman" panose="02020603050405020304" pitchFamily="18" charset="0"/>
              </a:rPr>
              <a:t>Within this, the volume of new personal loan contracts grew by 34 per cent, while the volume of new housing loans remained unchanged. The expansion of personal loan issuance was supported by online availability, targeted customer outreach with pre-approved offers, top-ups, and higher contract sizes concluded. Personal loans are increasingly being used for refinancing own funds and loans, but the characteristics of personal loan debtors still do not indicate increased risk levels. Within the Subsidised Loans for Workers programme, banks signed contracts worth HUF 141 billion by the end of September, of which HUF 34 billion was realised in the third quarter. Due to the usual processing time associated with mortgage lending, </a:t>
            </a:r>
            <a:r>
              <a:rPr lang="hu-HU" sz="950" dirty="0">
                <a:latin typeface="Tahoma" panose="020B0604030504040204" pitchFamily="34" charset="0"/>
                <a:ea typeface="Calibri" panose="020F0502020204030204" pitchFamily="34" charset="0"/>
                <a:cs typeface="Times New Roman" panose="02020603050405020304" pitchFamily="18" charset="0"/>
              </a:rPr>
              <a:t>most of </a:t>
            </a:r>
            <a:r>
              <a:rPr lang="en-GB" sz="950" dirty="0">
                <a:latin typeface="Tahoma" panose="020B0604030504040204" pitchFamily="34" charset="0"/>
                <a:ea typeface="Calibri" panose="020F0502020204030204" pitchFamily="34" charset="0"/>
                <a:cs typeface="Times New Roman" panose="02020603050405020304" pitchFamily="18" charset="0"/>
              </a:rPr>
              <a:t>the first Home Start contracts were only concluded at the end of September: 651 contracts worth HUF 22 billion were concluded during the quarter. Home Start loans accounted for one-fifth of new housing loan contracts in September.</a:t>
            </a:r>
          </a:p>
          <a:p>
            <a:pPr algn="just">
              <a:lnSpc>
                <a:spcPct val="107000"/>
              </a:lnSpc>
              <a:spcAft>
                <a:spcPts val="800"/>
              </a:spcAft>
            </a:pPr>
            <a:r>
              <a:rPr lang="en-GB" sz="950" b="1" dirty="0">
                <a:latin typeface="Tahoma" panose="020B0604030504040204" pitchFamily="34" charset="0"/>
                <a:ea typeface="Calibri" panose="020F0502020204030204" pitchFamily="34" charset="0"/>
                <a:cs typeface="Times New Roman" panose="02020603050405020304" pitchFamily="18" charset="0"/>
              </a:rPr>
              <a:t>In 2025 Q3, banks provided market-based housing loans at an average interest rate of 6.5 per cent (APR: 6.8 per cent), </a:t>
            </a:r>
            <a:r>
              <a:rPr lang="en-GB" sz="950" dirty="0">
                <a:latin typeface="Tahoma" panose="020B0604030504040204" pitchFamily="34" charset="0"/>
                <a:ea typeface="Calibri" panose="020F0502020204030204" pitchFamily="34" charset="0"/>
                <a:cs typeface="Times New Roman" panose="02020603050405020304" pitchFamily="18" charset="0"/>
              </a:rPr>
              <a:t>which was unchanged from the previous quarter, and taking into account state-subsidised schemes, the average client interest rate payable by new borrowers fell to 5.1 per cent in September as a result of Home Start. The increasing competition seen in the market of personal loans reduced both interest rates and spreads, with interest rates on personal loans falling to around 15 per cent in the third quarter.</a:t>
            </a:r>
          </a:p>
          <a:p>
            <a:pPr algn="just">
              <a:lnSpc>
                <a:spcPct val="107000"/>
              </a:lnSpc>
              <a:spcAft>
                <a:spcPts val="800"/>
              </a:spcAft>
            </a:pPr>
            <a:r>
              <a:rPr lang="en-GB" sz="950" b="1" dirty="0">
                <a:latin typeface="Tahoma" panose="020B0604030504040204" pitchFamily="34" charset="0"/>
                <a:ea typeface="Calibri" panose="020F0502020204030204" pitchFamily="34" charset="0"/>
                <a:cs typeface="Times New Roman" panose="02020603050405020304" pitchFamily="18" charset="0"/>
              </a:rPr>
              <a:t>Based on the responses to the </a:t>
            </a:r>
            <a:r>
              <a:rPr lang="en-GB" sz="950" b="1" dirty="0" err="1">
                <a:latin typeface="Tahoma" panose="020B0604030504040204" pitchFamily="34" charset="0"/>
                <a:ea typeface="Calibri" panose="020F0502020204030204" pitchFamily="34" charset="0"/>
                <a:cs typeface="Times New Roman" panose="02020603050405020304" pitchFamily="18" charset="0"/>
              </a:rPr>
              <a:t>MNB’s</a:t>
            </a:r>
            <a:r>
              <a:rPr lang="en-GB" sz="950" b="1" dirty="0">
                <a:latin typeface="Tahoma" panose="020B0604030504040204" pitchFamily="34" charset="0"/>
                <a:ea typeface="Calibri" panose="020F0502020204030204" pitchFamily="34" charset="0"/>
                <a:cs typeface="Times New Roman" panose="02020603050405020304" pitchFamily="18" charset="0"/>
              </a:rPr>
              <a:t> Lending Survey, banks did not change their housing loan terms overall in 2025 Q3, one-fifth of them eased their consumer loan standards. </a:t>
            </a:r>
            <a:r>
              <a:rPr lang="en-GB" sz="950" dirty="0">
                <a:latin typeface="Tahoma" panose="020B0604030504040204" pitchFamily="34" charset="0"/>
                <a:ea typeface="Calibri" panose="020F0502020204030204" pitchFamily="34" charset="0"/>
                <a:cs typeface="Times New Roman" panose="02020603050405020304" pitchFamily="18" charset="0"/>
              </a:rPr>
              <a:t>In 2025 Q3, banks saw an upturn in households’ credit demand. Demand for housing loans is expected to continue to pick up in the next six months (net 66 per cent) due to the Home Start Programme.</a:t>
            </a:r>
          </a:p>
        </p:txBody>
      </p:sp>
      <p:pic>
        <p:nvPicPr>
          <p:cNvPr id="5" name="Kép 67">
            <a:extLst>
              <a:ext uri="{FF2B5EF4-FFF2-40B4-BE49-F238E27FC236}">
                <a16:creationId xmlns:a16="http://schemas.microsoft.com/office/drawing/2014/main" id="{A9DB671C-0D7B-1215-8AB6-663CC46B7C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708" y="5412"/>
            <a:ext cx="672627" cy="648000"/>
          </a:xfrm>
          <a:prstGeom prst="rect">
            <a:avLst/>
          </a:prstGeom>
        </p:spPr>
      </p:pic>
      <p:pic>
        <p:nvPicPr>
          <p:cNvPr id="10" name="Picture 9">
            <a:extLst>
              <a:ext uri="{FF2B5EF4-FFF2-40B4-BE49-F238E27FC236}">
                <a16:creationId xmlns:a16="http://schemas.microsoft.com/office/drawing/2014/main" id="{29D2A41F-5103-DFD1-89D1-4E8BA465BA2F}"/>
              </a:ext>
            </a:extLst>
          </p:cNvPr>
          <p:cNvPicPr>
            <a:picLocks noChangeAspect="1"/>
          </p:cNvPicPr>
          <p:nvPr/>
        </p:nvPicPr>
        <p:blipFill>
          <a:blip r:embed="rId4"/>
          <a:stretch>
            <a:fillRect/>
          </a:stretch>
        </p:blipFill>
        <p:spPr>
          <a:xfrm>
            <a:off x="218049" y="797332"/>
            <a:ext cx="540000" cy="540000"/>
          </a:xfrm>
          <a:prstGeom prst="rect">
            <a:avLst/>
          </a:prstGeom>
          <a:effectLst>
            <a:outerShdw blurRad="50800" dist="38100" dir="2700000" algn="tl" rotWithShape="0">
              <a:prstClr val="black">
                <a:alpha val="40000"/>
              </a:prstClr>
            </a:outerShdw>
          </a:effectLst>
        </p:spPr>
      </p:pic>
      <p:pic>
        <p:nvPicPr>
          <p:cNvPr id="4" name="Picture 3">
            <a:extLst>
              <a:ext uri="{FF2B5EF4-FFF2-40B4-BE49-F238E27FC236}">
                <a16:creationId xmlns:a16="http://schemas.microsoft.com/office/drawing/2014/main" id="{F264F6C5-7877-885D-082B-5DF249FFB6C0}"/>
              </a:ext>
            </a:extLst>
          </p:cNvPr>
          <p:cNvPicPr>
            <a:picLocks noChangeAspect="1"/>
          </p:cNvPicPr>
          <p:nvPr/>
        </p:nvPicPr>
        <p:blipFill>
          <a:blip r:embed="rId5"/>
          <a:stretch>
            <a:fillRect/>
          </a:stretch>
        </p:blipFill>
        <p:spPr>
          <a:xfrm>
            <a:off x="6114261" y="3740352"/>
            <a:ext cx="3454500" cy="2664000"/>
          </a:xfrm>
          <a:prstGeom prst="rect">
            <a:avLst/>
          </a:prstGeom>
        </p:spPr>
      </p:pic>
      <p:pic>
        <p:nvPicPr>
          <p:cNvPr id="9" name="Picture 8">
            <a:extLst>
              <a:ext uri="{FF2B5EF4-FFF2-40B4-BE49-F238E27FC236}">
                <a16:creationId xmlns:a16="http://schemas.microsoft.com/office/drawing/2014/main" id="{29B765FA-1622-379E-2ABB-9897F44804D2}"/>
              </a:ext>
            </a:extLst>
          </p:cNvPr>
          <p:cNvPicPr>
            <a:picLocks noChangeAspect="1"/>
          </p:cNvPicPr>
          <p:nvPr/>
        </p:nvPicPr>
        <p:blipFill>
          <a:blip r:embed="rId6"/>
          <a:stretch>
            <a:fillRect/>
          </a:stretch>
        </p:blipFill>
        <p:spPr>
          <a:xfrm>
            <a:off x="6084481" y="885782"/>
            <a:ext cx="3503506" cy="2628000"/>
          </a:xfrm>
          <a:prstGeom prst="rect">
            <a:avLst/>
          </a:prstGeom>
        </p:spPr>
      </p:pic>
    </p:spTree>
    <p:extLst>
      <p:ext uri="{BB962C8B-B14F-4D97-AF65-F5344CB8AC3E}">
        <p14:creationId xmlns:p14="http://schemas.microsoft.com/office/powerpoint/2010/main" val="2744840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Kép 34">
            <a:extLst>
              <a:ext uri="{FF2B5EF4-FFF2-40B4-BE49-F238E27FC236}">
                <a16:creationId xmlns:a16="http://schemas.microsoft.com/office/drawing/2014/main" id="{D4F61F98-FB7F-4079-B9B8-F144E2010D23}"/>
              </a:ext>
            </a:extLst>
          </p:cNvPr>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rot="10800000">
            <a:off x="-15847" y="-16663"/>
            <a:ext cx="9921846" cy="725725"/>
          </a:xfrm>
          <a:prstGeom prst="rect">
            <a:avLst/>
          </a:prstGeom>
        </p:spPr>
      </p:pic>
      <p:sp>
        <p:nvSpPr>
          <p:cNvPr id="6" name="Téglalap 5">
            <a:extLst>
              <a:ext uri="{FF2B5EF4-FFF2-40B4-BE49-F238E27FC236}">
                <a16:creationId xmlns:a16="http://schemas.microsoft.com/office/drawing/2014/main" id="{8AC17647-67DF-4ACA-8EA0-7B5B5A544512}"/>
              </a:ext>
            </a:extLst>
          </p:cNvPr>
          <p:cNvSpPr/>
          <p:nvPr/>
        </p:nvSpPr>
        <p:spPr>
          <a:xfrm>
            <a:off x="864787" y="194983"/>
            <a:ext cx="1989519" cy="372731"/>
          </a:xfrm>
          <a:prstGeom prst="rect">
            <a:avLst/>
          </a:prstGeom>
        </p:spPr>
        <p:txBody>
          <a:bodyPr wrap="none">
            <a:spAutoFit/>
          </a:bodyPr>
          <a:lstStyle/>
          <a:p>
            <a:pPr>
              <a:lnSpc>
                <a:spcPct val="107000"/>
              </a:lnSpc>
              <a:spcAft>
                <a:spcPts val="800"/>
              </a:spcAft>
            </a:pPr>
            <a:r>
              <a:rPr lang="en-GB" dirty="0">
                <a:solidFill>
                  <a:schemeClr val="bg1"/>
                </a:solidFill>
                <a:latin typeface="Tahoma Bold" panose="020B0804030504040204" pitchFamily="34" charset="0"/>
                <a:ea typeface="Calibri" panose="020F0502020204030204" pitchFamily="34" charset="0"/>
                <a:cs typeface="Tahoma" panose="020B0604030504040204" pitchFamily="34" charset="0"/>
              </a:rPr>
              <a:t>Trends in Lending</a:t>
            </a:r>
            <a:endParaRPr lang="en-GB"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Szövegdoboz 2">
            <a:extLst>
              <a:ext uri="{FF2B5EF4-FFF2-40B4-BE49-F238E27FC236}">
                <a16:creationId xmlns:a16="http://schemas.microsoft.com/office/drawing/2014/main" id="{85B27566-76A7-4F04-B398-D565348D5690}"/>
              </a:ext>
            </a:extLst>
          </p:cNvPr>
          <p:cNvSpPr txBox="1">
            <a:spLocks noChangeArrowheads="1"/>
          </p:cNvSpPr>
          <p:nvPr/>
        </p:nvSpPr>
        <p:spPr bwMode="auto">
          <a:xfrm>
            <a:off x="5837397" y="3609130"/>
            <a:ext cx="3931188" cy="214817"/>
          </a:xfrm>
          <a:prstGeom prst="rect">
            <a:avLst/>
          </a:prstGeom>
          <a:noFill/>
          <a:ln w="9525">
            <a:noFill/>
            <a:miter lim="800000"/>
            <a:headEnd/>
            <a:tailEnd/>
          </a:ln>
        </p:spPr>
        <p:txBody>
          <a:bodyPr rot="0" vert="horz" wrap="square" lIns="91440" tIns="45720" rIns="91440" bIns="45720" anchor="t" anchorCtr="0">
            <a:noAutofit/>
          </a:bodyPr>
          <a:lstStyle/>
          <a:p>
            <a:pPr marL="90170" algn="ctr">
              <a:lnSpc>
                <a:spcPct val="107000"/>
              </a:lnSpc>
              <a:spcAft>
                <a:spcPts val="0"/>
              </a:spcAft>
            </a:pPr>
            <a:r>
              <a:rPr lang="en-GB" sz="700" dirty="0">
                <a:latin typeface="Tahoma" panose="020B0604030504040204" pitchFamily="34" charset="0"/>
                <a:ea typeface="Calibri" panose="020F0502020204030204" pitchFamily="34" charset="0"/>
                <a:cs typeface="Times New Roman" panose="02020603050405020304" pitchFamily="18" charset="0"/>
              </a:rPr>
              <a:t>Chart 4</a:t>
            </a:r>
            <a:r>
              <a:rPr lang="en-GB" sz="700" dirty="0">
                <a:effectLst/>
                <a:latin typeface="Tahoma" panose="020B0604030504040204" pitchFamily="34" charset="0"/>
                <a:ea typeface="Calibri" panose="020F0502020204030204" pitchFamily="34" charset="0"/>
                <a:cs typeface="Times New Roman" panose="02020603050405020304" pitchFamily="18" charset="0"/>
              </a:rPr>
              <a:t>: </a:t>
            </a:r>
            <a:r>
              <a:rPr lang="en-GB" sz="700" dirty="0">
                <a:latin typeface="Tahoma" panose="020B0604030504040204" pitchFamily="34" charset="0"/>
                <a:ea typeface="Calibri" panose="020F0502020204030204" pitchFamily="34" charset="0"/>
                <a:cs typeface="Times New Roman" panose="02020603050405020304" pitchFamily="18" charset="0"/>
              </a:rPr>
              <a:t>New disbursements of SME loans by loan purpose and the ratio of subsidised loans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Szövegdoboz 2">
            <a:extLst>
              <a:ext uri="{FF2B5EF4-FFF2-40B4-BE49-F238E27FC236}">
                <a16:creationId xmlns:a16="http://schemas.microsoft.com/office/drawing/2014/main" id="{408C61CA-F236-4F39-BB93-7377D323EB1F}"/>
              </a:ext>
            </a:extLst>
          </p:cNvPr>
          <p:cNvSpPr txBox="1">
            <a:spLocks noChangeArrowheads="1"/>
          </p:cNvSpPr>
          <p:nvPr/>
        </p:nvSpPr>
        <p:spPr bwMode="auto">
          <a:xfrm>
            <a:off x="6441366" y="6472792"/>
            <a:ext cx="2867534" cy="169026"/>
          </a:xfrm>
          <a:prstGeom prst="rect">
            <a:avLst/>
          </a:prstGeom>
          <a:noFill/>
          <a:ln w="9525">
            <a:noFill/>
            <a:miter lim="800000"/>
            <a:headEnd/>
            <a:tailEnd/>
          </a:ln>
        </p:spPr>
        <p:txBody>
          <a:bodyPr rot="0" vert="horz" wrap="square" lIns="91440" tIns="45720" rIns="91440" bIns="45720" anchor="t" anchorCtr="0">
            <a:noAutofit/>
          </a:bodyPr>
          <a:lstStyle/>
          <a:p>
            <a:pPr marL="90170" algn="ctr">
              <a:lnSpc>
                <a:spcPct val="107000"/>
              </a:lnSpc>
              <a:spcAft>
                <a:spcPts val="0"/>
              </a:spcAft>
            </a:pPr>
            <a:r>
              <a:rPr lang="en-GB" sz="700" dirty="0">
                <a:effectLst/>
                <a:latin typeface="Tahoma" panose="020B0604030504040204" pitchFamily="34" charset="0"/>
                <a:ea typeface="Calibri" panose="020F0502020204030204" pitchFamily="34" charset="0"/>
                <a:cs typeface="Times New Roman" panose="02020603050405020304" pitchFamily="18" charset="0"/>
              </a:rPr>
              <a:t>Chart 5:</a:t>
            </a:r>
            <a:r>
              <a:rPr lang="en-GB" sz="700" i="1" dirty="0">
                <a:effectLst/>
                <a:latin typeface="Tahoma" panose="020B0604030504040204" pitchFamily="34" charset="0"/>
                <a:ea typeface="Calibri" panose="020F0502020204030204" pitchFamily="34" charset="0"/>
                <a:cs typeface="Times New Roman" panose="02020603050405020304" pitchFamily="18" charset="0"/>
              </a:rPr>
              <a:t> </a:t>
            </a:r>
            <a:r>
              <a:rPr lang="en-GB" sz="700" dirty="0">
                <a:latin typeface="Tahoma" panose="020B0604030504040204" pitchFamily="34" charset="0"/>
                <a:ea typeface="Calibri" panose="020F0502020204030204" pitchFamily="34" charset="0"/>
                <a:cs typeface="Times New Roman" panose="02020603050405020304" pitchFamily="18" charset="0"/>
              </a:rPr>
              <a:t>Interest rates on new corporate loans </a:t>
            </a:r>
          </a:p>
        </p:txBody>
      </p:sp>
      <p:cxnSp>
        <p:nvCxnSpPr>
          <p:cNvPr id="13" name="Egyenes összekötő 12">
            <a:extLst>
              <a:ext uri="{FF2B5EF4-FFF2-40B4-BE49-F238E27FC236}">
                <a16:creationId xmlns:a16="http://schemas.microsoft.com/office/drawing/2014/main" id="{71B48F56-0544-4A4D-B27A-45BB555EA261}"/>
              </a:ext>
            </a:extLst>
          </p:cNvPr>
          <p:cNvCxnSpPr>
            <a:cxnSpLocks/>
          </p:cNvCxnSpPr>
          <p:nvPr/>
        </p:nvCxnSpPr>
        <p:spPr>
          <a:xfrm>
            <a:off x="5882895" y="1123631"/>
            <a:ext cx="0" cy="5484430"/>
          </a:xfrm>
          <a:prstGeom prst="line">
            <a:avLst/>
          </a:prstGeom>
          <a:ln w="6350">
            <a:solidFill>
              <a:srgbClr val="996600"/>
            </a:solidFill>
          </a:ln>
        </p:spPr>
        <p:style>
          <a:lnRef idx="1">
            <a:schemeClr val="accent1"/>
          </a:lnRef>
          <a:fillRef idx="0">
            <a:schemeClr val="accent1"/>
          </a:fillRef>
          <a:effectRef idx="0">
            <a:schemeClr val="accent1"/>
          </a:effectRef>
          <a:fontRef idx="minor">
            <a:schemeClr val="tx1"/>
          </a:fontRef>
        </p:style>
      </p:cxnSp>
      <p:sp>
        <p:nvSpPr>
          <p:cNvPr id="30" name="Téglalap 29">
            <a:extLst>
              <a:ext uri="{FF2B5EF4-FFF2-40B4-BE49-F238E27FC236}">
                <a16:creationId xmlns:a16="http://schemas.microsoft.com/office/drawing/2014/main" id="{43085B3C-1507-4803-BE5F-EF9E16AF0556}"/>
              </a:ext>
            </a:extLst>
          </p:cNvPr>
          <p:cNvSpPr/>
          <p:nvPr/>
        </p:nvSpPr>
        <p:spPr>
          <a:xfrm>
            <a:off x="794162" y="926070"/>
            <a:ext cx="1996893" cy="372731"/>
          </a:xfrm>
          <a:prstGeom prst="rect">
            <a:avLst/>
          </a:prstGeom>
        </p:spPr>
        <p:txBody>
          <a:bodyPr wrap="none">
            <a:spAutoFit/>
          </a:bodyPr>
          <a:lstStyle/>
          <a:p>
            <a:pPr>
              <a:lnSpc>
                <a:spcPct val="107000"/>
              </a:lnSpc>
              <a:spcAft>
                <a:spcPts val="800"/>
              </a:spcAft>
            </a:pPr>
            <a:r>
              <a:rPr lang="en-GB" dirty="0">
                <a:solidFill>
                  <a:srgbClr val="996600"/>
                </a:solidFill>
                <a:latin typeface="Tahoma Bold" panose="020B0804030504040204" pitchFamily="34" charset="0"/>
                <a:ea typeface="Calibri" panose="020F0502020204030204" pitchFamily="34" charset="0"/>
                <a:cs typeface="Tahoma" panose="020B0604030504040204" pitchFamily="34" charset="0"/>
              </a:rPr>
              <a:t>Corporate lending</a:t>
            </a:r>
            <a:endParaRPr lang="en-GB" sz="1200" dirty="0">
              <a:solidFill>
                <a:srgbClr val="9966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6" name="Háromszög 35">
            <a:extLst>
              <a:ext uri="{FF2B5EF4-FFF2-40B4-BE49-F238E27FC236}">
                <a16:creationId xmlns:a16="http://schemas.microsoft.com/office/drawing/2014/main" id="{5ACD10E5-552E-411D-BCE4-601D1B4F5EC7}"/>
              </a:ext>
            </a:extLst>
          </p:cNvPr>
          <p:cNvSpPr/>
          <p:nvPr/>
        </p:nvSpPr>
        <p:spPr>
          <a:xfrm flipV="1">
            <a:off x="3932345" y="-17663"/>
            <a:ext cx="5973656" cy="715170"/>
          </a:xfrm>
          <a:custGeom>
            <a:avLst/>
            <a:gdLst>
              <a:gd name="connsiteX0" fmla="*/ 0 w 1933852"/>
              <a:gd name="connsiteY0" fmla="*/ 725725 h 725725"/>
              <a:gd name="connsiteX1" fmla="*/ 966926 w 1933852"/>
              <a:gd name="connsiteY1" fmla="*/ 0 h 725725"/>
              <a:gd name="connsiteX2" fmla="*/ 1933852 w 1933852"/>
              <a:gd name="connsiteY2" fmla="*/ 725725 h 725725"/>
              <a:gd name="connsiteX3" fmla="*/ 0 w 1933852"/>
              <a:gd name="connsiteY3" fmla="*/ 725725 h 725725"/>
              <a:gd name="connsiteX0" fmla="*/ 0 w 1934592"/>
              <a:gd name="connsiteY0" fmla="*/ 743480 h 743480"/>
              <a:gd name="connsiteX1" fmla="*/ 1934592 w 1934592"/>
              <a:gd name="connsiteY1" fmla="*/ 0 h 743480"/>
              <a:gd name="connsiteX2" fmla="*/ 1933852 w 1934592"/>
              <a:gd name="connsiteY2" fmla="*/ 743480 h 743480"/>
              <a:gd name="connsiteX3" fmla="*/ 0 w 1934592"/>
              <a:gd name="connsiteY3" fmla="*/ 743480 h 743480"/>
              <a:gd name="connsiteX0" fmla="*/ 0 w 5405761"/>
              <a:gd name="connsiteY0" fmla="*/ 734602 h 743480"/>
              <a:gd name="connsiteX1" fmla="*/ 5405761 w 5405761"/>
              <a:gd name="connsiteY1" fmla="*/ 0 h 743480"/>
              <a:gd name="connsiteX2" fmla="*/ 5405021 w 5405761"/>
              <a:gd name="connsiteY2" fmla="*/ 743480 h 743480"/>
              <a:gd name="connsiteX3" fmla="*/ 0 w 5405761"/>
              <a:gd name="connsiteY3" fmla="*/ 734602 h 743480"/>
              <a:gd name="connsiteX0" fmla="*/ 0 w 5439966"/>
              <a:gd name="connsiteY0" fmla="*/ 734602 h 743480"/>
              <a:gd name="connsiteX1" fmla="*/ 5439966 w 5439966"/>
              <a:gd name="connsiteY1" fmla="*/ 0 h 743480"/>
              <a:gd name="connsiteX2" fmla="*/ 5439226 w 5439966"/>
              <a:gd name="connsiteY2" fmla="*/ 743480 h 743480"/>
              <a:gd name="connsiteX3" fmla="*/ 0 w 5439966"/>
              <a:gd name="connsiteY3" fmla="*/ 734602 h 743480"/>
              <a:gd name="connsiteX0" fmla="*/ 0 w 5405761"/>
              <a:gd name="connsiteY0" fmla="*/ 744518 h 744518"/>
              <a:gd name="connsiteX1" fmla="*/ 5405761 w 5405761"/>
              <a:gd name="connsiteY1" fmla="*/ 0 h 744518"/>
              <a:gd name="connsiteX2" fmla="*/ 5405021 w 5405761"/>
              <a:gd name="connsiteY2" fmla="*/ 743480 h 744518"/>
              <a:gd name="connsiteX3" fmla="*/ 0 w 5405761"/>
              <a:gd name="connsiteY3" fmla="*/ 744518 h 744518"/>
              <a:gd name="connsiteX0" fmla="*/ 0 w 5363004"/>
              <a:gd name="connsiteY0" fmla="*/ 744518 h 744518"/>
              <a:gd name="connsiteX1" fmla="*/ 5363004 w 5363004"/>
              <a:gd name="connsiteY1" fmla="*/ 0 h 744518"/>
              <a:gd name="connsiteX2" fmla="*/ 5362264 w 5363004"/>
              <a:gd name="connsiteY2" fmla="*/ 743480 h 744518"/>
              <a:gd name="connsiteX3" fmla="*/ 0 w 5363004"/>
              <a:gd name="connsiteY3" fmla="*/ 744518 h 744518"/>
              <a:gd name="connsiteX0" fmla="*/ 0 w 5363004"/>
              <a:gd name="connsiteY0" fmla="*/ 744518 h 744518"/>
              <a:gd name="connsiteX1" fmla="*/ 5363004 w 5363004"/>
              <a:gd name="connsiteY1" fmla="*/ 0 h 744518"/>
              <a:gd name="connsiteX2" fmla="*/ 5362264 w 5363004"/>
              <a:gd name="connsiteY2" fmla="*/ 743480 h 744518"/>
              <a:gd name="connsiteX3" fmla="*/ 0 w 5363004"/>
              <a:gd name="connsiteY3" fmla="*/ 744518 h 744518"/>
            </a:gdLst>
            <a:ahLst/>
            <a:cxnLst>
              <a:cxn ang="0">
                <a:pos x="connsiteX0" y="connsiteY0"/>
              </a:cxn>
              <a:cxn ang="0">
                <a:pos x="connsiteX1" y="connsiteY1"/>
              </a:cxn>
              <a:cxn ang="0">
                <a:pos x="connsiteX2" y="connsiteY2"/>
              </a:cxn>
              <a:cxn ang="0">
                <a:pos x="connsiteX3" y="connsiteY3"/>
              </a:cxn>
            </a:cxnLst>
            <a:rect l="l" t="t" r="r" b="b"/>
            <a:pathLst>
              <a:path w="5363004" h="744518">
                <a:moveTo>
                  <a:pt x="0" y="744518"/>
                </a:moveTo>
                <a:lnTo>
                  <a:pt x="5363004" y="0"/>
                </a:lnTo>
                <a:cubicBezTo>
                  <a:pt x="5362757" y="247827"/>
                  <a:pt x="5362511" y="495653"/>
                  <a:pt x="5362264" y="743480"/>
                </a:cubicBezTo>
                <a:lnTo>
                  <a:pt x="0" y="744518"/>
                </a:lnTo>
                <a:close/>
              </a:path>
            </a:pathLst>
          </a:custGeom>
          <a:gradFill>
            <a:gsLst>
              <a:gs pos="100000">
                <a:srgbClr val="996600"/>
              </a:gs>
              <a:gs pos="51000">
                <a:schemeClr val="accent4">
                  <a:lumMod val="75000"/>
                </a:schemeClr>
              </a:gs>
              <a:gs pos="0">
                <a:srgbClr val="996600"/>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Téglalap 16">
            <a:extLst>
              <a:ext uri="{FF2B5EF4-FFF2-40B4-BE49-F238E27FC236}">
                <a16:creationId xmlns:a16="http://schemas.microsoft.com/office/drawing/2014/main" id="{C7837004-C2E3-486C-A9FD-18B2124DB8F6}"/>
              </a:ext>
            </a:extLst>
          </p:cNvPr>
          <p:cNvSpPr/>
          <p:nvPr/>
        </p:nvSpPr>
        <p:spPr>
          <a:xfrm>
            <a:off x="8513664" y="228255"/>
            <a:ext cx="1055097" cy="246221"/>
          </a:xfrm>
          <a:prstGeom prst="rect">
            <a:avLst/>
          </a:prstGeom>
          <a:noFill/>
          <a:ln>
            <a:noFill/>
          </a:ln>
        </p:spPr>
        <p:txBody>
          <a:bodyPr wrap="none">
            <a:spAutoFit/>
          </a:bodyPr>
          <a:lstStyle/>
          <a:p>
            <a:r>
              <a:rPr lang="en-GB" sz="1000" b="1" dirty="0">
                <a:solidFill>
                  <a:schemeClr val="bg1"/>
                </a:solidFill>
                <a:latin typeface="Tahoma Bold" panose="020B0804030504040204" pitchFamily="34" charset="0"/>
                <a:ea typeface="Calibri" panose="020F0502020204030204" pitchFamily="34" charset="0"/>
                <a:cs typeface="Tahoma" panose="020B0604030504040204" pitchFamily="34" charset="0"/>
              </a:rPr>
              <a:t>www.mnb.hu</a:t>
            </a:r>
            <a:endParaRPr lang="en-GB" sz="1000" b="1" dirty="0">
              <a:solidFill>
                <a:schemeClr val="bg1"/>
              </a:solidFill>
            </a:endParaRPr>
          </a:p>
        </p:txBody>
      </p:sp>
      <p:pic>
        <p:nvPicPr>
          <p:cNvPr id="37" name="Kép 36">
            <a:extLst>
              <a:ext uri="{FF2B5EF4-FFF2-40B4-BE49-F238E27FC236}">
                <a16:creationId xmlns:a16="http://schemas.microsoft.com/office/drawing/2014/main" id="{2A4A2E37-1B67-497C-A3C3-10E091F04B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709024"/>
            <a:ext cx="9906000" cy="169026"/>
          </a:xfrm>
          <a:prstGeom prst="rect">
            <a:avLst/>
          </a:prstGeom>
        </p:spPr>
      </p:pic>
      <p:cxnSp>
        <p:nvCxnSpPr>
          <p:cNvPr id="61" name="Egyenes összekötő 60">
            <a:extLst>
              <a:ext uri="{FF2B5EF4-FFF2-40B4-BE49-F238E27FC236}">
                <a16:creationId xmlns:a16="http://schemas.microsoft.com/office/drawing/2014/main" id="{A9CBBC04-63A6-4163-BC81-5B250065C338}"/>
              </a:ext>
            </a:extLst>
          </p:cNvPr>
          <p:cNvCxnSpPr>
            <a:cxnSpLocks/>
          </p:cNvCxnSpPr>
          <p:nvPr/>
        </p:nvCxnSpPr>
        <p:spPr>
          <a:xfrm>
            <a:off x="3158836" y="1125456"/>
            <a:ext cx="2410099" cy="0"/>
          </a:xfrm>
          <a:prstGeom prst="line">
            <a:avLst/>
          </a:prstGeom>
          <a:ln w="6350">
            <a:solidFill>
              <a:srgbClr val="996600"/>
            </a:solidFill>
          </a:ln>
        </p:spPr>
        <p:style>
          <a:lnRef idx="1">
            <a:schemeClr val="accent1"/>
          </a:lnRef>
          <a:fillRef idx="0">
            <a:schemeClr val="accent1"/>
          </a:fillRef>
          <a:effectRef idx="0">
            <a:schemeClr val="accent1"/>
          </a:effectRef>
          <a:fontRef idx="minor">
            <a:schemeClr val="tx1"/>
          </a:fontRef>
        </p:style>
      </p:cxnSp>
      <p:sp>
        <p:nvSpPr>
          <p:cNvPr id="66" name="Háromszög 35">
            <a:extLst>
              <a:ext uri="{FF2B5EF4-FFF2-40B4-BE49-F238E27FC236}">
                <a16:creationId xmlns:a16="http://schemas.microsoft.com/office/drawing/2014/main" id="{D4EA250E-0C20-4B3D-8AA1-2ED62F84DC64}"/>
              </a:ext>
            </a:extLst>
          </p:cNvPr>
          <p:cNvSpPr/>
          <p:nvPr/>
        </p:nvSpPr>
        <p:spPr>
          <a:xfrm rot="10800000" flipV="1">
            <a:off x="0" y="6711406"/>
            <a:ext cx="2344981" cy="169026"/>
          </a:xfrm>
          <a:custGeom>
            <a:avLst/>
            <a:gdLst>
              <a:gd name="connsiteX0" fmla="*/ 0 w 1933852"/>
              <a:gd name="connsiteY0" fmla="*/ 725725 h 725725"/>
              <a:gd name="connsiteX1" fmla="*/ 966926 w 1933852"/>
              <a:gd name="connsiteY1" fmla="*/ 0 h 725725"/>
              <a:gd name="connsiteX2" fmla="*/ 1933852 w 1933852"/>
              <a:gd name="connsiteY2" fmla="*/ 725725 h 725725"/>
              <a:gd name="connsiteX3" fmla="*/ 0 w 1933852"/>
              <a:gd name="connsiteY3" fmla="*/ 725725 h 725725"/>
              <a:gd name="connsiteX0" fmla="*/ 0 w 1934592"/>
              <a:gd name="connsiteY0" fmla="*/ 743480 h 743480"/>
              <a:gd name="connsiteX1" fmla="*/ 1934592 w 1934592"/>
              <a:gd name="connsiteY1" fmla="*/ 0 h 743480"/>
              <a:gd name="connsiteX2" fmla="*/ 1933852 w 1934592"/>
              <a:gd name="connsiteY2" fmla="*/ 743480 h 743480"/>
              <a:gd name="connsiteX3" fmla="*/ 0 w 1934592"/>
              <a:gd name="connsiteY3" fmla="*/ 743480 h 743480"/>
              <a:gd name="connsiteX0" fmla="*/ 0 w 5405761"/>
              <a:gd name="connsiteY0" fmla="*/ 734602 h 743480"/>
              <a:gd name="connsiteX1" fmla="*/ 5405761 w 5405761"/>
              <a:gd name="connsiteY1" fmla="*/ 0 h 743480"/>
              <a:gd name="connsiteX2" fmla="*/ 5405021 w 5405761"/>
              <a:gd name="connsiteY2" fmla="*/ 743480 h 743480"/>
              <a:gd name="connsiteX3" fmla="*/ 0 w 5405761"/>
              <a:gd name="connsiteY3" fmla="*/ 734602 h 743480"/>
            </a:gdLst>
            <a:ahLst/>
            <a:cxnLst>
              <a:cxn ang="0">
                <a:pos x="connsiteX0" y="connsiteY0"/>
              </a:cxn>
              <a:cxn ang="0">
                <a:pos x="connsiteX1" y="connsiteY1"/>
              </a:cxn>
              <a:cxn ang="0">
                <a:pos x="connsiteX2" y="connsiteY2"/>
              </a:cxn>
              <a:cxn ang="0">
                <a:pos x="connsiteX3" y="connsiteY3"/>
              </a:cxn>
            </a:cxnLst>
            <a:rect l="l" t="t" r="r" b="b"/>
            <a:pathLst>
              <a:path w="5405761" h="743480">
                <a:moveTo>
                  <a:pt x="0" y="734602"/>
                </a:moveTo>
                <a:lnTo>
                  <a:pt x="5405761" y="0"/>
                </a:lnTo>
                <a:cubicBezTo>
                  <a:pt x="5405514" y="247827"/>
                  <a:pt x="5405268" y="495653"/>
                  <a:pt x="5405021" y="743480"/>
                </a:cubicBezTo>
                <a:lnTo>
                  <a:pt x="0" y="734602"/>
                </a:lnTo>
                <a:close/>
              </a:path>
            </a:pathLst>
          </a:custGeom>
          <a:gradFill>
            <a:gsLst>
              <a:gs pos="100000">
                <a:srgbClr val="996600"/>
              </a:gs>
              <a:gs pos="51000">
                <a:schemeClr val="accent4">
                  <a:lumMod val="75000"/>
                </a:schemeClr>
              </a:gs>
              <a:gs pos="0">
                <a:srgbClr val="996600"/>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0" name="Téglalap 69">
            <a:extLst>
              <a:ext uri="{FF2B5EF4-FFF2-40B4-BE49-F238E27FC236}">
                <a16:creationId xmlns:a16="http://schemas.microsoft.com/office/drawing/2014/main" id="{14647A30-E5FA-41E9-A1E2-C6938DD75DF2}"/>
              </a:ext>
            </a:extLst>
          </p:cNvPr>
          <p:cNvSpPr/>
          <p:nvPr/>
        </p:nvSpPr>
        <p:spPr>
          <a:xfrm>
            <a:off x="3286920" y="268544"/>
            <a:ext cx="668773" cy="242182"/>
          </a:xfrm>
          <a:prstGeom prst="rect">
            <a:avLst/>
          </a:prstGeom>
          <a:ln>
            <a:noFill/>
          </a:ln>
        </p:spPr>
        <p:txBody>
          <a:bodyPr wrap="none">
            <a:spAutoFit/>
          </a:bodyPr>
          <a:lstStyle/>
          <a:p>
            <a:pPr>
              <a:lnSpc>
                <a:spcPct val="107000"/>
              </a:lnSpc>
              <a:spcAft>
                <a:spcPts val="800"/>
              </a:spcAft>
            </a:pPr>
            <a:r>
              <a:rPr lang="en-GB" sz="1000" dirty="0">
                <a:solidFill>
                  <a:schemeClr val="bg1"/>
                </a:solidFill>
                <a:latin typeface="Tahoma" panose="020B0604030504040204" pitchFamily="34" charset="0"/>
                <a:ea typeface="Tahoma" panose="020B0604030504040204" pitchFamily="34" charset="0"/>
                <a:cs typeface="Tahoma" panose="020B0604030504040204" pitchFamily="34" charset="0"/>
              </a:rPr>
              <a:t>2025 Q3</a:t>
            </a:r>
            <a:endParaRPr lang="en-GB" sz="10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2" name="Szövegdoboz 2">
            <a:extLst>
              <a:ext uri="{FF2B5EF4-FFF2-40B4-BE49-F238E27FC236}">
                <a16:creationId xmlns:a16="http://schemas.microsoft.com/office/drawing/2014/main" id="{7FB25B24-BDE3-3EC4-B3D1-9F6B59FC061D}"/>
              </a:ext>
            </a:extLst>
          </p:cNvPr>
          <p:cNvSpPr txBox="1">
            <a:spLocks noChangeArrowheads="1"/>
          </p:cNvSpPr>
          <p:nvPr/>
        </p:nvSpPr>
        <p:spPr bwMode="auto">
          <a:xfrm>
            <a:off x="226050" y="1494447"/>
            <a:ext cx="5611348" cy="4782775"/>
          </a:xfrm>
          <a:prstGeom prst="rect">
            <a:avLst/>
          </a:prstGeom>
          <a:noFill/>
          <a:ln w="9525">
            <a:noFill/>
            <a:miter lim="800000"/>
            <a:headEnd/>
            <a:tailEnd/>
          </a:ln>
        </p:spPr>
        <p:txBody>
          <a:bodyPr rot="0" vert="horz" wrap="square" lIns="91440" tIns="45720" rIns="91440" bIns="45720" anchor="t" anchorCtr="0">
            <a:noAutofit/>
          </a:bodyPr>
          <a:lstStyle/>
          <a:p>
            <a:pPr algn="just">
              <a:lnSpc>
                <a:spcPct val="107000"/>
              </a:lnSpc>
              <a:spcAft>
                <a:spcPts val="800"/>
              </a:spcAft>
            </a:pPr>
            <a:r>
              <a:rPr lang="en-GB" sz="1000" b="1" dirty="0">
                <a:latin typeface="Tahoma" panose="020B0604030504040204" pitchFamily="34" charset="0"/>
                <a:ea typeface="Calibri" panose="020F0502020204030204" pitchFamily="34" charset="0"/>
                <a:cs typeface="Times New Roman" panose="02020603050405020304" pitchFamily="18" charset="0"/>
              </a:rPr>
              <a:t>Loans outstanding of credit institutions to non-financial corporations increased by HUF 242 billion in 2025 Q3, bringing the annual growth rate from 2.0 per cent at the end of the previous quarter to 4.1 per cent. </a:t>
            </a:r>
            <a:r>
              <a:rPr lang="en-GB" sz="1000" dirty="0">
                <a:latin typeface="Tahoma" panose="020B0604030504040204" pitchFamily="34" charset="0"/>
                <a:ea typeface="Calibri" panose="020F0502020204030204" pitchFamily="34" charset="0"/>
                <a:cs typeface="Times New Roman" panose="02020603050405020304" pitchFamily="18" charset="0"/>
              </a:rPr>
              <a:t>According to preliminary data, loans outstanding of the SME sector grew by 4.8 per cent year on year. The growth rate of domestic corporate loan portfolio is in the middle of the EU range, above the EU average but below the 7 per cent average of the Visegrad countries.</a:t>
            </a:r>
          </a:p>
          <a:p>
            <a:pPr algn="just">
              <a:lnSpc>
                <a:spcPct val="107000"/>
              </a:lnSpc>
              <a:spcAft>
                <a:spcPts val="800"/>
              </a:spcAft>
            </a:pPr>
            <a:r>
              <a:rPr lang="en-GB" sz="1000" b="1" dirty="0">
                <a:latin typeface="Tahoma" panose="020B0604030504040204" pitchFamily="34" charset="0"/>
                <a:ea typeface="Calibri" panose="020F0502020204030204" pitchFamily="34" charset="0"/>
                <a:cs typeface="Times New Roman" panose="02020603050405020304" pitchFamily="18" charset="0"/>
              </a:rPr>
              <a:t>In 2025 Q3, the HUF 838 billion volume of new, non-overdraft corporate loans exceeded the volume issued in the same period of the previous year by 5 per cent. </a:t>
            </a:r>
            <a:r>
              <a:rPr lang="en-GB" sz="1000" dirty="0">
                <a:latin typeface="Tahoma" panose="020B0604030504040204" pitchFamily="34" charset="0"/>
                <a:ea typeface="Calibri" panose="020F0502020204030204" pitchFamily="34" charset="0"/>
                <a:cs typeface="Times New Roman" panose="02020603050405020304" pitchFamily="18" charset="0"/>
              </a:rPr>
              <a:t>The proportion of subsidised loans was 26 per cent of new – non-overdraft type – contracts in the third quarter, and 33 per cent in the case of SMEs. The Demján Sándor Programme contracts concluded contributed significantly to the increase in the proportion of subsidised loans in 2025 Q3, breaking the decline observed since 2023.</a:t>
            </a:r>
          </a:p>
          <a:p>
            <a:pPr algn="just">
              <a:lnSpc>
                <a:spcPct val="107000"/>
              </a:lnSpc>
              <a:spcAft>
                <a:spcPts val="800"/>
              </a:spcAft>
            </a:pPr>
            <a:r>
              <a:rPr lang="en-GB" sz="1000" b="1" dirty="0">
                <a:latin typeface="Tahoma" panose="020B0604030504040204" pitchFamily="34" charset="0"/>
                <a:ea typeface="Calibri" panose="020F0502020204030204" pitchFamily="34" charset="0"/>
                <a:cs typeface="Times New Roman" panose="02020603050405020304" pitchFamily="18" charset="0"/>
              </a:rPr>
              <a:t>In terms of price-related conditions</a:t>
            </a:r>
            <a:r>
              <a:rPr lang="en-GB" sz="1000" dirty="0">
                <a:latin typeface="Tahoma" panose="020B0604030504040204" pitchFamily="34" charset="0"/>
                <a:ea typeface="Calibri" panose="020F0502020204030204" pitchFamily="34" charset="0"/>
                <a:cs typeface="Times New Roman" panose="02020603050405020304" pitchFamily="18" charset="0"/>
              </a:rPr>
              <a:t>, based on market-based transactions with a maximum interest-rate period of one year, small-amount (maximum contract size of EUR 1 million) forint loans were contracted at an interest rate of 9.1 per cent (with a 2.6-percentage point spread), while large-amount loans (above EUR 1 million) were contracted at an interest rate of 8.2 per cent (with a 1.7-percentage point spread) in 2025 Q3.</a:t>
            </a:r>
          </a:p>
          <a:p>
            <a:pPr algn="just">
              <a:lnSpc>
                <a:spcPct val="107000"/>
              </a:lnSpc>
              <a:spcAft>
                <a:spcPts val="800"/>
              </a:spcAft>
            </a:pPr>
            <a:r>
              <a:rPr lang="en-GB" sz="1000" b="1" dirty="0">
                <a:latin typeface="Tahoma" panose="020B0604030504040204" pitchFamily="34" charset="0"/>
                <a:ea typeface="Calibri" panose="020F0502020204030204" pitchFamily="34" charset="0"/>
                <a:cs typeface="Times New Roman" panose="02020603050405020304" pitchFamily="18" charset="0"/>
              </a:rPr>
              <a:t>The banks participating in the </a:t>
            </a:r>
            <a:r>
              <a:rPr lang="en-GB" sz="1000" b="1" dirty="0" err="1">
                <a:latin typeface="Tahoma" panose="020B0604030504040204" pitchFamily="34" charset="0"/>
                <a:ea typeface="Calibri" panose="020F0502020204030204" pitchFamily="34" charset="0"/>
                <a:cs typeface="Times New Roman" panose="02020603050405020304" pitchFamily="18" charset="0"/>
              </a:rPr>
              <a:t>MNB’s</a:t>
            </a:r>
            <a:r>
              <a:rPr lang="en-GB" sz="1000" b="1" dirty="0">
                <a:latin typeface="Tahoma" panose="020B0604030504040204" pitchFamily="34" charset="0"/>
                <a:ea typeface="Calibri" panose="020F0502020204030204" pitchFamily="34" charset="0"/>
                <a:cs typeface="Times New Roman" panose="02020603050405020304" pitchFamily="18" charset="0"/>
              </a:rPr>
              <a:t> Lending Survey left their standards on corporate loans unchanged in the third quarter and do not plan to change them in the next six months. </a:t>
            </a:r>
            <a:r>
              <a:rPr lang="en-GB" sz="1000" dirty="0">
                <a:latin typeface="Tahoma" panose="020B0604030504040204" pitchFamily="34" charset="0"/>
                <a:ea typeface="Calibri" panose="020F0502020204030204" pitchFamily="34" charset="0"/>
                <a:cs typeface="Times New Roman" panose="02020603050405020304" pitchFamily="18" charset="0"/>
              </a:rPr>
              <a:t>The decline in corporate loan demand in the third quarter is expected to turn into growth in 2025 Q4 and 2026 Q1 due to rising financing needs and the reduction in interest rates under the Széchenyi Card Programme at the beginning of October. However, banks do not expect a turnaround in long-term investment loan demand.</a:t>
            </a:r>
          </a:p>
        </p:txBody>
      </p:sp>
      <p:pic>
        <p:nvPicPr>
          <p:cNvPr id="7" name="Picture 6">
            <a:extLst>
              <a:ext uri="{FF2B5EF4-FFF2-40B4-BE49-F238E27FC236}">
                <a16:creationId xmlns:a16="http://schemas.microsoft.com/office/drawing/2014/main" id="{C7B0AE93-178F-3278-A79A-164C2A4C25EC}"/>
              </a:ext>
            </a:extLst>
          </p:cNvPr>
          <p:cNvPicPr>
            <a:picLocks noChangeAspect="1"/>
          </p:cNvPicPr>
          <p:nvPr/>
        </p:nvPicPr>
        <p:blipFill>
          <a:blip r:embed="rId3"/>
          <a:stretch>
            <a:fillRect/>
          </a:stretch>
        </p:blipFill>
        <p:spPr>
          <a:xfrm>
            <a:off x="226050" y="831755"/>
            <a:ext cx="540000" cy="540000"/>
          </a:xfrm>
          <a:prstGeom prst="rect">
            <a:avLst/>
          </a:prstGeom>
          <a:effectLst>
            <a:outerShdw blurRad="50800" dist="38100" dir="2700000" algn="tl" rotWithShape="0">
              <a:prstClr val="black">
                <a:alpha val="40000"/>
              </a:prstClr>
            </a:outerShdw>
          </a:effectLst>
        </p:spPr>
      </p:pic>
      <p:pic>
        <p:nvPicPr>
          <p:cNvPr id="10" name="Kép 67">
            <a:extLst>
              <a:ext uri="{FF2B5EF4-FFF2-40B4-BE49-F238E27FC236}">
                <a16:creationId xmlns:a16="http://schemas.microsoft.com/office/drawing/2014/main" id="{0F351515-F0D9-5BBC-1524-F9C274F1A85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7708" y="5412"/>
            <a:ext cx="672627" cy="648000"/>
          </a:xfrm>
          <a:prstGeom prst="rect">
            <a:avLst/>
          </a:prstGeom>
        </p:spPr>
      </p:pic>
      <p:pic>
        <p:nvPicPr>
          <p:cNvPr id="5" name="Picture 4">
            <a:extLst>
              <a:ext uri="{FF2B5EF4-FFF2-40B4-BE49-F238E27FC236}">
                <a16:creationId xmlns:a16="http://schemas.microsoft.com/office/drawing/2014/main" id="{B1E092F7-6208-A15C-5664-209984248D92}"/>
              </a:ext>
            </a:extLst>
          </p:cNvPr>
          <p:cNvPicPr>
            <a:picLocks noChangeAspect="1"/>
          </p:cNvPicPr>
          <p:nvPr/>
        </p:nvPicPr>
        <p:blipFill>
          <a:blip r:embed="rId5"/>
          <a:stretch>
            <a:fillRect/>
          </a:stretch>
        </p:blipFill>
        <p:spPr>
          <a:xfrm>
            <a:off x="6123379" y="914178"/>
            <a:ext cx="3503507" cy="2628000"/>
          </a:xfrm>
          <a:prstGeom prst="rect">
            <a:avLst/>
          </a:prstGeom>
        </p:spPr>
      </p:pic>
      <p:pic>
        <p:nvPicPr>
          <p:cNvPr id="8" name="Picture 7">
            <a:extLst>
              <a:ext uri="{FF2B5EF4-FFF2-40B4-BE49-F238E27FC236}">
                <a16:creationId xmlns:a16="http://schemas.microsoft.com/office/drawing/2014/main" id="{F90FFA84-DC44-193F-0EA3-F2110F61A24F}"/>
              </a:ext>
            </a:extLst>
          </p:cNvPr>
          <p:cNvPicPr>
            <a:picLocks noChangeAspect="1"/>
          </p:cNvPicPr>
          <p:nvPr/>
        </p:nvPicPr>
        <p:blipFill>
          <a:blip r:embed="rId6"/>
          <a:stretch>
            <a:fillRect/>
          </a:stretch>
        </p:blipFill>
        <p:spPr>
          <a:xfrm>
            <a:off x="6196854" y="3831095"/>
            <a:ext cx="3433249" cy="2628000"/>
          </a:xfrm>
          <a:prstGeom prst="rect">
            <a:avLst/>
          </a:prstGeom>
        </p:spPr>
      </p:pic>
    </p:spTree>
    <p:extLst>
      <p:ext uri="{BB962C8B-B14F-4D97-AF65-F5344CB8AC3E}">
        <p14:creationId xmlns:p14="http://schemas.microsoft.com/office/powerpoint/2010/main" val="3359474291"/>
      </p:ext>
    </p:extLst>
  </p:cSld>
  <p:clrMapOvr>
    <a:masterClrMapping/>
  </p:clrMapOvr>
</p:sld>
</file>

<file path=ppt/theme/theme1.xml><?xml version="1.0" encoding="utf-8"?>
<a:theme xmlns:a="http://schemas.openxmlformats.org/drawingml/2006/main" name="Office-téma">
  <a:themeElements>
    <a:clrScheme name="Office-té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é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3666</TotalTime>
  <Words>1124</Words>
  <Application>Microsoft Office PowerPoint</Application>
  <PresentationFormat>A4 Paper (210x297 mm)</PresentationFormat>
  <Paragraphs>31</Paragraphs>
  <Slides>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Arial</vt:lpstr>
      <vt:lpstr>Calibri</vt:lpstr>
      <vt:lpstr>Calibri Light</vt:lpstr>
      <vt:lpstr>Tahoma</vt:lpstr>
      <vt:lpstr>Tahoma Bold</vt:lpstr>
      <vt:lpstr>Wingdings</vt:lpstr>
      <vt:lpstr>Office-téma</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PowerPoint-bemutató</dc:title>
  <dc:creator>Vajas Ákos</dc:creator>
  <cp:lastModifiedBy>Bereczki Ákos</cp:lastModifiedBy>
  <cp:revision>298</cp:revision>
  <cp:lastPrinted>2023-04-20T14:50:38Z</cp:lastPrinted>
  <dcterms:created xsi:type="dcterms:W3CDTF">2020-01-30T10:09:32Z</dcterms:created>
  <dcterms:modified xsi:type="dcterms:W3CDTF">2025-11-24T16:15:37Z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0d11092-50c9-4e74-84b5-b1af078dc3d0_Enabled">
    <vt:lpwstr>True</vt:lpwstr>
  </property>
  <property fmtid="{D5CDD505-2E9C-101B-9397-08002B2CF9AE}" pid="3" name="MSIP_Label_b0d11092-50c9-4e74-84b5-b1af078dc3d0_SiteId">
    <vt:lpwstr>97c01ef8-0264-4eef-9c08-fb4a9ba1c0db</vt:lpwstr>
  </property>
  <property fmtid="{D5CDD505-2E9C-101B-9397-08002B2CF9AE}" pid="4" name="MSIP_Label_b0d11092-50c9-4e74-84b5-b1af078dc3d0_Ref">
    <vt:lpwstr>https://api.informationprotection.azure.com/api/97c01ef8-0264-4eef-9c08-fb4a9ba1c0db</vt:lpwstr>
  </property>
  <property fmtid="{D5CDD505-2E9C-101B-9397-08002B2CF9AE}" pid="5" name="MSIP_Label_b0d11092-50c9-4e74-84b5-b1af078dc3d0_Owner">
    <vt:lpwstr>hajnalg@mnb.hu</vt:lpwstr>
  </property>
  <property fmtid="{D5CDD505-2E9C-101B-9397-08002B2CF9AE}" pid="6" name="MSIP_Label_b0d11092-50c9-4e74-84b5-b1af078dc3d0_SetDate">
    <vt:lpwstr>2020-02-04T16:04:17.9802288+01:00</vt:lpwstr>
  </property>
  <property fmtid="{D5CDD505-2E9C-101B-9397-08002B2CF9AE}" pid="7" name="MSIP_Label_b0d11092-50c9-4e74-84b5-b1af078dc3d0_Name">
    <vt:lpwstr>Protected</vt:lpwstr>
  </property>
  <property fmtid="{D5CDD505-2E9C-101B-9397-08002B2CF9AE}" pid="8" name="MSIP_Label_b0d11092-50c9-4e74-84b5-b1af078dc3d0_Application">
    <vt:lpwstr>Microsoft Azure Information Protection</vt:lpwstr>
  </property>
  <property fmtid="{D5CDD505-2E9C-101B-9397-08002B2CF9AE}" pid="9" name="MSIP_Label_b0d11092-50c9-4e74-84b5-b1af078dc3d0_Extended_MSFT_Method">
    <vt:lpwstr>Automatic</vt:lpwstr>
  </property>
  <property fmtid="{D5CDD505-2E9C-101B-9397-08002B2CF9AE}" pid="10" name="Sensitivity">
    <vt:lpwstr>Protected</vt:lpwstr>
  </property>
</Properties>
</file>