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  <p:sldMasterId id="2147483822" r:id="rId3"/>
    <p:sldMasterId id="2147483832" r:id="rId4"/>
    <p:sldMasterId id="2147483842" r:id="rId5"/>
  </p:sldMasterIdLst>
  <p:notesMasterIdLst>
    <p:notesMasterId r:id="rId28"/>
  </p:notesMasterIdLst>
  <p:sldIdLst>
    <p:sldId id="981" r:id="rId6"/>
    <p:sldId id="2737" r:id="rId7"/>
    <p:sldId id="2738" r:id="rId8"/>
    <p:sldId id="2739" r:id="rId9"/>
    <p:sldId id="2740" r:id="rId10"/>
    <p:sldId id="2741" r:id="rId11"/>
    <p:sldId id="2742" r:id="rId12"/>
    <p:sldId id="2743" r:id="rId13"/>
    <p:sldId id="2744" r:id="rId14"/>
    <p:sldId id="2746" r:id="rId15"/>
    <p:sldId id="2747" r:id="rId16"/>
    <p:sldId id="2748" r:id="rId17"/>
    <p:sldId id="2749" r:id="rId18"/>
    <p:sldId id="2750" r:id="rId19"/>
    <p:sldId id="2751" r:id="rId20"/>
    <p:sldId id="2752" r:id="rId21"/>
    <p:sldId id="2753" r:id="rId22"/>
    <p:sldId id="2754" r:id="rId23"/>
    <p:sldId id="2755" r:id="rId24"/>
    <p:sldId id="2756" r:id="rId25"/>
    <p:sldId id="2745" r:id="rId26"/>
    <p:sldId id="2476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alatoni András" initials="BA" lastIdx="2" clrIdx="6">
    <p:extLst>
      <p:ext uri="{19B8F6BF-5375-455C-9EA6-DF929625EA0E}">
        <p15:presenceInfo xmlns:p15="http://schemas.microsoft.com/office/powerpoint/2012/main" userId="S::balatonia@mnb.hu::5e4384d764bb4d19" providerId="AD"/>
      </p:ext>
    </p:extLst>
  </p:cmAuthor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Kuti Zsolt" initials="KZ" lastIdx="49" clrIdx="2">
    <p:extLst>
      <p:ext uri="{19B8F6BF-5375-455C-9EA6-DF929625EA0E}">
        <p15:presenceInfo xmlns:p15="http://schemas.microsoft.com/office/powerpoint/2012/main" userId="S::kutizs@mnb.hu::073361d48ab3a466" providerId="AD"/>
      </p:ext>
    </p:extLst>
  </p:cmAuthor>
  <p:cmAuthor id="4" name="Marincsák Kálmán Árpád" initials="MKÁ" lastIdx="12" clrIdx="3">
    <p:extLst>
      <p:ext uri="{19B8F6BF-5375-455C-9EA6-DF929625EA0E}">
        <p15:presenceInfo xmlns:p15="http://schemas.microsoft.com/office/powerpoint/2012/main" userId="S::marincsakk@mnb.hu::a862f93388f26241" providerId="AD"/>
      </p:ext>
    </p:extLst>
  </p:cmAuthor>
  <p:cmAuthor id="5" name="Török Gergő" initials="TG" lastIdx="27" clrIdx="4">
    <p:extLst>
      <p:ext uri="{19B8F6BF-5375-455C-9EA6-DF929625EA0E}">
        <p15:presenceInfo xmlns:p15="http://schemas.microsoft.com/office/powerpoint/2012/main" userId="S::torokg@mnb.hu::e79096acf6e046f6" providerId="AD"/>
      </p:ext>
    </p:extLst>
  </p:cmAuthor>
  <p:cmAuthor id="6" name="Vadkerti Árpád" initials="VÁ" lastIdx="4" clrIdx="5">
    <p:extLst>
      <p:ext uri="{19B8F6BF-5375-455C-9EA6-DF929625EA0E}">
        <p15:presenceInfo xmlns:p15="http://schemas.microsoft.com/office/powerpoint/2012/main" userId="S::vadkertia@mnb.hu::f483cebebf85a5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E1"/>
    <a:srgbClr val="0780CB"/>
    <a:srgbClr val="0783CF"/>
    <a:srgbClr val="009EE0"/>
    <a:srgbClr val="2251D4"/>
    <a:srgbClr val="003399"/>
    <a:srgbClr val="F6A800"/>
    <a:srgbClr val="0D234D"/>
    <a:srgbClr val="ECF0F1"/>
    <a:srgbClr val="00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3910" autoAdjust="0"/>
  </p:normalViewPr>
  <p:slideViewPr>
    <p:cSldViewPr snapToGrid="0">
      <p:cViewPr varScale="1">
        <p:scale>
          <a:sx n="110" d="100"/>
          <a:sy n="110" d="100"/>
        </p:scale>
        <p:origin x="510" y="102"/>
      </p:cViewPr>
      <p:guideLst>
        <p:guide orient="horz" pos="2205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68DEE-B214-4877-8402-4647765CC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C8D61C1-11C0-4963-BC92-CE8AABBF0EDF}">
      <dgm:prSet phldrT="[Text]" custT="1"/>
      <dgm:spPr/>
      <dgm:t>
        <a:bodyPr lIns="720000"/>
        <a:lstStyle/>
        <a:p>
          <a:r>
            <a:rPr lang="hu-HU" sz="1800" dirty="0"/>
            <a:t>A Versenyképességi tükör prioritással súlyozott </a:t>
          </a:r>
          <a:r>
            <a:rPr lang="hu-HU" sz="1800" b="1" dirty="0"/>
            <a:t>megvalósulása a tavalyi 22-ről 34 százalékra nőtt</a:t>
          </a:r>
          <a:endParaRPr lang="hu-HU" sz="1800" dirty="0"/>
        </a:p>
      </dgm:t>
    </dgm:pt>
    <dgm:pt modelId="{2149F509-EBB5-4358-B0D5-47C5885A64F4}" type="parTrans" cxnId="{21A89FD5-CF98-490C-A691-F48C29E9682F}">
      <dgm:prSet/>
      <dgm:spPr/>
      <dgm:t>
        <a:bodyPr/>
        <a:lstStyle/>
        <a:p>
          <a:endParaRPr lang="hu-HU" sz="1600"/>
        </a:p>
      </dgm:t>
    </dgm:pt>
    <dgm:pt modelId="{97FB62D9-23C0-4088-B89C-DB1DB26EC1ED}" type="sibTrans" cxnId="{21A89FD5-CF98-490C-A691-F48C29E9682F}">
      <dgm:prSet/>
      <dgm:spPr/>
      <dgm:t>
        <a:bodyPr/>
        <a:lstStyle/>
        <a:p>
          <a:endParaRPr lang="hu-HU" sz="1600"/>
        </a:p>
      </dgm:t>
    </dgm:pt>
    <dgm:pt modelId="{749940C9-2769-4F91-99F0-27986CAA3E37}">
      <dgm:prSet phldrT="[Text]" custT="1"/>
      <dgm:spPr/>
      <dgm:t>
        <a:bodyPr lIns="720000"/>
        <a:lstStyle/>
        <a:p>
          <a:r>
            <a:rPr lang="hu-HU" sz="1800" dirty="0"/>
            <a:t>Az MNB által 2019. februárban tett </a:t>
          </a:r>
          <a:r>
            <a:rPr lang="hu-HU" sz="1800" b="1" dirty="0"/>
            <a:t>330</a:t>
          </a:r>
          <a:r>
            <a:rPr lang="hu-HU" sz="1800" dirty="0"/>
            <a:t> </a:t>
          </a:r>
          <a:r>
            <a:rPr lang="hu-HU" sz="1800" b="1" dirty="0"/>
            <a:t>javaslat több, mint kétharmadában történt már valamilyen előrelépés</a:t>
          </a:r>
        </a:p>
      </dgm:t>
    </dgm:pt>
    <dgm:pt modelId="{B55B0C9D-F225-469F-8931-3DDFE43C028D}" type="parTrans" cxnId="{AA325EB8-CB09-45B2-AC2C-05F36FC1A26A}">
      <dgm:prSet/>
      <dgm:spPr/>
      <dgm:t>
        <a:bodyPr/>
        <a:lstStyle/>
        <a:p>
          <a:endParaRPr lang="hu-HU" sz="1600"/>
        </a:p>
      </dgm:t>
    </dgm:pt>
    <dgm:pt modelId="{2E8FC45D-72B1-4813-AF73-EBF73D0F271A}" type="sibTrans" cxnId="{AA325EB8-CB09-45B2-AC2C-05F36FC1A26A}">
      <dgm:prSet/>
      <dgm:spPr/>
      <dgm:t>
        <a:bodyPr/>
        <a:lstStyle/>
        <a:p>
          <a:endParaRPr lang="hu-HU" sz="1600"/>
        </a:p>
      </dgm:t>
    </dgm:pt>
    <dgm:pt modelId="{ABD8AC03-2C40-45AB-A941-CB757B07330C}">
      <dgm:prSet phldrT="[Text]" custT="1"/>
      <dgm:spPr/>
      <dgm:t>
        <a:bodyPr lIns="720000" rIns="0"/>
        <a:lstStyle/>
        <a:p>
          <a:r>
            <a:rPr lang="hu-HU" sz="1800" dirty="0"/>
            <a:t>2019. ősz óta </a:t>
          </a:r>
          <a:r>
            <a:rPr lang="hu-HU" sz="1800" b="1" dirty="0"/>
            <a:t>a kkv stratégia, az állami hatékonyság</a:t>
          </a:r>
          <a:r>
            <a:rPr lang="hu-HU" sz="1800" dirty="0"/>
            <a:t> és a </a:t>
          </a:r>
          <a:r>
            <a:rPr lang="hu-HU" sz="1800" b="1" dirty="0"/>
            <a:t>modern infrastruktúra </a:t>
          </a:r>
          <a:r>
            <a:rPr lang="hu-HU" sz="1800" dirty="0"/>
            <a:t>terén történt a </a:t>
          </a:r>
          <a:r>
            <a:rPr lang="hu-HU" sz="1800" b="1" dirty="0"/>
            <a:t>legnagyobb előrehaladás</a:t>
          </a:r>
        </a:p>
      </dgm:t>
    </dgm:pt>
    <dgm:pt modelId="{377BADAB-59D1-425F-8F8D-6109DE55881D}" type="parTrans" cxnId="{5E2FA6D5-E61D-49D0-8165-11A9AE93D9B7}">
      <dgm:prSet/>
      <dgm:spPr/>
      <dgm:t>
        <a:bodyPr/>
        <a:lstStyle/>
        <a:p>
          <a:endParaRPr lang="hu-HU" sz="1600"/>
        </a:p>
      </dgm:t>
    </dgm:pt>
    <dgm:pt modelId="{1D9937D6-8767-4DAC-A162-E96A073E44FF}" type="sibTrans" cxnId="{5E2FA6D5-E61D-49D0-8165-11A9AE93D9B7}">
      <dgm:prSet/>
      <dgm:spPr/>
      <dgm:t>
        <a:bodyPr/>
        <a:lstStyle/>
        <a:p>
          <a:endParaRPr lang="hu-HU" sz="1600"/>
        </a:p>
      </dgm:t>
    </dgm:pt>
    <dgm:pt modelId="{90830C5E-048A-4D22-8880-EAE60D02C95D}">
      <dgm:prSet phldrT="[Text]" custT="1"/>
      <dgm:spPr/>
      <dgm:t>
        <a:bodyPr/>
        <a:lstStyle/>
        <a:p>
          <a:r>
            <a:rPr lang="hu-HU" sz="1800" dirty="0"/>
            <a:t>A pénzügyi rendszer fejlődésében mérföldkő a 2020 márciusában elindított </a:t>
          </a:r>
          <a:r>
            <a:rPr lang="hu-HU" sz="1800" b="1" dirty="0"/>
            <a:t>azonnali fizetési rendszer</a:t>
          </a:r>
        </a:p>
      </dgm:t>
    </dgm:pt>
    <dgm:pt modelId="{1057207A-E9F2-4B98-8341-0233480486A5}" type="parTrans" cxnId="{C0B0A9A4-37E5-4997-A26A-880A6EFC7DF6}">
      <dgm:prSet/>
      <dgm:spPr/>
      <dgm:t>
        <a:bodyPr/>
        <a:lstStyle/>
        <a:p>
          <a:endParaRPr lang="hu-HU" sz="1600"/>
        </a:p>
      </dgm:t>
    </dgm:pt>
    <dgm:pt modelId="{1DBBC0EC-A059-4EBF-A907-2560509C9420}" type="sibTrans" cxnId="{C0B0A9A4-37E5-4997-A26A-880A6EFC7DF6}">
      <dgm:prSet/>
      <dgm:spPr/>
      <dgm:t>
        <a:bodyPr/>
        <a:lstStyle/>
        <a:p>
          <a:endParaRPr lang="hu-HU" sz="1600"/>
        </a:p>
      </dgm:t>
    </dgm:pt>
    <dgm:pt modelId="{AD0DE7F3-8C72-4839-986D-38DD1F636824}" type="pres">
      <dgm:prSet presAssocID="{1FC68DEE-B214-4877-8402-4647765CC3BC}" presName="Name0" presStyleCnt="0">
        <dgm:presLayoutVars>
          <dgm:chMax val="7"/>
          <dgm:chPref val="7"/>
          <dgm:dir/>
        </dgm:presLayoutVars>
      </dgm:prSet>
      <dgm:spPr/>
    </dgm:pt>
    <dgm:pt modelId="{816DFDBB-2731-49C3-86FC-12A82A283A0A}" type="pres">
      <dgm:prSet presAssocID="{1FC68DEE-B214-4877-8402-4647765CC3BC}" presName="Name1" presStyleCnt="0"/>
      <dgm:spPr/>
    </dgm:pt>
    <dgm:pt modelId="{7892629A-06E7-4B6E-8E7A-29D24E666B38}" type="pres">
      <dgm:prSet presAssocID="{1FC68DEE-B214-4877-8402-4647765CC3BC}" presName="cycle" presStyleCnt="0"/>
      <dgm:spPr/>
    </dgm:pt>
    <dgm:pt modelId="{E4C742DD-21CF-48F1-B97B-FF89965748FE}" type="pres">
      <dgm:prSet presAssocID="{1FC68DEE-B214-4877-8402-4647765CC3BC}" presName="srcNode" presStyleLbl="node1" presStyleIdx="0" presStyleCnt="4"/>
      <dgm:spPr/>
    </dgm:pt>
    <dgm:pt modelId="{ABDC5BE9-83FB-479B-8E39-34896C07FECD}" type="pres">
      <dgm:prSet presAssocID="{1FC68DEE-B214-4877-8402-4647765CC3BC}" presName="conn" presStyleLbl="parChTrans1D2" presStyleIdx="0" presStyleCnt="1"/>
      <dgm:spPr/>
    </dgm:pt>
    <dgm:pt modelId="{E193F676-419D-4741-B56F-96496F84EDCC}" type="pres">
      <dgm:prSet presAssocID="{1FC68DEE-B214-4877-8402-4647765CC3BC}" presName="extraNode" presStyleLbl="node1" presStyleIdx="0" presStyleCnt="4"/>
      <dgm:spPr/>
    </dgm:pt>
    <dgm:pt modelId="{B461E3E5-B6B4-4D19-B7F7-BD4A2B6A4133}" type="pres">
      <dgm:prSet presAssocID="{1FC68DEE-B214-4877-8402-4647765CC3BC}" presName="dstNode" presStyleLbl="node1" presStyleIdx="0" presStyleCnt="4"/>
      <dgm:spPr/>
    </dgm:pt>
    <dgm:pt modelId="{197007E3-F248-4579-A086-83E764C51366}" type="pres">
      <dgm:prSet presAssocID="{0C8D61C1-11C0-4963-BC92-CE8AABBF0EDF}" presName="text_1" presStyleLbl="node1" presStyleIdx="0" presStyleCnt="4" custScaleY="124187">
        <dgm:presLayoutVars>
          <dgm:bulletEnabled val="1"/>
        </dgm:presLayoutVars>
      </dgm:prSet>
      <dgm:spPr/>
    </dgm:pt>
    <dgm:pt modelId="{1A220248-73EC-4540-B9C4-6FE68CDB0B3B}" type="pres">
      <dgm:prSet presAssocID="{0C8D61C1-11C0-4963-BC92-CE8AABBF0EDF}" presName="accent_1" presStyleCnt="0"/>
      <dgm:spPr/>
    </dgm:pt>
    <dgm:pt modelId="{3661FC89-590E-4F82-A433-46BD682A25EB}" type="pres">
      <dgm:prSet presAssocID="{0C8D61C1-11C0-4963-BC92-CE8AABBF0EDF}" presName="accentRepeatNode" presStyleLbl="solidFgAcc1" presStyleIdx="0" presStyleCnt="4"/>
      <dgm:spPr/>
    </dgm:pt>
    <dgm:pt modelId="{8D3A51A8-368E-4681-950F-66F7962BAC32}" type="pres">
      <dgm:prSet presAssocID="{749940C9-2769-4F91-99F0-27986CAA3E37}" presName="text_2" presStyleLbl="node1" presStyleIdx="1" presStyleCnt="4" custScaleY="124180">
        <dgm:presLayoutVars>
          <dgm:bulletEnabled val="1"/>
        </dgm:presLayoutVars>
      </dgm:prSet>
      <dgm:spPr/>
    </dgm:pt>
    <dgm:pt modelId="{F8497955-E05B-4497-9718-8E8002546645}" type="pres">
      <dgm:prSet presAssocID="{749940C9-2769-4F91-99F0-27986CAA3E37}" presName="accent_2" presStyleCnt="0"/>
      <dgm:spPr/>
    </dgm:pt>
    <dgm:pt modelId="{4AF33A76-4797-40D4-8EC2-8643D4382071}" type="pres">
      <dgm:prSet presAssocID="{749940C9-2769-4F91-99F0-27986CAA3E37}" presName="accentRepeatNode" presStyleLbl="solidFgAcc1" presStyleIdx="1" presStyleCnt="4"/>
      <dgm:spPr/>
    </dgm:pt>
    <dgm:pt modelId="{51AA3DFB-94E6-429C-A9C7-0BD9FB897DB3}" type="pres">
      <dgm:prSet presAssocID="{ABD8AC03-2C40-45AB-A941-CB757B07330C}" presName="text_3" presStyleLbl="node1" presStyleIdx="2" presStyleCnt="4" custScaleY="124187">
        <dgm:presLayoutVars>
          <dgm:bulletEnabled val="1"/>
        </dgm:presLayoutVars>
      </dgm:prSet>
      <dgm:spPr/>
    </dgm:pt>
    <dgm:pt modelId="{D2361946-CB28-4E8F-943E-47C247FF4F6F}" type="pres">
      <dgm:prSet presAssocID="{ABD8AC03-2C40-45AB-A941-CB757B07330C}" presName="accent_3" presStyleCnt="0"/>
      <dgm:spPr/>
    </dgm:pt>
    <dgm:pt modelId="{F4C933A6-EAFD-4822-813B-72C300F7E8F5}" type="pres">
      <dgm:prSet presAssocID="{ABD8AC03-2C40-45AB-A941-CB757B07330C}" presName="accentRepeatNode" presStyleLbl="solidFgAcc1" presStyleIdx="2" presStyleCnt="4"/>
      <dgm:spPr/>
    </dgm:pt>
    <dgm:pt modelId="{3CCBBD7E-9E78-4D37-AB76-C321F78BA567}" type="pres">
      <dgm:prSet presAssocID="{90830C5E-048A-4D22-8880-EAE60D02C95D}" presName="text_4" presStyleLbl="node1" presStyleIdx="3" presStyleCnt="4" custScaleY="124167">
        <dgm:presLayoutVars>
          <dgm:bulletEnabled val="1"/>
        </dgm:presLayoutVars>
      </dgm:prSet>
      <dgm:spPr/>
    </dgm:pt>
    <dgm:pt modelId="{7567F099-CD4A-4AAD-9A7E-3FB4D411600D}" type="pres">
      <dgm:prSet presAssocID="{90830C5E-048A-4D22-8880-EAE60D02C95D}" presName="accent_4" presStyleCnt="0"/>
      <dgm:spPr/>
    </dgm:pt>
    <dgm:pt modelId="{E31CFD14-C391-4B62-8F3C-8B37D38591F4}" type="pres">
      <dgm:prSet presAssocID="{90830C5E-048A-4D22-8880-EAE60D02C95D}" presName="accentRepeatNode" presStyleLbl="solidFgAcc1" presStyleIdx="3" presStyleCnt="4"/>
      <dgm:spPr/>
    </dgm:pt>
  </dgm:ptLst>
  <dgm:cxnLst>
    <dgm:cxn modelId="{78729805-AE2C-434E-AE7D-1624B880444C}" type="presOf" srcId="{1FC68DEE-B214-4877-8402-4647765CC3BC}" destId="{AD0DE7F3-8C72-4839-986D-38DD1F636824}" srcOrd="0" destOrd="0" presId="urn:microsoft.com/office/officeart/2008/layout/VerticalCurvedList"/>
    <dgm:cxn modelId="{CBE6F93C-8B27-4FD2-967A-4033C73A4606}" type="presOf" srcId="{ABD8AC03-2C40-45AB-A941-CB757B07330C}" destId="{51AA3DFB-94E6-429C-A9C7-0BD9FB897DB3}" srcOrd="0" destOrd="0" presId="urn:microsoft.com/office/officeart/2008/layout/VerticalCurvedList"/>
    <dgm:cxn modelId="{63AD1746-D63A-4680-8A77-C44B3BC2C28F}" type="presOf" srcId="{90830C5E-048A-4D22-8880-EAE60D02C95D}" destId="{3CCBBD7E-9E78-4D37-AB76-C321F78BA567}" srcOrd="0" destOrd="0" presId="urn:microsoft.com/office/officeart/2008/layout/VerticalCurvedList"/>
    <dgm:cxn modelId="{ABE48571-29FF-48AF-95D6-F0C0F5E052B1}" type="presOf" srcId="{0C8D61C1-11C0-4963-BC92-CE8AABBF0EDF}" destId="{197007E3-F248-4579-A086-83E764C51366}" srcOrd="0" destOrd="0" presId="urn:microsoft.com/office/officeart/2008/layout/VerticalCurvedList"/>
    <dgm:cxn modelId="{9D4E0193-3719-449B-A2EE-F7DF820FAAC9}" type="presOf" srcId="{749940C9-2769-4F91-99F0-27986CAA3E37}" destId="{8D3A51A8-368E-4681-950F-66F7962BAC32}" srcOrd="0" destOrd="0" presId="urn:microsoft.com/office/officeart/2008/layout/VerticalCurvedList"/>
    <dgm:cxn modelId="{C0B0A9A4-37E5-4997-A26A-880A6EFC7DF6}" srcId="{1FC68DEE-B214-4877-8402-4647765CC3BC}" destId="{90830C5E-048A-4D22-8880-EAE60D02C95D}" srcOrd="3" destOrd="0" parTransId="{1057207A-E9F2-4B98-8341-0233480486A5}" sibTransId="{1DBBC0EC-A059-4EBF-A907-2560509C9420}"/>
    <dgm:cxn modelId="{AA325EB8-CB09-45B2-AC2C-05F36FC1A26A}" srcId="{1FC68DEE-B214-4877-8402-4647765CC3BC}" destId="{749940C9-2769-4F91-99F0-27986CAA3E37}" srcOrd="1" destOrd="0" parTransId="{B55B0C9D-F225-469F-8931-3DDFE43C028D}" sibTransId="{2E8FC45D-72B1-4813-AF73-EBF73D0F271A}"/>
    <dgm:cxn modelId="{21A89FD5-CF98-490C-A691-F48C29E9682F}" srcId="{1FC68DEE-B214-4877-8402-4647765CC3BC}" destId="{0C8D61C1-11C0-4963-BC92-CE8AABBF0EDF}" srcOrd="0" destOrd="0" parTransId="{2149F509-EBB5-4358-B0D5-47C5885A64F4}" sibTransId="{97FB62D9-23C0-4088-B89C-DB1DB26EC1ED}"/>
    <dgm:cxn modelId="{5E2FA6D5-E61D-49D0-8165-11A9AE93D9B7}" srcId="{1FC68DEE-B214-4877-8402-4647765CC3BC}" destId="{ABD8AC03-2C40-45AB-A941-CB757B07330C}" srcOrd="2" destOrd="0" parTransId="{377BADAB-59D1-425F-8F8D-6109DE55881D}" sibTransId="{1D9937D6-8767-4DAC-A162-E96A073E44FF}"/>
    <dgm:cxn modelId="{FB3055EF-002C-4AAC-8516-7111A3740336}" type="presOf" srcId="{97FB62D9-23C0-4088-B89C-DB1DB26EC1ED}" destId="{ABDC5BE9-83FB-479B-8E39-34896C07FECD}" srcOrd="0" destOrd="0" presId="urn:microsoft.com/office/officeart/2008/layout/VerticalCurvedList"/>
    <dgm:cxn modelId="{9EF20294-23E5-4D35-B570-0738EAB3C3EB}" type="presParOf" srcId="{AD0DE7F3-8C72-4839-986D-38DD1F636824}" destId="{816DFDBB-2731-49C3-86FC-12A82A283A0A}" srcOrd="0" destOrd="0" presId="urn:microsoft.com/office/officeart/2008/layout/VerticalCurvedList"/>
    <dgm:cxn modelId="{284F2996-BFCE-412C-98BA-D83F1B3F68CD}" type="presParOf" srcId="{816DFDBB-2731-49C3-86FC-12A82A283A0A}" destId="{7892629A-06E7-4B6E-8E7A-29D24E666B38}" srcOrd="0" destOrd="0" presId="urn:microsoft.com/office/officeart/2008/layout/VerticalCurvedList"/>
    <dgm:cxn modelId="{B4F34391-95A6-463E-B40B-F53F0FC6AA81}" type="presParOf" srcId="{7892629A-06E7-4B6E-8E7A-29D24E666B38}" destId="{E4C742DD-21CF-48F1-B97B-FF89965748FE}" srcOrd="0" destOrd="0" presId="urn:microsoft.com/office/officeart/2008/layout/VerticalCurvedList"/>
    <dgm:cxn modelId="{58F02024-4FC9-4886-A9C5-FC2BF3055250}" type="presParOf" srcId="{7892629A-06E7-4B6E-8E7A-29D24E666B38}" destId="{ABDC5BE9-83FB-479B-8E39-34896C07FECD}" srcOrd="1" destOrd="0" presId="urn:microsoft.com/office/officeart/2008/layout/VerticalCurvedList"/>
    <dgm:cxn modelId="{ECF8C699-3560-48E9-84C4-B36A1AC6AC3D}" type="presParOf" srcId="{7892629A-06E7-4B6E-8E7A-29D24E666B38}" destId="{E193F676-419D-4741-B56F-96496F84EDCC}" srcOrd="2" destOrd="0" presId="urn:microsoft.com/office/officeart/2008/layout/VerticalCurvedList"/>
    <dgm:cxn modelId="{2BB7F1ED-B5AA-42C4-A635-1B3556BB0002}" type="presParOf" srcId="{7892629A-06E7-4B6E-8E7A-29D24E666B38}" destId="{B461E3E5-B6B4-4D19-B7F7-BD4A2B6A4133}" srcOrd="3" destOrd="0" presId="urn:microsoft.com/office/officeart/2008/layout/VerticalCurvedList"/>
    <dgm:cxn modelId="{75B9CB9F-9BAA-4F28-A364-F212C586E24D}" type="presParOf" srcId="{816DFDBB-2731-49C3-86FC-12A82A283A0A}" destId="{197007E3-F248-4579-A086-83E764C51366}" srcOrd="1" destOrd="0" presId="urn:microsoft.com/office/officeart/2008/layout/VerticalCurvedList"/>
    <dgm:cxn modelId="{34019F77-CF3D-4AF4-9E97-3552A78CBC8A}" type="presParOf" srcId="{816DFDBB-2731-49C3-86FC-12A82A283A0A}" destId="{1A220248-73EC-4540-B9C4-6FE68CDB0B3B}" srcOrd="2" destOrd="0" presId="urn:microsoft.com/office/officeart/2008/layout/VerticalCurvedList"/>
    <dgm:cxn modelId="{924FD38E-6DCD-4433-9570-2F8E99DDD161}" type="presParOf" srcId="{1A220248-73EC-4540-B9C4-6FE68CDB0B3B}" destId="{3661FC89-590E-4F82-A433-46BD682A25EB}" srcOrd="0" destOrd="0" presId="urn:microsoft.com/office/officeart/2008/layout/VerticalCurvedList"/>
    <dgm:cxn modelId="{C95D78CF-5C78-47B1-BF41-4C45BEB61223}" type="presParOf" srcId="{816DFDBB-2731-49C3-86FC-12A82A283A0A}" destId="{8D3A51A8-368E-4681-950F-66F7962BAC32}" srcOrd="3" destOrd="0" presId="urn:microsoft.com/office/officeart/2008/layout/VerticalCurvedList"/>
    <dgm:cxn modelId="{9EAB6F28-FCED-46AD-95A0-27B8484F8995}" type="presParOf" srcId="{816DFDBB-2731-49C3-86FC-12A82A283A0A}" destId="{F8497955-E05B-4497-9718-8E8002546645}" srcOrd="4" destOrd="0" presId="urn:microsoft.com/office/officeart/2008/layout/VerticalCurvedList"/>
    <dgm:cxn modelId="{2CDF5644-8304-467F-B35C-609EF2062CB8}" type="presParOf" srcId="{F8497955-E05B-4497-9718-8E8002546645}" destId="{4AF33A76-4797-40D4-8EC2-8643D4382071}" srcOrd="0" destOrd="0" presId="urn:microsoft.com/office/officeart/2008/layout/VerticalCurvedList"/>
    <dgm:cxn modelId="{CF4B8CEB-CE35-49A5-BF0F-E7CB7940C1AE}" type="presParOf" srcId="{816DFDBB-2731-49C3-86FC-12A82A283A0A}" destId="{51AA3DFB-94E6-429C-A9C7-0BD9FB897DB3}" srcOrd="5" destOrd="0" presId="urn:microsoft.com/office/officeart/2008/layout/VerticalCurvedList"/>
    <dgm:cxn modelId="{E3ED8026-EEDD-4E0D-BBF3-E2F6ED73B90F}" type="presParOf" srcId="{816DFDBB-2731-49C3-86FC-12A82A283A0A}" destId="{D2361946-CB28-4E8F-943E-47C247FF4F6F}" srcOrd="6" destOrd="0" presId="urn:microsoft.com/office/officeart/2008/layout/VerticalCurvedList"/>
    <dgm:cxn modelId="{9E5C714C-1570-48FA-A465-97485883933D}" type="presParOf" srcId="{D2361946-CB28-4E8F-943E-47C247FF4F6F}" destId="{F4C933A6-EAFD-4822-813B-72C300F7E8F5}" srcOrd="0" destOrd="0" presId="urn:microsoft.com/office/officeart/2008/layout/VerticalCurvedList"/>
    <dgm:cxn modelId="{7359392B-B1D6-4BBA-8143-79EBE08850FC}" type="presParOf" srcId="{816DFDBB-2731-49C3-86FC-12A82A283A0A}" destId="{3CCBBD7E-9E78-4D37-AB76-C321F78BA567}" srcOrd="7" destOrd="0" presId="urn:microsoft.com/office/officeart/2008/layout/VerticalCurvedList"/>
    <dgm:cxn modelId="{D0F4A22A-90A3-434F-9F71-71A53980B6C7}" type="presParOf" srcId="{816DFDBB-2731-49C3-86FC-12A82A283A0A}" destId="{7567F099-CD4A-4AAD-9A7E-3FB4D411600D}" srcOrd="8" destOrd="0" presId="urn:microsoft.com/office/officeart/2008/layout/VerticalCurvedList"/>
    <dgm:cxn modelId="{76BF8E15-1827-4366-92B9-24CC0707EDA0}" type="presParOf" srcId="{7567F099-CD4A-4AAD-9A7E-3FB4D411600D}" destId="{E31CFD14-C391-4B62-8F3C-8B37D38591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5C5B5-2769-48CA-9C46-4D43C141A5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31CEAAC-937C-4D5A-B0B5-0BCD2F7192D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hu-HU" sz="2800" b="1" dirty="0"/>
            <a:t>Egészségügyi intézkedések </a:t>
          </a:r>
          <a:r>
            <a:rPr lang="hu-HU" sz="2800" b="0" dirty="0"/>
            <a:t>– 13 (7) db</a:t>
          </a:r>
        </a:p>
      </dgm:t>
    </dgm:pt>
    <dgm:pt modelId="{8B2CD304-FD0D-41D1-A383-DE903C5A6E66}" type="parTrans" cxnId="{BF7AD2E1-3C7E-47A1-90EB-8C8D8C377D0E}">
      <dgm:prSet/>
      <dgm:spPr/>
      <dgm:t>
        <a:bodyPr/>
        <a:lstStyle/>
        <a:p>
          <a:pPr algn="l"/>
          <a:endParaRPr lang="hu-HU" b="1"/>
        </a:p>
      </dgm:t>
    </dgm:pt>
    <dgm:pt modelId="{3EBC994E-ABC8-45D2-B2F8-0333C7173283}" type="sibTrans" cxnId="{BF7AD2E1-3C7E-47A1-90EB-8C8D8C377D0E}">
      <dgm:prSet/>
      <dgm:spPr/>
      <dgm:t>
        <a:bodyPr/>
        <a:lstStyle/>
        <a:p>
          <a:pPr algn="l"/>
          <a:endParaRPr lang="hu-HU" b="1"/>
        </a:p>
      </dgm:t>
    </dgm:pt>
    <dgm:pt modelId="{DF64F307-47C2-4F05-A171-85BDAE6477A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hu-HU" sz="2800" b="1" dirty="0"/>
            <a:t>Kkv stratégia </a:t>
          </a:r>
          <a:r>
            <a:rPr lang="hu-HU" sz="2800" b="0" dirty="0"/>
            <a:t>– 12 (5) db</a:t>
          </a:r>
        </a:p>
      </dgm:t>
    </dgm:pt>
    <dgm:pt modelId="{CFBD0E9B-87C5-4E5A-876E-A3BEF2D7022B}" type="parTrans" cxnId="{F539DAB4-9F87-4858-AA0F-28C7D8DE6047}">
      <dgm:prSet/>
      <dgm:spPr/>
      <dgm:t>
        <a:bodyPr/>
        <a:lstStyle/>
        <a:p>
          <a:pPr algn="l"/>
          <a:endParaRPr lang="hu-HU" b="1"/>
        </a:p>
      </dgm:t>
    </dgm:pt>
    <dgm:pt modelId="{4CAEF17F-48DF-44AD-8ADE-F873DD57169F}" type="sibTrans" cxnId="{F539DAB4-9F87-4858-AA0F-28C7D8DE6047}">
      <dgm:prSet/>
      <dgm:spPr/>
      <dgm:t>
        <a:bodyPr/>
        <a:lstStyle/>
        <a:p>
          <a:pPr algn="l"/>
          <a:endParaRPr lang="hu-HU" b="1"/>
        </a:p>
      </dgm:t>
    </dgm:pt>
    <dgm:pt modelId="{E59A2E24-42B6-4F16-B636-B00F4ECB553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hu-HU" sz="2800" b="1" dirty="0"/>
            <a:t>Energia- és klímaterv </a:t>
          </a:r>
          <a:r>
            <a:rPr lang="hu-HU" sz="2800" b="0" dirty="0"/>
            <a:t>– 10 (5) db</a:t>
          </a:r>
        </a:p>
      </dgm:t>
    </dgm:pt>
    <dgm:pt modelId="{C37FC1D9-F5CB-4684-9021-0FD48A9CAD09}" type="parTrans" cxnId="{1BC770BD-12F1-40E9-B60E-E6D6EB07D5A9}">
      <dgm:prSet/>
      <dgm:spPr/>
      <dgm:t>
        <a:bodyPr/>
        <a:lstStyle/>
        <a:p>
          <a:pPr algn="l"/>
          <a:endParaRPr lang="hu-HU" b="1"/>
        </a:p>
      </dgm:t>
    </dgm:pt>
    <dgm:pt modelId="{31ED17B4-9721-4037-8AD6-569D26A4F211}" type="sibTrans" cxnId="{1BC770BD-12F1-40E9-B60E-E6D6EB07D5A9}">
      <dgm:prSet/>
      <dgm:spPr/>
      <dgm:t>
        <a:bodyPr/>
        <a:lstStyle/>
        <a:p>
          <a:pPr algn="l"/>
          <a:endParaRPr lang="hu-HU" b="1"/>
        </a:p>
      </dgm:t>
    </dgm:pt>
    <dgm:pt modelId="{51755A5F-59E9-474C-B511-C5EF1526527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hu-HU" sz="2800" b="1" dirty="0"/>
            <a:t>Otthonteremtési program </a:t>
          </a:r>
          <a:r>
            <a:rPr lang="hu-HU" sz="2800" b="0" dirty="0"/>
            <a:t>– 4 (2) db</a:t>
          </a:r>
        </a:p>
      </dgm:t>
    </dgm:pt>
    <dgm:pt modelId="{409BC98A-8D7C-49BA-8EAD-CC4D38A6B113}" type="parTrans" cxnId="{B3DD94D5-B548-4D6D-84EC-44D5310E24FD}">
      <dgm:prSet/>
      <dgm:spPr/>
      <dgm:t>
        <a:bodyPr/>
        <a:lstStyle/>
        <a:p>
          <a:pPr algn="l"/>
          <a:endParaRPr lang="hu-HU" b="1"/>
        </a:p>
      </dgm:t>
    </dgm:pt>
    <dgm:pt modelId="{98ECA81B-013D-40AB-B806-A83DF62B403F}" type="sibTrans" cxnId="{B3DD94D5-B548-4D6D-84EC-44D5310E24FD}">
      <dgm:prSet/>
      <dgm:spPr/>
      <dgm:t>
        <a:bodyPr/>
        <a:lstStyle/>
        <a:p>
          <a:pPr algn="l"/>
          <a:endParaRPr lang="hu-HU" b="1"/>
        </a:p>
      </dgm:t>
    </dgm:pt>
    <dgm:pt modelId="{7B83783B-F1FC-4838-92B3-3536E36F052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hu-HU" sz="2800" b="1" dirty="0"/>
            <a:t>Módosított Nemzeti alaptanterv </a:t>
          </a:r>
          <a:r>
            <a:rPr lang="hu-HU" sz="2800" b="0" dirty="0"/>
            <a:t>– 10 (5) db</a:t>
          </a:r>
        </a:p>
      </dgm:t>
    </dgm:pt>
    <dgm:pt modelId="{C14B5D99-39C5-43D6-AA4D-19DB4FED47BF}" type="parTrans" cxnId="{1C20C40B-9EA5-4A8C-AF5F-C4D0D776A161}">
      <dgm:prSet/>
      <dgm:spPr/>
      <dgm:t>
        <a:bodyPr/>
        <a:lstStyle/>
        <a:p>
          <a:pPr algn="l"/>
          <a:endParaRPr lang="hu-HU" b="1"/>
        </a:p>
      </dgm:t>
    </dgm:pt>
    <dgm:pt modelId="{3027CD24-DED9-4AD6-99D1-8DEF709F5BC0}" type="sibTrans" cxnId="{1C20C40B-9EA5-4A8C-AF5F-C4D0D776A161}">
      <dgm:prSet/>
      <dgm:spPr/>
      <dgm:t>
        <a:bodyPr/>
        <a:lstStyle/>
        <a:p>
          <a:pPr algn="l"/>
          <a:endParaRPr lang="hu-HU" b="1"/>
        </a:p>
      </dgm:t>
    </dgm:pt>
    <dgm:pt modelId="{F1BB63B1-400E-411D-9DC0-141E9301935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hu-HU" sz="2800" b="1" dirty="0"/>
            <a:t>Digitalizációs stratégiák </a:t>
          </a:r>
          <a:r>
            <a:rPr lang="hu-HU" sz="2800" b="0" dirty="0"/>
            <a:t>– 11 (7) db</a:t>
          </a:r>
          <a:endParaRPr lang="hu-HU" sz="2800" b="1" dirty="0"/>
        </a:p>
      </dgm:t>
    </dgm:pt>
    <dgm:pt modelId="{362062A9-EC9C-4370-B0DF-1EFB86875C74}" type="parTrans" cxnId="{5B6BCF19-4088-472B-AA11-AC074565F455}">
      <dgm:prSet/>
      <dgm:spPr/>
      <dgm:t>
        <a:bodyPr/>
        <a:lstStyle/>
        <a:p>
          <a:endParaRPr lang="hu-HU"/>
        </a:p>
      </dgm:t>
    </dgm:pt>
    <dgm:pt modelId="{CF3AE69F-FE32-48A1-817D-7955968A07C6}" type="sibTrans" cxnId="{5B6BCF19-4088-472B-AA11-AC074565F455}">
      <dgm:prSet/>
      <dgm:spPr/>
      <dgm:t>
        <a:bodyPr/>
        <a:lstStyle/>
        <a:p>
          <a:endParaRPr lang="hu-HU"/>
        </a:p>
      </dgm:t>
    </dgm:pt>
    <dgm:pt modelId="{90C06333-708B-40B7-A15F-A2C034444243}" type="pres">
      <dgm:prSet presAssocID="{E1E5C5B5-2769-48CA-9C46-4D43C141A58F}" presName="linearFlow" presStyleCnt="0">
        <dgm:presLayoutVars>
          <dgm:dir/>
          <dgm:resizeHandles val="exact"/>
        </dgm:presLayoutVars>
      </dgm:prSet>
      <dgm:spPr/>
    </dgm:pt>
    <dgm:pt modelId="{B3724CCA-A743-4472-BBC1-42C156A34ED2}" type="pres">
      <dgm:prSet presAssocID="{331CEAAC-937C-4D5A-B0B5-0BCD2F7192D5}" presName="composite" presStyleCnt="0"/>
      <dgm:spPr/>
    </dgm:pt>
    <dgm:pt modelId="{F688020D-6CC9-464B-85B8-773725F5536E}" type="pres">
      <dgm:prSet presAssocID="{331CEAAC-937C-4D5A-B0B5-0BCD2F7192D5}" presName="imgShp" presStyleLbl="fgImgPlace1" presStyleIdx="0" presStyleCnt="6"/>
      <dgm:spPr>
        <a:noFill/>
      </dgm:spPr>
    </dgm:pt>
    <dgm:pt modelId="{11828888-F824-49D9-A16E-DD27D3471C23}" type="pres">
      <dgm:prSet presAssocID="{331CEAAC-937C-4D5A-B0B5-0BCD2F7192D5}" presName="txShp" presStyleLbl="node1" presStyleIdx="0" presStyleCnt="6">
        <dgm:presLayoutVars>
          <dgm:bulletEnabled val="1"/>
        </dgm:presLayoutVars>
      </dgm:prSet>
      <dgm:spPr/>
    </dgm:pt>
    <dgm:pt modelId="{3D7DD819-B2DE-4B10-878D-E9C3F6856C67}" type="pres">
      <dgm:prSet presAssocID="{3EBC994E-ABC8-45D2-B2F8-0333C7173283}" presName="spacing" presStyleCnt="0"/>
      <dgm:spPr/>
    </dgm:pt>
    <dgm:pt modelId="{F782F7D2-3285-49E8-B560-3E191470098E}" type="pres">
      <dgm:prSet presAssocID="{DF64F307-47C2-4F05-A171-85BDAE6477A6}" presName="composite" presStyleCnt="0"/>
      <dgm:spPr/>
    </dgm:pt>
    <dgm:pt modelId="{C7D12309-8985-4A73-9D4D-D5D0DDF8A2DB}" type="pres">
      <dgm:prSet presAssocID="{DF64F307-47C2-4F05-A171-85BDAE6477A6}" presName="imgShp" presStyleLbl="fgImgPlace1" presStyleIdx="1" presStyleCnt="6"/>
      <dgm:spPr>
        <a:noFill/>
      </dgm:spPr>
    </dgm:pt>
    <dgm:pt modelId="{BA2B5C96-B26F-4B7C-AB6A-B1B8A868CFAF}" type="pres">
      <dgm:prSet presAssocID="{DF64F307-47C2-4F05-A171-85BDAE6477A6}" presName="txShp" presStyleLbl="node1" presStyleIdx="1" presStyleCnt="6" custLinFactNeighborX="83" custLinFactNeighborY="8998">
        <dgm:presLayoutVars>
          <dgm:bulletEnabled val="1"/>
        </dgm:presLayoutVars>
      </dgm:prSet>
      <dgm:spPr/>
    </dgm:pt>
    <dgm:pt modelId="{6F462E91-927C-4A46-8A1D-D3D6E61F0C5B}" type="pres">
      <dgm:prSet presAssocID="{4CAEF17F-48DF-44AD-8ADE-F873DD57169F}" presName="spacing" presStyleCnt="0"/>
      <dgm:spPr/>
    </dgm:pt>
    <dgm:pt modelId="{EF1B5BD1-BD36-4A25-81EA-D84E565440A6}" type="pres">
      <dgm:prSet presAssocID="{F1BB63B1-400E-411D-9DC0-141E93019355}" presName="composite" presStyleCnt="0"/>
      <dgm:spPr/>
    </dgm:pt>
    <dgm:pt modelId="{717058AC-229B-42A8-9A1B-390D5FC76C9A}" type="pres">
      <dgm:prSet presAssocID="{F1BB63B1-400E-411D-9DC0-141E93019355}" presName="imgShp" presStyleLbl="fgImgPlace1" presStyleIdx="2" presStyleCnt="6" custScaleX="126025" custScaleY="126025" custLinFactNeighborX="-11829" custLinFactNeighborY="3453"/>
      <dgm:spPr>
        <a:solidFill>
          <a:schemeClr val="accent1">
            <a:lumMod val="20000"/>
            <a:lumOff val="80000"/>
          </a:schemeClr>
        </a:solidFill>
      </dgm:spPr>
    </dgm:pt>
    <dgm:pt modelId="{A488D7A7-AE0B-4D58-A1BB-E146E10AF044}" type="pres">
      <dgm:prSet presAssocID="{F1BB63B1-400E-411D-9DC0-141E93019355}" presName="txShp" presStyleLbl="node1" presStyleIdx="2" presStyleCnt="6" custLinFactNeighborX="-414" custLinFactNeighborY="235">
        <dgm:presLayoutVars>
          <dgm:bulletEnabled val="1"/>
        </dgm:presLayoutVars>
      </dgm:prSet>
      <dgm:spPr/>
    </dgm:pt>
    <dgm:pt modelId="{7690AA9D-0732-4275-A2A5-21B4D8208FAF}" type="pres">
      <dgm:prSet presAssocID="{CF3AE69F-FE32-48A1-817D-7955968A07C6}" presName="spacing" presStyleCnt="0"/>
      <dgm:spPr/>
    </dgm:pt>
    <dgm:pt modelId="{8B17B3F7-63BD-435B-9120-828F59869761}" type="pres">
      <dgm:prSet presAssocID="{E59A2E24-42B6-4F16-B636-B00F4ECB5539}" presName="composite" presStyleCnt="0"/>
      <dgm:spPr/>
    </dgm:pt>
    <dgm:pt modelId="{CA7ED4D9-0745-49A3-B1FC-22EDABE2326E}" type="pres">
      <dgm:prSet presAssocID="{E59A2E24-42B6-4F16-B636-B00F4ECB5539}" presName="imgShp" presStyleLbl="fgImgPlace1" presStyleIdx="3" presStyleCnt="6"/>
      <dgm:spPr>
        <a:noFill/>
      </dgm:spPr>
    </dgm:pt>
    <dgm:pt modelId="{9E06CBE8-037C-475B-AA0A-790FDA84D209}" type="pres">
      <dgm:prSet presAssocID="{E59A2E24-42B6-4F16-B636-B00F4ECB5539}" presName="txShp" presStyleLbl="node1" presStyleIdx="3" presStyleCnt="6" custLinFactNeighborX="241" custLinFactNeighborY="-9060">
        <dgm:presLayoutVars>
          <dgm:bulletEnabled val="1"/>
        </dgm:presLayoutVars>
      </dgm:prSet>
      <dgm:spPr/>
    </dgm:pt>
    <dgm:pt modelId="{5944B6FA-1C83-4C23-B764-9F70C4393BB9}" type="pres">
      <dgm:prSet presAssocID="{31ED17B4-9721-4037-8AD6-569D26A4F211}" presName="spacing" presStyleCnt="0"/>
      <dgm:spPr/>
    </dgm:pt>
    <dgm:pt modelId="{E89847D3-80AA-45D2-A4C5-1E80208E520E}" type="pres">
      <dgm:prSet presAssocID="{7B83783B-F1FC-4838-92B3-3536E36F052D}" presName="composite" presStyleCnt="0"/>
      <dgm:spPr/>
    </dgm:pt>
    <dgm:pt modelId="{01D7976B-0B95-447F-9DA9-862735215FC6}" type="pres">
      <dgm:prSet presAssocID="{7B83783B-F1FC-4838-92B3-3536E36F052D}" presName="imgShp" presStyleLbl="fgImgPlace1" presStyleIdx="4" presStyleCnt="6"/>
      <dgm:spPr>
        <a:noFill/>
      </dgm:spPr>
    </dgm:pt>
    <dgm:pt modelId="{8881B0EB-1E6C-40ED-80DA-E44C7BE4AFDE}" type="pres">
      <dgm:prSet presAssocID="{7B83783B-F1FC-4838-92B3-3536E36F052D}" presName="txShp" presStyleLbl="node1" presStyleIdx="4" presStyleCnt="6" custLinFactNeighborX="482">
        <dgm:presLayoutVars>
          <dgm:bulletEnabled val="1"/>
        </dgm:presLayoutVars>
      </dgm:prSet>
      <dgm:spPr/>
    </dgm:pt>
    <dgm:pt modelId="{3CE55382-67C4-4705-8B9C-C6F904180907}" type="pres">
      <dgm:prSet presAssocID="{3027CD24-DED9-4AD6-99D1-8DEF709F5BC0}" presName="spacing" presStyleCnt="0"/>
      <dgm:spPr/>
    </dgm:pt>
    <dgm:pt modelId="{11CE63DF-0DD3-405F-8A42-B1019C243ED5}" type="pres">
      <dgm:prSet presAssocID="{51755A5F-59E9-474C-B511-C5EF15265271}" presName="composite" presStyleCnt="0"/>
      <dgm:spPr/>
    </dgm:pt>
    <dgm:pt modelId="{395211DA-AAFA-48A3-9949-EED92AC39201}" type="pres">
      <dgm:prSet presAssocID="{51755A5F-59E9-474C-B511-C5EF15265271}" presName="imgShp" presStyleLbl="fgImgPlace1" presStyleIdx="5" presStyleCnt="6" custScaleX="121887" custScaleY="121887" custLinFactNeighborX="-13632" custLinFactNeighborY="2801"/>
      <dgm:spPr>
        <a:solidFill>
          <a:schemeClr val="accent1">
            <a:lumMod val="20000"/>
            <a:lumOff val="80000"/>
          </a:schemeClr>
        </a:solidFill>
      </dgm:spPr>
    </dgm:pt>
    <dgm:pt modelId="{CBA2A6B0-5FDB-45A3-BB95-7902EEFD370D}" type="pres">
      <dgm:prSet presAssocID="{51755A5F-59E9-474C-B511-C5EF15265271}" presName="txShp" presStyleLbl="node1" presStyleIdx="5" presStyleCnt="6" custLinFactNeighborX="241">
        <dgm:presLayoutVars>
          <dgm:bulletEnabled val="1"/>
        </dgm:presLayoutVars>
      </dgm:prSet>
      <dgm:spPr/>
    </dgm:pt>
  </dgm:ptLst>
  <dgm:cxnLst>
    <dgm:cxn modelId="{1C20C40B-9EA5-4A8C-AF5F-C4D0D776A161}" srcId="{E1E5C5B5-2769-48CA-9C46-4D43C141A58F}" destId="{7B83783B-F1FC-4838-92B3-3536E36F052D}" srcOrd="4" destOrd="0" parTransId="{C14B5D99-39C5-43D6-AA4D-19DB4FED47BF}" sibTransId="{3027CD24-DED9-4AD6-99D1-8DEF709F5BC0}"/>
    <dgm:cxn modelId="{5B6BCF19-4088-472B-AA11-AC074565F455}" srcId="{E1E5C5B5-2769-48CA-9C46-4D43C141A58F}" destId="{F1BB63B1-400E-411D-9DC0-141E93019355}" srcOrd="2" destOrd="0" parTransId="{362062A9-EC9C-4370-B0DF-1EFB86875C74}" sibTransId="{CF3AE69F-FE32-48A1-817D-7955968A07C6}"/>
    <dgm:cxn modelId="{D1A97C68-906C-47D8-B78D-659B41DE8958}" type="presOf" srcId="{F1BB63B1-400E-411D-9DC0-141E93019355}" destId="{A488D7A7-AE0B-4D58-A1BB-E146E10AF044}" srcOrd="0" destOrd="0" presId="urn:microsoft.com/office/officeart/2005/8/layout/vList3"/>
    <dgm:cxn modelId="{6AA14B4F-21FE-488B-92C1-70396A698CB8}" type="presOf" srcId="{E1E5C5B5-2769-48CA-9C46-4D43C141A58F}" destId="{90C06333-708B-40B7-A15F-A2C034444243}" srcOrd="0" destOrd="0" presId="urn:microsoft.com/office/officeart/2005/8/layout/vList3"/>
    <dgm:cxn modelId="{8DB84F6F-0515-4C3A-A4E0-379975B8B5AC}" type="presOf" srcId="{7B83783B-F1FC-4838-92B3-3536E36F052D}" destId="{8881B0EB-1E6C-40ED-80DA-E44C7BE4AFDE}" srcOrd="0" destOrd="0" presId="urn:microsoft.com/office/officeart/2005/8/layout/vList3"/>
    <dgm:cxn modelId="{A624FB6F-A3E9-4EFC-91E6-673239753EB3}" type="presOf" srcId="{DF64F307-47C2-4F05-A171-85BDAE6477A6}" destId="{BA2B5C96-B26F-4B7C-AB6A-B1B8A868CFAF}" srcOrd="0" destOrd="0" presId="urn:microsoft.com/office/officeart/2005/8/layout/vList3"/>
    <dgm:cxn modelId="{8288FF7B-3210-4BCD-9F46-F830F4A81459}" type="presOf" srcId="{331CEAAC-937C-4D5A-B0B5-0BCD2F7192D5}" destId="{11828888-F824-49D9-A16E-DD27D3471C23}" srcOrd="0" destOrd="0" presId="urn:microsoft.com/office/officeart/2005/8/layout/vList3"/>
    <dgm:cxn modelId="{F6D92383-13AC-4653-B8CD-D76FC8D8C7F2}" type="presOf" srcId="{51755A5F-59E9-474C-B511-C5EF15265271}" destId="{CBA2A6B0-5FDB-45A3-BB95-7902EEFD370D}" srcOrd="0" destOrd="0" presId="urn:microsoft.com/office/officeart/2005/8/layout/vList3"/>
    <dgm:cxn modelId="{71335990-0437-4F6F-9754-234EF8598DD8}" type="presOf" srcId="{E59A2E24-42B6-4F16-B636-B00F4ECB5539}" destId="{9E06CBE8-037C-475B-AA0A-790FDA84D209}" srcOrd="0" destOrd="0" presId="urn:microsoft.com/office/officeart/2005/8/layout/vList3"/>
    <dgm:cxn modelId="{F539DAB4-9F87-4858-AA0F-28C7D8DE6047}" srcId="{E1E5C5B5-2769-48CA-9C46-4D43C141A58F}" destId="{DF64F307-47C2-4F05-A171-85BDAE6477A6}" srcOrd="1" destOrd="0" parTransId="{CFBD0E9B-87C5-4E5A-876E-A3BEF2D7022B}" sibTransId="{4CAEF17F-48DF-44AD-8ADE-F873DD57169F}"/>
    <dgm:cxn modelId="{1BC770BD-12F1-40E9-B60E-E6D6EB07D5A9}" srcId="{E1E5C5B5-2769-48CA-9C46-4D43C141A58F}" destId="{E59A2E24-42B6-4F16-B636-B00F4ECB5539}" srcOrd="3" destOrd="0" parTransId="{C37FC1D9-F5CB-4684-9021-0FD48A9CAD09}" sibTransId="{31ED17B4-9721-4037-8AD6-569D26A4F211}"/>
    <dgm:cxn modelId="{B3DD94D5-B548-4D6D-84EC-44D5310E24FD}" srcId="{E1E5C5B5-2769-48CA-9C46-4D43C141A58F}" destId="{51755A5F-59E9-474C-B511-C5EF15265271}" srcOrd="5" destOrd="0" parTransId="{409BC98A-8D7C-49BA-8EAD-CC4D38A6B113}" sibTransId="{98ECA81B-013D-40AB-B806-A83DF62B403F}"/>
    <dgm:cxn modelId="{BF7AD2E1-3C7E-47A1-90EB-8C8D8C377D0E}" srcId="{E1E5C5B5-2769-48CA-9C46-4D43C141A58F}" destId="{331CEAAC-937C-4D5A-B0B5-0BCD2F7192D5}" srcOrd="0" destOrd="0" parTransId="{8B2CD304-FD0D-41D1-A383-DE903C5A6E66}" sibTransId="{3EBC994E-ABC8-45D2-B2F8-0333C7173283}"/>
    <dgm:cxn modelId="{3F43E8F4-A941-49B2-8555-FF8BE970AB5F}" type="presParOf" srcId="{90C06333-708B-40B7-A15F-A2C034444243}" destId="{B3724CCA-A743-4472-BBC1-42C156A34ED2}" srcOrd="0" destOrd="0" presId="urn:microsoft.com/office/officeart/2005/8/layout/vList3"/>
    <dgm:cxn modelId="{460820B1-C57A-4FAA-9F41-271961ADF4FA}" type="presParOf" srcId="{B3724CCA-A743-4472-BBC1-42C156A34ED2}" destId="{F688020D-6CC9-464B-85B8-773725F5536E}" srcOrd="0" destOrd="0" presId="urn:microsoft.com/office/officeart/2005/8/layout/vList3"/>
    <dgm:cxn modelId="{2BCBD522-B6B3-4D01-998D-D04A28D73A14}" type="presParOf" srcId="{B3724CCA-A743-4472-BBC1-42C156A34ED2}" destId="{11828888-F824-49D9-A16E-DD27D3471C23}" srcOrd="1" destOrd="0" presId="urn:microsoft.com/office/officeart/2005/8/layout/vList3"/>
    <dgm:cxn modelId="{02756FED-EC8B-4207-AEC2-7AC6F73B2FBB}" type="presParOf" srcId="{90C06333-708B-40B7-A15F-A2C034444243}" destId="{3D7DD819-B2DE-4B10-878D-E9C3F6856C67}" srcOrd="1" destOrd="0" presId="urn:microsoft.com/office/officeart/2005/8/layout/vList3"/>
    <dgm:cxn modelId="{564D2F5B-DDEF-4072-9BBC-3182D5674547}" type="presParOf" srcId="{90C06333-708B-40B7-A15F-A2C034444243}" destId="{F782F7D2-3285-49E8-B560-3E191470098E}" srcOrd="2" destOrd="0" presId="urn:microsoft.com/office/officeart/2005/8/layout/vList3"/>
    <dgm:cxn modelId="{CCE894B0-4F39-4B86-8A89-3FC72D9E0E25}" type="presParOf" srcId="{F782F7D2-3285-49E8-B560-3E191470098E}" destId="{C7D12309-8985-4A73-9D4D-D5D0DDF8A2DB}" srcOrd="0" destOrd="0" presId="urn:microsoft.com/office/officeart/2005/8/layout/vList3"/>
    <dgm:cxn modelId="{026EE35D-3102-4B5A-9DD8-71C661516517}" type="presParOf" srcId="{F782F7D2-3285-49E8-B560-3E191470098E}" destId="{BA2B5C96-B26F-4B7C-AB6A-B1B8A868CFAF}" srcOrd="1" destOrd="0" presId="urn:microsoft.com/office/officeart/2005/8/layout/vList3"/>
    <dgm:cxn modelId="{9E08BF6B-1139-4389-A380-B6FA737E2BA5}" type="presParOf" srcId="{90C06333-708B-40B7-A15F-A2C034444243}" destId="{6F462E91-927C-4A46-8A1D-D3D6E61F0C5B}" srcOrd="3" destOrd="0" presId="urn:microsoft.com/office/officeart/2005/8/layout/vList3"/>
    <dgm:cxn modelId="{F60EA4A8-DDE4-4E4D-B47B-3A60C5ADFC92}" type="presParOf" srcId="{90C06333-708B-40B7-A15F-A2C034444243}" destId="{EF1B5BD1-BD36-4A25-81EA-D84E565440A6}" srcOrd="4" destOrd="0" presId="urn:microsoft.com/office/officeart/2005/8/layout/vList3"/>
    <dgm:cxn modelId="{542A68F0-09A3-4E92-B88B-BA6AEC680301}" type="presParOf" srcId="{EF1B5BD1-BD36-4A25-81EA-D84E565440A6}" destId="{717058AC-229B-42A8-9A1B-390D5FC76C9A}" srcOrd="0" destOrd="0" presId="urn:microsoft.com/office/officeart/2005/8/layout/vList3"/>
    <dgm:cxn modelId="{72A0F0E5-B00D-4FB6-B7BA-45F852BB5A5C}" type="presParOf" srcId="{EF1B5BD1-BD36-4A25-81EA-D84E565440A6}" destId="{A488D7A7-AE0B-4D58-A1BB-E146E10AF044}" srcOrd="1" destOrd="0" presId="urn:microsoft.com/office/officeart/2005/8/layout/vList3"/>
    <dgm:cxn modelId="{855CFF2A-0481-4DFE-83A4-79C451559B5A}" type="presParOf" srcId="{90C06333-708B-40B7-A15F-A2C034444243}" destId="{7690AA9D-0732-4275-A2A5-21B4D8208FAF}" srcOrd="5" destOrd="0" presId="urn:microsoft.com/office/officeart/2005/8/layout/vList3"/>
    <dgm:cxn modelId="{8CE7AAC7-BB39-425B-BA0A-006815988133}" type="presParOf" srcId="{90C06333-708B-40B7-A15F-A2C034444243}" destId="{8B17B3F7-63BD-435B-9120-828F59869761}" srcOrd="6" destOrd="0" presId="urn:microsoft.com/office/officeart/2005/8/layout/vList3"/>
    <dgm:cxn modelId="{37FB3615-3840-490D-8FB6-F02831FE5907}" type="presParOf" srcId="{8B17B3F7-63BD-435B-9120-828F59869761}" destId="{CA7ED4D9-0745-49A3-B1FC-22EDABE2326E}" srcOrd="0" destOrd="0" presId="urn:microsoft.com/office/officeart/2005/8/layout/vList3"/>
    <dgm:cxn modelId="{70F4B47D-6B47-40E4-837C-80C9B0F3E0B4}" type="presParOf" srcId="{8B17B3F7-63BD-435B-9120-828F59869761}" destId="{9E06CBE8-037C-475B-AA0A-790FDA84D209}" srcOrd="1" destOrd="0" presId="urn:microsoft.com/office/officeart/2005/8/layout/vList3"/>
    <dgm:cxn modelId="{00256B5E-83F7-4731-B5C5-EDCAAD37D62A}" type="presParOf" srcId="{90C06333-708B-40B7-A15F-A2C034444243}" destId="{5944B6FA-1C83-4C23-B764-9F70C4393BB9}" srcOrd="7" destOrd="0" presId="urn:microsoft.com/office/officeart/2005/8/layout/vList3"/>
    <dgm:cxn modelId="{712062F6-1B18-439A-B364-D764614A9175}" type="presParOf" srcId="{90C06333-708B-40B7-A15F-A2C034444243}" destId="{E89847D3-80AA-45D2-A4C5-1E80208E520E}" srcOrd="8" destOrd="0" presId="urn:microsoft.com/office/officeart/2005/8/layout/vList3"/>
    <dgm:cxn modelId="{2931A05F-EE2F-4C33-BCD4-C99485E3B4E2}" type="presParOf" srcId="{E89847D3-80AA-45D2-A4C5-1E80208E520E}" destId="{01D7976B-0B95-447F-9DA9-862735215FC6}" srcOrd="0" destOrd="0" presId="urn:microsoft.com/office/officeart/2005/8/layout/vList3"/>
    <dgm:cxn modelId="{7F947A14-E581-4E4D-A7B2-BD7AA4996803}" type="presParOf" srcId="{E89847D3-80AA-45D2-A4C5-1E80208E520E}" destId="{8881B0EB-1E6C-40ED-80DA-E44C7BE4AFDE}" srcOrd="1" destOrd="0" presId="urn:microsoft.com/office/officeart/2005/8/layout/vList3"/>
    <dgm:cxn modelId="{1994248B-D7EE-49ED-A031-6F9E0A3567B7}" type="presParOf" srcId="{90C06333-708B-40B7-A15F-A2C034444243}" destId="{3CE55382-67C4-4705-8B9C-C6F904180907}" srcOrd="9" destOrd="0" presId="urn:microsoft.com/office/officeart/2005/8/layout/vList3"/>
    <dgm:cxn modelId="{84D46B97-25B7-4158-BDB5-1A13E82437C6}" type="presParOf" srcId="{90C06333-708B-40B7-A15F-A2C034444243}" destId="{11CE63DF-0DD3-405F-8A42-B1019C243ED5}" srcOrd="10" destOrd="0" presId="urn:microsoft.com/office/officeart/2005/8/layout/vList3"/>
    <dgm:cxn modelId="{0945B2C7-65FE-4B80-88C2-4C352B3A3F24}" type="presParOf" srcId="{11CE63DF-0DD3-405F-8A42-B1019C243ED5}" destId="{395211DA-AAFA-48A3-9949-EED92AC39201}" srcOrd="0" destOrd="0" presId="urn:microsoft.com/office/officeart/2005/8/layout/vList3"/>
    <dgm:cxn modelId="{9656880F-3543-4BF7-A50F-0739A5DA5861}" type="presParOf" srcId="{11CE63DF-0DD3-405F-8A42-B1019C243ED5}" destId="{CBA2A6B0-5FDB-45A3-BB95-7902EEFD37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C68DEE-B214-4877-8402-4647765CC3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C8D61C1-11C0-4963-BC92-CE8AABBF0EDF}">
      <dgm:prSet phldrT="[Text]" custT="1"/>
      <dgm:spPr/>
      <dgm:t>
        <a:bodyPr lIns="720000"/>
        <a:lstStyle/>
        <a:p>
          <a:r>
            <a:rPr lang="hu-HU" sz="1800" dirty="0"/>
            <a:t>A Versenyképességi tükör prioritással súlyozott </a:t>
          </a:r>
          <a:r>
            <a:rPr lang="hu-HU" sz="1800" b="1" dirty="0"/>
            <a:t>megvalósulása a tavalyi 22-ről 34 százalékra nőtt</a:t>
          </a:r>
          <a:endParaRPr lang="hu-HU" sz="1800" dirty="0"/>
        </a:p>
      </dgm:t>
    </dgm:pt>
    <dgm:pt modelId="{2149F509-EBB5-4358-B0D5-47C5885A64F4}" type="parTrans" cxnId="{21A89FD5-CF98-490C-A691-F48C29E9682F}">
      <dgm:prSet/>
      <dgm:spPr/>
      <dgm:t>
        <a:bodyPr/>
        <a:lstStyle/>
        <a:p>
          <a:endParaRPr lang="hu-HU" sz="1600"/>
        </a:p>
      </dgm:t>
    </dgm:pt>
    <dgm:pt modelId="{97FB62D9-23C0-4088-B89C-DB1DB26EC1ED}" type="sibTrans" cxnId="{21A89FD5-CF98-490C-A691-F48C29E9682F}">
      <dgm:prSet/>
      <dgm:spPr/>
      <dgm:t>
        <a:bodyPr/>
        <a:lstStyle/>
        <a:p>
          <a:endParaRPr lang="hu-HU" sz="1600"/>
        </a:p>
      </dgm:t>
    </dgm:pt>
    <dgm:pt modelId="{749940C9-2769-4F91-99F0-27986CAA3E37}">
      <dgm:prSet phldrT="[Text]" custT="1"/>
      <dgm:spPr/>
      <dgm:t>
        <a:bodyPr lIns="720000"/>
        <a:lstStyle/>
        <a:p>
          <a:r>
            <a:rPr lang="hu-HU" sz="1800" dirty="0"/>
            <a:t>Az MNB által 2019. februárban tett </a:t>
          </a:r>
          <a:r>
            <a:rPr lang="hu-HU" sz="1800" b="1" dirty="0"/>
            <a:t>330</a:t>
          </a:r>
          <a:r>
            <a:rPr lang="hu-HU" sz="1800" dirty="0"/>
            <a:t> </a:t>
          </a:r>
          <a:r>
            <a:rPr lang="hu-HU" sz="1800" b="1" dirty="0"/>
            <a:t>javaslat több, mint kétharmadában történt már valamilyen előrelépés</a:t>
          </a:r>
        </a:p>
      </dgm:t>
    </dgm:pt>
    <dgm:pt modelId="{B55B0C9D-F225-469F-8931-3DDFE43C028D}" type="parTrans" cxnId="{AA325EB8-CB09-45B2-AC2C-05F36FC1A26A}">
      <dgm:prSet/>
      <dgm:spPr/>
      <dgm:t>
        <a:bodyPr/>
        <a:lstStyle/>
        <a:p>
          <a:endParaRPr lang="hu-HU" sz="1600"/>
        </a:p>
      </dgm:t>
    </dgm:pt>
    <dgm:pt modelId="{2E8FC45D-72B1-4813-AF73-EBF73D0F271A}" type="sibTrans" cxnId="{AA325EB8-CB09-45B2-AC2C-05F36FC1A26A}">
      <dgm:prSet/>
      <dgm:spPr/>
      <dgm:t>
        <a:bodyPr/>
        <a:lstStyle/>
        <a:p>
          <a:endParaRPr lang="hu-HU" sz="1600"/>
        </a:p>
      </dgm:t>
    </dgm:pt>
    <dgm:pt modelId="{ABD8AC03-2C40-45AB-A941-CB757B07330C}">
      <dgm:prSet phldrT="[Text]" custT="1"/>
      <dgm:spPr/>
      <dgm:t>
        <a:bodyPr lIns="720000" rIns="0"/>
        <a:lstStyle/>
        <a:p>
          <a:r>
            <a:rPr lang="hu-HU" sz="1800" dirty="0"/>
            <a:t>2019. ősz óta </a:t>
          </a:r>
          <a:r>
            <a:rPr lang="hu-HU" sz="1800" b="1" dirty="0"/>
            <a:t>a kkv stratégia, az állami hatékonyság</a:t>
          </a:r>
          <a:r>
            <a:rPr lang="hu-HU" sz="1800" dirty="0"/>
            <a:t> és a </a:t>
          </a:r>
          <a:r>
            <a:rPr lang="hu-HU" sz="1800" b="1" dirty="0"/>
            <a:t>modern infrastruktúra </a:t>
          </a:r>
          <a:r>
            <a:rPr lang="hu-HU" sz="1800" dirty="0"/>
            <a:t>terén történt a </a:t>
          </a:r>
          <a:r>
            <a:rPr lang="hu-HU" sz="1800" b="1" dirty="0"/>
            <a:t>legnagyobb előrehaladás</a:t>
          </a:r>
        </a:p>
      </dgm:t>
    </dgm:pt>
    <dgm:pt modelId="{377BADAB-59D1-425F-8F8D-6109DE55881D}" type="parTrans" cxnId="{5E2FA6D5-E61D-49D0-8165-11A9AE93D9B7}">
      <dgm:prSet/>
      <dgm:spPr/>
      <dgm:t>
        <a:bodyPr/>
        <a:lstStyle/>
        <a:p>
          <a:endParaRPr lang="hu-HU" sz="1600"/>
        </a:p>
      </dgm:t>
    </dgm:pt>
    <dgm:pt modelId="{1D9937D6-8767-4DAC-A162-E96A073E44FF}" type="sibTrans" cxnId="{5E2FA6D5-E61D-49D0-8165-11A9AE93D9B7}">
      <dgm:prSet/>
      <dgm:spPr/>
      <dgm:t>
        <a:bodyPr/>
        <a:lstStyle/>
        <a:p>
          <a:endParaRPr lang="hu-HU" sz="1600"/>
        </a:p>
      </dgm:t>
    </dgm:pt>
    <dgm:pt modelId="{90830C5E-048A-4D22-8880-EAE60D02C95D}">
      <dgm:prSet phldrT="[Text]" custT="1"/>
      <dgm:spPr/>
      <dgm:t>
        <a:bodyPr/>
        <a:lstStyle/>
        <a:p>
          <a:r>
            <a:rPr lang="hu-HU" sz="1800" dirty="0"/>
            <a:t>A pénzügyi rendszer fejlődésében mérföldkő a 2020 márciusában elindított </a:t>
          </a:r>
          <a:r>
            <a:rPr lang="hu-HU" sz="1800" b="1" dirty="0"/>
            <a:t>azonnali fizetési rendszer</a:t>
          </a:r>
        </a:p>
      </dgm:t>
    </dgm:pt>
    <dgm:pt modelId="{1057207A-E9F2-4B98-8341-0233480486A5}" type="parTrans" cxnId="{C0B0A9A4-37E5-4997-A26A-880A6EFC7DF6}">
      <dgm:prSet/>
      <dgm:spPr/>
      <dgm:t>
        <a:bodyPr/>
        <a:lstStyle/>
        <a:p>
          <a:endParaRPr lang="hu-HU" sz="1600"/>
        </a:p>
      </dgm:t>
    </dgm:pt>
    <dgm:pt modelId="{1DBBC0EC-A059-4EBF-A907-2560509C9420}" type="sibTrans" cxnId="{C0B0A9A4-37E5-4997-A26A-880A6EFC7DF6}">
      <dgm:prSet/>
      <dgm:spPr/>
      <dgm:t>
        <a:bodyPr/>
        <a:lstStyle/>
        <a:p>
          <a:endParaRPr lang="hu-HU" sz="1600"/>
        </a:p>
      </dgm:t>
    </dgm:pt>
    <dgm:pt modelId="{AD0DE7F3-8C72-4839-986D-38DD1F636824}" type="pres">
      <dgm:prSet presAssocID="{1FC68DEE-B214-4877-8402-4647765CC3BC}" presName="Name0" presStyleCnt="0">
        <dgm:presLayoutVars>
          <dgm:chMax val="7"/>
          <dgm:chPref val="7"/>
          <dgm:dir/>
        </dgm:presLayoutVars>
      </dgm:prSet>
      <dgm:spPr/>
    </dgm:pt>
    <dgm:pt modelId="{816DFDBB-2731-49C3-86FC-12A82A283A0A}" type="pres">
      <dgm:prSet presAssocID="{1FC68DEE-B214-4877-8402-4647765CC3BC}" presName="Name1" presStyleCnt="0"/>
      <dgm:spPr/>
    </dgm:pt>
    <dgm:pt modelId="{7892629A-06E7-4B6E-8E7A-29D24E666B38}" type="pres">
      <dgm:prSet presAssocID="{1FC68DEE-B214-4877-8402-4647765CC3BC}" presName="cycle" presStyleCnt="0"/>
      <dgm:spPr/>
    </dgm:pt>
    <dgm:pt modelId="{E4C742DD-21CF-48F1-B97B-FF89965748FE}" type="pres">
      <dgm:prSet presAssocID="{1FC68DEE-B214-4877-8402-4647765CC3BC}" presName="srcNode" presStyleLbl="node1" presStyleIdx="0" presStyleCnt="4"/>
      <dgm:spPr/>
    </dgm:pt>
    <dgm:pt modelId="{ABDC5BE9-83FB-479B-8E39-34896C07FECD}" type="pres">
      <dgm:prSet presAssocID="{1FC68DEE-B214-4877-8402-4647765CC3BC}" presName="conn" presStyleLbl="parChTrans1D2" presStyleIdx="0" presStyleCnt="1"/>
      <dgm:spPr/>
    </dgm:pt>
    <dgm:pt modelId="{E193F676-419D-4741-B56F-96496F84EDCC}" type="pres">
      <dgm:prSet presAssocID="{1FC68DEE-B214-4877-8402-4647765CC3BC}" presName="extraNode" presStyleLbl="node1" presStyleIdx="0" presStyleCnt="4"/>
      <dgm:spPr/>
    </dgm:pt>
    <dgm:pt modelId="{B461E3E5-B6B4-4D19-B7F7-BD4A2B6A4133}" type="pres">
      <dgm:prSet presAssocID="{1FC68DEE-B214-4877-8402-4647765CC3BC}" presName="dstNode" presStyleLbl="node1" presStyleIdx="0" presStyleCnt="4"/>
      <dgm:spPr/>
    </dgm:pt>
    <dgm:pt modelId="{197007E3-F248-4579-A086-83E764C51366}" type="pres">
      <dgm:prSet presAssocID="{0C8D61C1-11C0-4963-BC92-CE8AABBF0EDF}" presName="text_1" presStyleLbl="node1" presStyleIdx="0" presStyleCnt="4" custScaleY="124187">
        <dgm:presLayoutVars>
          <dgm:bulletEnabled val="1"/>
        </dgm:presLayoutVars>
      </dgm:prSet>
      <dgm:spPr/>
    </dgm:pt>
    <dgm:pt modelId="{1A220248-73EC-4540-B9C4-6FE68CDB0B3B}" type="pres">
      <dgm:prSet presAssocID="{0C8D61C1-11C0-4963-BC92-CE8AABBF0EDF}" presName="accent_1" presStyleCnt="0"/>
      <dgm:spPr/>
    </dgm:pt>
    <dgm:pt modelId="{3661FC89-590E-4F82-A433-46BD682A25EB}" type="pres">
      <dgm:prSet presAssocID="{0C8D61C1-11C0-4963-BC92-CE8AABBF0EDF}" presName="accentRepeatNode" presStyleLbl="solidFgAcc1" presStyleIdx="0" presStyleCnt="4"/>
      <dgm:spPr/>
    </dgm:pt>
    <dgm:pt modelId="{8D3A51A8-368E-4681-950F-66F7962BAC32}" type="pres">
      <dgm:prSet presAssocID="{749940C9-2769-4F91-99F0-27986CAA3E37}" presName="text_2" presStyleLbl="node1" presStyleIdx="1" presStyleCnt="4" custScaleY="124180">
        <dgm:presLayoutVars>
          <dgm:bulletEnabled val="1"/>
        </dgm:presLayoutVars>
      </dgm:prSet>
      <dgm:spPr/>
    </dgm:pt>
    <dgm:pt modelId="{F8497955-E05B-4497-9718-8E8002546645}" type="pres">
      <dgm:prSet presAssocID="{749940C9-2769-4F91-99F0-27986CAA3E37}" presName="accent_2" presStyleCnt="0"/>
      <dgm:spPr/>
    </dgm:pt>
    <dgm:pt modelId="{4AF33A76-4797-40D4-8EC2-8643D4382071}" type="pres">
      <dgm:prSet presAssocID="{749940C9-2769-4F91-99F0-27986CAA3E37}" presName="accentRepeatNode" presStyleLbl="solidFgAcc1" presStyleIdx="1" presStyleCnt="4"/>
      <dgm:spPr/>
    </dgm:pt>
    <dgm:pt modelId="{51AA3DFB-94E6-429C-A9C7-0BD9FB897DB3}" type="pres">
      <dgm:prSet presAssocID="{ABD8AC03-2C40-45AB-A941-CB757B07330C}" presName="text_3" presStyleLbl="node1" presStyleIdx="2" presStyleCnt="4" custScaleY="124187">
        <dgm:presLayoutVars>
          <dgm:bulletEnabled val="1"/>
        </dgm:presLayoutVars>
      </dgm:prSet>
      <dgm:spPr/>
    </dgm:pt>
    <dgm:pt modelId="{D2361946-CB28-4E8F-943E-47C247FF4F6F}" type="pres">
      <dgm:prSet presAssocID="{ABD8AC03-2C40-45AB-A941-CB757B07330C}" presName="accent_3" presStyleCnt="0"/>
      <dgm:spPr/>
    </dgm:pt>
    <dgm:pt modelId="{F4C933A6-EAFD-4822-813B-72C300F7E8F5}" type="pres">
      <dgm:prSet presAssocID="{ABD8AC03-2C40-45AB-A941-CB757B07330C}" presName="accentRepeatNode" presStyleLbl="solidFgAcc1" presStyleIdx="2" presStyleCnt="4"/>
      <dgm:spPr/>
    </dgm:pt>
    <dgm:pt modelId="{3CCBBD7E-9E78-4D37-AB76-C321F78BA567}" type="pres">
      <dgm:prSet presAssocID="{90830C5E-048A-4D22-8880-EAE60D02C95D}" presName="text_4" presStyleLbl="node1" presStyleIdx="3" presStyleCnt="4" custScaleY="124167">
        <dgm:presLayoutVars>
          <dgm:bulletEnabled val="1"/>
        </dgm:presLayoutVars>
      </dgm:prSet>
      <dgm:spPr/>
    </dgm:pt>
    <dgm:pt modelId="{7567F099-CD4A-4AAD-9A7E-3FB4D411600D}" type="pres">
      <dgm:prSet presAssocID="{90830C5E-048A-4D22-8880-EAE60D02C95D}" presName="accent_4" presStyleCnt="0"/>
      <dgm:spPr/>
    </dgm:pt>
    <dgm:pt modelId="{E31CFD14-C391-4B62-8F3C-8B37D38591F4}" type="pres">
      <dgm:prSet presAssocID="{90830C5E-048A-4D22-8880-EAE60D02C95D}" presName="accentRepeatNode" presStyleLbl="solidFgAcc1" presStyleIdx="3" presStyleCnt="4"/>
      <dgm:spPr/>
    </dgm:pt>
  </dgm:ptLst>
  <dgm:cxnLst>
    <dgm:cxn modelId="{78729805-AE2C-434E-AE7D-1624B880444C}" type="presOf" srcId="{1FC68DEE-B214-4877-8402-4647765CC3BC}" destId="{AD0DE7F3-8C72-4839-986D-38DD1F636824}" srcOrd="0" destOrd="0" presId="urn:microsoft.com/office/officeart/2008/layout/VerticalCurvedList"/>
    <dgm:cxn modelId="{CBE6F93C-8B27-4FD2-967A-4033C73A4606}" type="presOf" srcId="{ABD8AC03-2C40-45AB-A941-CB757B07330C}" destId="{51AA3DFB-94E6-429C-A9C7-0BD9FB897DB3}" srcOrd="0" destOrd="0" presId="urn:microsoft.com/office/officeart/2008/layout/VerticalCurvedList"/>
    <dgm:cxn modelId="{63AD1746-D63A-4680-8A77-C44B3BC2C28F}" type="presOf" srcId="{90830C5E-048A-4D22-8880-EAE60D02C95D}" destId="{3CCBBD7E-9E78-4D37-AB76-C321F78BA567}" srcOrd="0" destOrd="0" presId="urn:microsoft.com/office/officeart/2008/layout/VerticalCurvedList"/>
    <dgm:cxn modelId="{ABE48571-29FF-48AF-95D6-F0C0F5E052B1}" type="presOf" srcId="{0C8D61C1-11C0-4963-BC92-CE8AABBF0EDF}" destId="{197007E3-F248-4579-A086-83E764C51366}" srcOrd="0" destOrd="0" presId="urn:microsoft.com/office/officeart/2008/layout/VerticalCurvedList"/>
    <dgm:cxn modelId="{9D4E0193-3719-449B-A2EE-F7DF820FAAC9}" type="presOf" srcId="{749940C9-2769-4F91-99F0-27986CAA3E37}" destId="{8D3A51A8-368E-4681-950F-66F7962BAC32}" srcOrd="0" destOrd="0" presId="urn:microsoft.com/office/officeart/2008/layout/VerticalCurvedList"/>
    <dgm:cxn modelId="{C0B0A9A4-37E5-4997-A26A-880A6EFC7DF6}" srcId="{1FC68DEE-B214-4877-8402-4647765CC3BC}" destId="{90830C5E-048A-4D22-8880-EAE60D02C95D}" srcOrd="3" destOrd="0" parTransId="{1057207A-E9F2-4B98-8341-0233480486A5}" sibTransId="{1DBBC0EC-A059-4EBF-A907-2560509C9420}"/>
    <dgm:cxn modelId="{AA325EB8-CB09-45B2-AC2C-05F36FC1A26A}" srcId="{1FC68DEE-B214-4877-8402-4647765CC3BC}" destId="{749940C9-2769-4F91-99F0-27986CAA3E37}" srcOrd="1" destOrd="0" parTransId="{B55B0C9D-F225-469F-8931-3DDFE43C028D}" sibTransId="{2E8FC45D-72B1-4813-AF73-EBF73D0F271A}"/>
    <dgm:cxn modelId="{21A89FD5-CF98-490C-A691-F48C29E9682F}" srcId="{1FC68DEE-B214-4877-8402-4647765CC3BC}" destId="{0C8D61C1-11C0-4963-BC92-CE8AABBF0EDF}" srcOrd="0" destOrd="0" parTransId="{2149F509-EBB5-4358-B0D5-47C5885A64F4}" sibTransId="{97FB62D9-23C0-4088-B89C-DB1DB26EC1ED}"/>
    <dgm:cxn modelId="{5E2FA6D5-E61D-49D0-8165-11A9AE93D9B7}" srcId="{1FC68DEE-B214-4877-8402-4647765CC3BC}" destId="{ABD8AC03-2C40-45AB-A941-CB757B07330C}" srcOrd="2" destOrd="0" parTransId="{377BADAB-59D1-425F-8F8D-6109DE55881D}" sibTransId="{1D9937D6-8767-4DAC-A162-E96A073E44FF}"/>
    <dgm:cxn modelId="{FB3055EF-002C-4AAC-8516-7111A3740336}" type="presOf" srcId="{97FB62D9-23C0-4088-B89C-DB1DB26EC1ED}" destId="{ABDC5BE9-83FB-479B-8E39-34896C07FECD}" srcOrd="0" destOrd="0" presId="urn:microsoft.com/office/officeart/2008/layout/VerticalCurvedList"/>
    <dgm:cxn modelId="{9EF20294-23E5-4D35-B570-0738EAB3C3EB}" type="presParOf" srcId="{AD0DE7F3-8C72-4839-986D-38DD1F636824}" destId="{816DFDBB-2731-49C3-86FC-12A82A283A0A}" srcOrd="0" destOrd="0" presId="urn:microsoft.com/office/officeart/2008/layout/VerticalCurvedList"/>
    <dgm:cxn modelId="{284F2996-BFCE-412C-98BA-D83F1B3F68CD}" type="presParOf" srcId="{816DFDBB-2731-49C3-86FC-12A82A283A0A}" destId="{7892629A-06E7-4B6E-8E7A-29D24E666B38}" srcOrd="0" destOrd="0" presId="urn:microsoft.com/office/officeart/2008/layout/VerticalCurvedList"/>
    <dgm:cxn modelId="{B4F34391-95A6-463E-B40B-F53F0FC6AA81}" type="presParOf" srcId="{7892629A-06E7-4B6E-8E7A-29D24E666B38}" destId="{E4C742DD-21CF-48F1-B97B-FF89965748FE}" srcOrd="0" destOrd="0" presId="urn:microsoft.com/office/officeart/2008/layout/VerticalCurvedList"/>
    <dgm:cxn modelId="{58F02024-4FC9-4886-A9C5-FC2BF3055250}" type="presParOf" srcId="{7892629A-06E7-4B6E-8E7A-29D24E666B38}" destId="{ABDC5BE9-83FB-479B-8E39-34896C07FECD}" srcOrd="1" destOrd="0" presId="urn:microsoft.com/office/officeart/2008/layout/VerticalCurvedList"/>
    <dgm:cxn modelId="{ECF8C699-3560-48E9-84C4-B36A1AC6AC3D}" type="presParOf" srcId="{7892629A-06E7-4B6E-8E7A-29D24E666B38}" destId="{E193F676-419D-4741-B56F-96496F84EDCC}" srcOrd="2" destOrd="0" presId="urn:microsoft.com/office/officeart/2008/layout/VerticalCurvedList"/>
    <dgm:cxn modelId="{2BB7F1ED-B5AA-42C4-A635-1B3556BB0002}" type="presParOf" srcId="{7892629A-06E7-4B6E-8E7A-29D24E666B38}" destId="{B461E3E5-B6B4-4D19-B7F7-BD4A2B6A4133}" srcOrd="3" destOrd="0" presId="urn:microsoft.com/office/officeart/2008/layout/VerticalCurvedList"/>
    <dgm:cxn modelId="{75B9CB9F-9BAA-4F28-A364-F212C586E24D}" type="presParOf" srcId="{816DFDBB-2731-49C3-86FC-12A82A283A0A}" destId="{197007E3-F248-4579-A086-83E764C51366}" srcOrd="1" destOrd="0" presId="urn:microsoft.com/office/officeart/2008/layout/VerticalCurvedList"/>
    <dgm:cxn modelId="{34019F77-CF3D-4AF4-9E97-3552A78CBC8A}" type="presParOf" srcId="{816DFDBB-2731-49C3-86FC-12A82A283A0A}" destId="{1A220248-73EC-4540-B9C4-6FE68CDB0B3B}" srcOrd="2" destOrd="0" presId="urn:microsoft.com/office/officeart/2008/layout/VerticalCurvedList"/>
    <dgm:cxn modelId="{924FD38E-6DCD-4433-9570-2F8E99DDD161}" type="presParOf" srcId="{1A220248-73EC-4540-B9C4-6FE68CDB0B3B}" destId="{3661FC89-590E-4F82-A433-46BD682A25EB}" srcOrd="0" destOrd="0" presId="urn:microsoft.com/office/officeart/2008/layout/VerticalCurvedList"/>
    <dgm:cxn modelId="{C95D78CF-5C78-47B1-BF41-4C45BEB61223}" type="presParOf" srcId="{816DFDBB-2731-49C3-86FC-12A82A283A0A}" destId="{8D3A51A8-368E-4681-950F-66F7962BAC32}" srcOrd="3" destOrd="0" presId="urn:microsoft.com/office/officeart/2008/layout/VerticalCurvedList"/>
    <dgm:cxn modelId="{9EAB6F28-FCED-46AD-95A0-27B8484F8995}" type="presParOf" srcId="{816DFDBB-2731-49C3-86FC-12A82A283A0A}" destId="{F8497955-E05B-4497-9718-8E8002546645}" srcOrd="4" destOrd="0" presId="urn:microsoft.com/office/officeart/2008/layout/VerticalCurvedList"/>
    <dgm:cxn modelId="{2CDF5644-8304-467F-B35C-609EF2062CB8}" type="presParOf" srcId="{F8497955-E05B-4497-9718-8E8002546645}" destId="{4AF33A76-4797-40D4-8EC2-8643D4382071}" srcOrd="0" destOrd="0" presId="urn:microsoft.com/office/officeart/2008/layout/VerticalCurvedList"/>
    <dgm:cxn modelId="{CF4B8CEB-CE35-49A5-BF0F-E7CB7940C1AE}" type="presParOf" srcId="{816DFDBB-2731-49C3-86FC-12A82A283A0A}" destId="{51AA3DFB-94E6-429C-A9C7-0BD9FB897DB3}" srcOrd="5" destOrd="0" presId="urn:microsoft.com/office/officeart/2008/layout/VerticalCurvedList"/>
    <dgm:cxn modelId="{E3ED8026-EEDD-4E0D-BBF3-E2F6ED73B90F}" type="presParOf" srcId="{816DFDBB-2731-49C3-86FC-12A82A283A0A}" destId="{D2361946-CB28-4E8F-943E-47C247FF4F6F}" srcOrd="6" destOrd="0" presId="urn:microsoft.com/office/officeart/2008/layout/VerticalCurvedList"/>
    <dgm:cxn modelId="{9E5C714C-1570-48FA-A465-97485883933D}" type="presParOf" srcId="{D2361946-CB28-4E8F-943E-47C247FF4F6F}" destId="{F4C933A6-EAFD-4822-813B-72C300F7E8F5}" srcOrd="0" destOrd="0" presId="urn:microsoft.com/office/officeart/2008/layout/VerticalCurvedList"/>
    <dgm:cxn modelId="{7359392B-B1D6-4BBA-8143-79EBE08850FC}" type="presParOf" srcId="{816DFDBB-2731-49C3-86FC-12A82A283A0A}" destId="{3CCBBD7E-9E78-4D37-AB76-C321F78BA567}" srcOrd="7" destOrd="0" presId="urn:microsoft.com/office/officeart/2008/layout/VerticalCurvedList"/>
    <dgm:cxn modelId="{D0F4A22A-90A3-434F-9F71-71A53980B6C7}" type="presParOf" srcId="{816DFDBB-2731-49C3-86FC-12A82A283A0A}" destId="{7567F099-CD4A-4AAD-9A7E-3FB4D411600D}" srcOrd="8" destOrd="0" presId="urn:microsoft.com/office/officeart/2008/layout/VerticalCurvedList"/>
    <dgm:cxn modelId="{76BF8E15-1827-4366-92B9-24CC0707EDA0}" type="presParOf" srcId="{7567F099-CD4A-4AAD-9A7E-3FB4D411600D}" destId="{E31CFD14-C391-4B62-8F3C-8B37D38591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5BE9-83FB-479B-8E39-34896C07FECD}">
      <dsp:nvSpPr>
        <dsp:cNvPr id="0" name=""/>
        <dsp:cNvSpPr/>
      </dsp:nvSpPr>
      <dsp:spPr>
        <a:xfrm>
          <a:off x="-5646831" y="-864415"/>
          <a:ext cx="6723105" cy="6723105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007E3-F248-4579-A086-83E764C51366}">
      <dsp:nvSpPr>
        <dsp:cNvPr id="0" name=""/>
        <dsp:cNvSpPr/>
      </dsp:nvSpPr>
      <dsp:spPr>
        <a:xfrm>
          <a:off x="563394" y="291043"/>
          <a:ext cx="5064352" cy="95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Versenyképességi tükör prioritással súlyozott </a:t>
          </a:r>
          <a:r>
            <a:rPr lang="hu-HU" sz="1800" b="1" kern="1200" dirty="0"/>
            <a:t>megvalósulása a tavalyi 22-ről 34 százalékra nőtt</a:t>
          </a:r>
          <a:endParaRPr lang="hu-HU" sz="1800" kern="1200" dirty="0"/>
        </a:p>
      </dsp:txBody>
      <dsp:txXfrm>
        <a:off x="563394" y="291043"/>
        <a:ext cx="5064352" cy="954152"/>
      </dsp:txXfrm>
    </dsp:sp>
    <dsp:sp modelId="{3661FC89-590E-4F82-A433-46BD682A25EB}">
      <dsp:nvSpPr>
        <dsp:cNvPr id="0" name=""/>
        <dsp:cNvSpPr/>
      </dsp:nvSpPr>
      <dsp:spPr>
        <a:xfrm>
          <a:off x="83195" y="287919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A51A8-368E-4681-950F-66F7962BAC32}">
      <dsp:nvSpPr>
        <dsp:cNvPr id="0" name=""/>
        <dsp:cNvSpPr/>
      </dsp:nvSpPr>
      <dsp:spPr>
        <a:xfrm>
          <a:off x="1003889" y="1443748"/>
          <a:ext cx="4623857" cy="954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Az MNB által 2019. februárban tett </a:t>
          </a:r>
          <a:r>
            <a:rPr lang="hu-HU" sz="1800" b="1" kern="1200" dirty="0"/>
            <a:t>330</a:t>
          </a:r>
          <a:r>
            <a:rPr lang="hu-HU" sz="1800" kern="1200" dirty="0"/>
            <a:t> </a:t>
          </a:r>
          <a:r>
            <a:rPr lang="hu-HU" sz="1800" b="1" kern="1200" dirty="0"/>
            <a:t>javaslat több, mint kétharmadában történt már valamilyen előrelépés</a:t>
          </a:r>
        </a:p>
      </dsp:txBody>
      <dsp:txXfrm>
        <a:off x="1003889" y="1443748"/>
        <a:ext cx="4623857" cy="954098"/>
      </dsp:txXfrm>
    </dsp:sp>
    <dsp:sp modelId="{4AF33A76-4797-40D4-8EC2-8643D4382071}">
      <dsp:nvSpPr>
        <dsp:cNvPr id="0" name=""/>
        <dsp:cNvSpPr/>
      </dsp:nvSpPr>
      <dsp:spPr>
        <a:xfrm>
          <a:off x="523690" y="1440598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3DFB-94E6-429C-A9C7-0BD9FB897DB3}">
      <dsp:nvSpPr>
        <dsp:cNvPr id="0" name=""/>
        <dsp:cNvSpPr/>
      </dsp:nvSpPr>
      <dsp:spPr>
        <a:xfrm>
          <a:off x="1003889" y="2596400"/>
          <a:ext cx="4623857" cy="95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2019. ősz óta </a:t>
          </a:r>
          <a:r>
            <a:rPr lang="hu-HU" sz="1800" b="1" kern="1200" dirty="0"/>
            <a:t>a kkv stratégia, az állami hatékonyság</a:t>
          </a:r>
          <a:r>
            <a:rPr lang="hu-HU" sz="1800" kern="1200" dirty="0"/>
            <a:t> és a </a:t>
          </a:r>
          <a:r>
            <a:rPr lang="hu-HU" sz="1800" b="1" kern="1200" dirty="0"/>
            <a:t>modern infrastruktúra </a:t>
          </a:r>
          <a:r>
            <a:rPr lang="hu-HU" sz="1800" kern="1200" dirty="0"/>
            <a:t>terén történt a </a:t>
          </a:r>
          <a:r>
            <a:rPr lang="hu-HU" sz="1800" b="1" kern="1200" dirty="0"/>
            <a:t>legnagyobb előrehaladás</a:t>
          </a:r>
        </a:p>
      </dsp:txBody>
      <dsp:txXfrm>
        <a:off x="1003889" y="2596400"/>
        <a:ext cx="4623857" cy="954152"/>
      </dsp:txXfrm>
    </dsp:sp>
    <dsp:sp modelId="{F4C933A6-EAFD-4822-813B-72C300F7E8F5}">
      <dsp:nvSpPr>
        <dsp:cNvPr id="0" name=""/>
        <dsp:cNvSpPr/>
      </dsp:nvSpPr>
      <dsp:spPr>
        <a:xfrm>
          <a:off x="523690" y="2593277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BBD7E-9E78-4D37-AB76-C321F78BA567}">
      <dsp:nvSpPr>
        <dsp:cNvPr id="0" name=""/>
        <dsp:cNvSpPr/>
      </dsp:nvSpPr>
      <dsp:spPr>
        <a:xfrm>
          <a:off x="563394" y="3749156"/>
          <a:ext cx="5064352" cy="95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8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pénzügyi rendszer fejlődésében mérföldkő a 2020 márciusában elindított </a:t>
          </a:r>
          <a:r>
            <a:rPr lang="hu-HU" sz="1800" b="1" kern="1200" dirty="0"/>
            <a:t>azonnali fizetési rendszer</a:t>
          </a:r>
        </a:p>
      </dsp:txBody>
      <dsp:txXfrm>
        <a:off x="563394" y="3749156"/>
        <a:ext cx="5064352" cy="953998"/>
      </dsp:txXfrm>
    </dsp:sp>
    <dsp:sp modelId="{E31CFD14-C391-4B62-8F3C-8B37D38591F4}">
      <dsp:nvSpPr>
        <dsp:cNvPr id="0" name=""/>
        <dsp:cNvSpPr/>
      </dsp:nvSpPr>
      <dsp:spPr>
        <a:xfrm>
          <a:off x="83195" y="3745955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8888-F824-49D9-A16E-DD27D3471C23}">
      <dsp:nvSpPr>
        <dsp:cNvPr id="0" name=""/>
        <dsp:cNvSpPr/>
      </dsp:nvSpPr>
      <dsp:spPr>
        <a:xfrm rot="10800000">
          <a:off x="1948469" y="1994"/>
          <a:ext cx="7168663" cy="57131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3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Egészségügyi intézkedések </a:t>
          </a:r>
          <a:r>
            <a:rPr lang="hu-HU" sz="2800" b="0" kern="1200" dirty="0"/>
            <a:t>– 13 (7) db</a:t>
          </a:r>
        </a:p>
      </dsp:txBody>
      <dsp:txXfrm rot="10800000">
        <a:off x="2091298" y="1994"/>
        <a:ext cx="7025834" cy="571316"/>
      </dsp:txXfrm>
    </dsp:sp>
    <dsp:sp modelId="{F688020D-6CC9-464B-85B8-773725F5536E}">
      <dsp:nvSpPr>
        <dsp:cNvPr id="0" name=""/>
        <dsp:cNvSpPr/>
      </dsp:nvSpPr>
      <dsp:spPr>
        <a:xfrm>
          <a:off x="1662811" y="1994"/>
          <a:ext cx="571316" cy="57131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B5C96-B26F-4B7C-AB6A-B1B8A868CFAF}">
      <dsp:nvSpPr>
        <dsp:cNvPr id="0" name=""/>
        <dsp:cNvSpPr/>
      </dsp:nvSpPr>
      <dsp:spPr>
        <a:xfrm rot="10800000">
          <a:off x="1954419" y="795259"/>
          <a:ext cx="7168663" cy="57131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3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Kkv stratégia </a:t>
          </a:r>
          <a:r>
            <a:rPr lang="hu-HU" sz="2800" b="0" kern="1200" dirty="0"/>
            <a:t>– 12 (5) db</a:t>
          </a:r>
        </a:p>
      </dsp:txBody>
      <dsp:txXfrm rot="10800000">
        <a:off x="2097248" y="795259"/>
        <a:ext cx="7025834" cy="571316"/>
      </dsp:txXfrm>
    </dsp:sp>
    <dsp:sp modelId="{C7D12309-8985-4A73-9D4D-D5D0DDF8A2DB}">
      <dsp:nvSpPr>
        <dsp:cNvPr id="0" name=""/>
        <dsp:cNvSpPr/>
      </dsp:nvSpPr>
      <dsp:spPr>
        <a:xfrm>
          <a:off x="1662811" y="743852"/>
          <a:ext cx="571316" cy="57131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8D7A7-AE0B-4D58-A1BB-E146E10AF044}">
      <dsp:nvSpPr>
        <dsp:cNvPr id="0" name=""/>
        <dsp:cNvSpPr/>
      </dsp:nvSpPr>
      <dsp:spPr>
        <a:xfrm rot="10800000">
          <a:off x="1955962" y="1561395"/>
          <a:ext cx="7168663" cy="57131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3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Digitalizációs stratégiák </a:t>
          </a:r>
          <a:r>
            <a:rPr lang="hu-HU" sz="2800" b="0" kern="1200" dirty="0"/>
            <a:t>– 11 (7) db</a:t>
          </a:r>
          <a:endParaRPr lang="hu-HU" sz="2800" b="1" kern="1200" dirty="0"/>
        </a:p>
      </dsp:txBody>
      <dsp:txXfrm rot="10800000">
        <a:off x="2098791" y="1561395"/>
        <a:ext cx="7025834" cy="571316"/>
      </dsp:txXfrm>
    </dsp:sp>
    <dsp:sp modelId="{717058AC-229B-42A8-9A1B-390D5FC76C9A}">
      <dsp:nvSpPr>
        <dsp:cNvPr id="0" name=""/>
        <dsp:cNvSpPr/>
      </dsp:nvSpPr>
      <dsp:spPr>
        <a:xfrm>
          <a:off x="1558059" y="1505437"/>
          <a:ext cx="720001" cy="72000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6CBE8-037C-475B-AA0A-790FDA84D209}">
      <dsp:nvSpPr>
        <dsp:cNvPr id="0" name=""/>
        <dsp:cNvSpPr/>
      </dsp:nvSpPr>
      <dsp:spPr>
        <a:xfrm rot="10800000">
          <a:off x="1965746" y="2324492"/>
          <a:ext cx="7168663" cy="57131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3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Energia- és klímaterv </a:t>
          </a:r>
          <a:r>
            <a:rPr lang="hu-HU" sz="2800" b="0" kern="1200" dirty="0"/>
            <a:t>– 10 (5) db</a:t>
          </a:r>
        </a:p>
      </dsp:txBody>
      <dsp:txXfrm rot="10800000">
        <a:off x="2108575" y="2324492"/>
        <a:ext cx="7025834" cy="571316"/>
      </dsp:txXfrm>
    </dsp:sp>
    <dsp:sp modelId="{CA7ED4D9-0745-49A3-B1FC-22EDABE2326E}">
      <dsp:nvSpPr>
        <dsp:cNvPr id="0" name=""/>
        <dsp:cNvSpPr/>
      </dsp:nvSpPr>
      <dsp:spPr>
        <a:xfrm>
          <a:off x="1662811" y="2376253"/>
          <a:ext cx="571316" cy="57131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1B0EB-1E6C-40ED-80DA-E44C7BE4AFDE}">
      <dsp:nvSpPr>
        <dsp:cNvPr id="0" name=""/>
        <dsp:cNvSpPr/>
      </dsp:nvSpPr>
      <dsp:spPr>
        <a:xfrm rot="10800000">
          <a:off x="1983022" y="3118111"/>
          <a:ext cx="7168663" cy="57131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3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Módosított Nemzeti alaptanterv </a:t>
          </a:r>
          <a:r>
            <a:rPr lang="hu-HU" sz="2800" b="0" kern="1200" dirty="0"/>
            <a:t>– 10 (5) db</a:t>
          </a:r>
        </a:p>
      </dsp:txBody>
      <dsp:txXfrm rot="10800000">
        <a:off x="2125851" y="3118111"/>
        <a:ext cx="7025834" cy="571316"/>
      </dsp:txXfrm>
    </dsp:sp>
    <dsp:sp modelId="{01D7976B-0B95-447F-9DA9-862735215FC6}">
      <dsp:nvSpPr>
        <dsp:cNvPr id="0" name=""/>
        <dsp:cNvSpPr/>
      </dsp:nvSpPr>
      <dsp:spPr>
        <a:xfrm>
          <a:off x="1662811" y="3118111"/>
          <a:ext cx="571316" cy="57131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2A6B0-5FDB-45A3-BB95-7902EEFD370D}">
      <dsp:nvSpPr>
        <dsp:cNvPr id="0" name=""/>
        <dsp:cNvSpPr/>
      </dsp:nvSpPr>
      <dsp:spPr>
        <a:xfrm rot="10800000">
          <a:off x="1997007" y="3922491"/>
          <a:ext cx="7168663" cy="57131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3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Otthonteremtési program </a:t>
          </a:r>
          <a:r>
            <a:rPr lang="hu-HU" sz="2800" b="0" kern="1200" dirty="0"/>
            <a:t>– 4 (2) db</a:t>
          </a:r>
        </a:p>
      </dsp:txBody>
      <dsp:txXfrm rot="10800000">
        <a:off x="2139836" y="3922491"/>
        <a:ext cx="7025834" cy="571316"/>
      </dsp:txXfrm>
    </dsp:sp>
    <dsp:sp modelId="{395211DA-AAFA-48A3-9949-EED92AC39201}">
      <dsp:nvSpPr>
        <dsp:cNvPr id="0" name=""/>
        <dsp:cNvSpPr/>
      </dsp:nvSpPr>
      <dsp:spPr>
        <a:xfrm>
          <a:off x="1553668" y="3861964"/>
          <a:ext cx="696359" cy="6963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5BE9-83FB-479B-8E39-34896C07FECD}">
      <dsp:nvSpPr>
        <dsp:cNvPr id="0" name=""/>
        <dsp:cNvSpPr/>
      </dsp:nvSpPr>
      <dsp:spPr>
        <a:xfrm>
          <a:off x="-5646831" y="-864415"/>
          <a:ext cx="6723105" cy="6723105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007E3-F248-4579-A086-83E764C51366}">
      <dsp:nvSpPr>
        <dsp:cNvPr id="0" name=""/>
        <dsp:cNvSpPr/>
      </dsp:nvSpPr>
      <dsp:spPr>
        <a:xfrm>
          <a:off x="563394" y="291043"/>
          <a:ext cx="5064352" cy="95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Versenyképességi tükör prioritással súlyozott </a:t>
          </a:r>
          <a:r>
            <a:rPr lang="hu-HU" sz="1800" b="1" kern="1200" dirty="0"/>
            <a:t>megvalósulása a tavalyi 22-ről 34 százalékra nőtt</a:t>
          </a:r>
          <a:endParaRPr lang="hu-HU" sz="1800" kern="1200" dirty="0"/>
        </a:p>
      </dsp:txBody>
      <dsp:txXfrm>
        <a:off x="563394" y="291043"/>
        <a:ext cx="5064352" cy="954152"/>
      </dsp:txXfrm>
    </dsp:sp>
    <dsp:sp modelId="{3661FC89-590E-4F82-A433-46BD682A25EB}">
      <dsp:nvSpPr>
        <dsp:cNvPr id="0" name=""/>
        <dsp:cNvSpPr/>
      </dsp:nvSpPr>
      <dsp:spPr>
        <a:xfrm>
          <a:off x="83195" y="287919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A51A8-368E-4681-950F-66F7962BAC32}">
      <dsp:nvSpPr>
        <dsp:cNvPr id="0" name=""/>
        <dsp:cNvSpPr/>
      </dsp:nvSpPr>
      <dsp:spPr>
        <a:xfrm>
          <a:off x="1003889" y="1443748"/>
          <a:ext cx="4623857" cy="954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Az MNB által 2019. februárban tett </a:t>
          </a:r>
          <a:r>
            <a:rPr lang="hu-HU" sz="1800" b="1" kern="1200" dirty="0"/>
            <a:t>330</a:t>
          </a:r>
          <a:r>
            <a:rPr lang="hu-HU" sz="1800" kern="1200" dirty="0"/>
            <a:t> </a:t>
          </a:r>
          <a:r>
            <a:rPr lang="hu-HU" sz="1800" b="1" kern="1200" dirty="0"/>
            <a:t>javaslat több, mint kétharmadában történt már valamilyen előrelépés</a:t>
          </a:r>
        </a:p>
      </dsp:txBody>
      <dsp:txXfrm>
        <a:off x="1003889" y="1443748"/>
        <a:ext cx="4623857" cy="954098"/>
      </dsp:txXfrm>
    </dsp:sp>
    <dsp:sp modelId="{4AF33A76-4797-40D4-8EC2-8643D4382071}">
      <dsp:nvSpPr>
        <dsp:cNvPr id="0" name=""/>
        <dsp:cNvSpPr/>
      </dsp:nvSpPr>
      <dsp:spPr>
        <a:xfrm>
          <a:off x="523690" y="1440598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3DFB-94E6-429C-A9C7-0BD9FB897DB3}">
      <dsp:nvSpPr>
        <dsp:cNvPr id="0" name=""/>
        <dsp:cNvSpPr/>
      </dsp:nvSpPr>
      <dsp:spPr>
        <a:xfrm>
          <a:off x="1003889" y="2596400"/>
          <a:ext cx="4623857" cy="95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0" tIns="45720" rIns="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2019. ősz óta </a:t>
          </a:r>
          <a:r>
            <a:rPr lang="hu-HU" sz="1800" b="1" kern="1200" dirty="0"/>
            <a:t>a kkv stratégia, az állami hatékonyság</a:t>
          </a:r>
          <a:r>
            <a:rPr lang="hu-HU" sz="1800" kern="1200" dirty="0"/>
            <a:t> és a </a:t>
          </a:r>
          <a:r>
            <a:rPr lang="hu-HU" sz="1800" b="1" kern="1200" dirty="0"/>
            <a:t>modern infrastruktúra </a:t>
          </a:r>
          <a:r>
            <a:rPr lang="hu-HU" sz="1800" kern="1200" dirty="0"/>
            <a:t>terén történt a </a:t>
          </a:r>
          <a:r>
            <a:rPr lang="hu-HU" sz="1800" b="1" kern="1200" dirty="0"/>
            <a:t>legnagyobb előrehaladás</a:t>
          </a:r>
        </a:p>
      </dsp:txBody>
      <dsp:txXfrm>
        <a:off x="1003889" y="2596400"/>
        <a:ext cx="4623857" cy="954152"/>
      </dsp:txXfrm>
    </dsp:sp>
    <dsp:sp modelId="{F4C933A6-EAFD-4822-813B-72C300F7E8F5}">
      <dsp:nvSpPr>
        <dsp:cNvPr id="0" name=""/>
        <dsp:cNvSpPr/>
      </dsp:nvSpPr>
      <dsp:spPr>
        <a:xfrm>
          <a:off x="523690" y="2593277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BBD7E-9E78-4D37-AB76-C321F78BA567}">
      <dsp:nvSpPr>
        <dsp:cNvPr id="0" name=""/>
        <dsp:cNvSpPr/>
      </dsp:nvSpPr>
      <dsp:spPr>
        <a:xfrm>
          <a:off x="563394" y="3749156"/>
          <a:ext cx="5064352" cy="95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8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pénzügyi rendszer fejlődésében mérföldkő a 2020 márciusában elindított </a:t>
          </a:r>
          <a:r>
            <a:rPr lang="hu-HU" sz="1800" b="1" kern="1200" dirty="0"/>
            <a:t>azonnali fizetési rendszer</a:t>
          </a:r>
        </a:p>
      </dsp:txBody>
      <dsp:txXfrm>
        <a:off x="563394" y="3749156"/>
        <a:ext cx="5064352" cy="953998"/>
      </dsp:txXfrm>
    </dsp:sp>
    <dsp:sp modelId="{E31CFD14-C391-4B62-8F3C-8B37D38591F4}">
      <dsp:nvSpPr>
        <dsp:cNvPr id="0" name=""/>
        <dsp:cNvSpPr/>
      </dsp:nvSpPr>
      <dsp:spPr>
        <a:xfrm>
          <a:off x="83195" y="3745955"/>
          <a:ext cx="960399" cy="96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2020. 11. 25.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83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Összesen 85 esetben történt státuszváltozás. A legtöbb státuszváltozás (44 darab) nem megkezdődöttről megkezdődött státusz között, a második legtöbb (25 darab) megkezdődöttről részben megvalósult státuszra történt.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Tizenöt javaslatnál történt 2 vagy 3 kategóriájú „ugrás”.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 megkezdődöttről teljesen megvalósult fázisba került „A beruházások azonnali elszámolhatósága az adóalapban” és az „Elektronikus fizetési módok kötelező elfogadása meghatározott kereskedői kör esetében javaslataink”.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háztartási megtakarítások aktivizálása, valamint a külgazdaság és gazdaságszerkezet fejezetek esetében csak 1-1 státuszváltozás történt.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595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javaslatok megvalósulásának témakörök szerinti vizsgálata eltéréseket mutat az egyes területeken történt előrehaladás mértékében.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12 vizsgált területből 10 esetében legalább a javaslatok felében megkezdődött a megvalósítás, illetve 11 területen van már olyan javaslat, amely legalább „részben megvalósult” státuszt kapott.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legalább megkezdődött státuszba került javaslatok aránya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 infrastruktúra és hatékony energiafelhasználás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(92 százalék), az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Új pénzügyi modell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(83 százalék) és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Külgazdaság és gazdaságszerkezet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(78 százalék) fejezetek esetében a legmagasabb. A legalacsonyabb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előrelépési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aránnyal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Munkaerőpiac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(38 százalék) és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Családbarát program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(48 százalék) fejezetek rendelkeznek 2020 novemberig,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amelyek esetében azonban a korábban elért eredmények magas bázist képviselnek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30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Számos egyedi intézkedés mellett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átfogó kormányzati program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érintette a javaslatok megvalósulását.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alábbi programok 60 javaslatot érintettek és ezen belül 31 esetben a megvalósulási státuszt is javították: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2019 novemberében megjelent kormányzati Kkv stratégia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2019 decemberében hozott egészségügyi tárgyú kormányrendelet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februárjában megjelent Energia- és klímaterv, illetve a Klíma- és Természetvédelmi Akcióterv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februárjában módosított Nemzeti alaptanterv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júniusában partnerségi konzultációra bocsátott Nemzeti digitalizációs stratégia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augusztusában elfogadott Köznevelési stratégia 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szeptemberében bemutatott Mesterséges intelligencia stratégia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októberében elfogadott egészségügyi szolgálati jogviszonyról szóló törvény (orvosi béremelés)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2020 őszi Otthonteremtési Program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40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12 vizsgált beavatkozási területet 7 tágabb témakörbe csoportosítottuk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könnyebb áttekinthetőség céljából.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továbbiakban a 7 versenyképességi témakör azon legfontosabb javaslatainak megvalósulását fogjuk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példákon keresztül bemutatni, ahol a legnagyobb horderejű intézkedések történtek.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96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Elektronikus fizetési módok kötelező elfogadása meghatározott kereskedői kör esetében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2020 nyarán elfogadott törvénymódosítás értelmében 2021 elejétől az online pénztárgépet használó kereskedőknek kötelességük a vásárlók számára biztosítani az elektronikus fizetés lehetőségét és annak folyamatos rendelkezésre állását. Az átállást segíti, hogy a kormány 2021 közepéig meghosszabbította a POS terminál telepítési programját, amely 80 ezer forintos vissza nem térítendő állami támogatással járul hozzá a terminál fenntartási költségeihez.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milliárd forint a kkv-k környezetvédelmi célú beruházásainak támogatására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miniszterelnök által 2020. február 16-án bejelentett Klímavédelmi Akcióterv részeként a kormány 2 év alatt 32 milliárd forinttal támogatja a kis- és középvállalatok helyben történő megújuló energiatermelését. Az intézkedés lehetővé teszi, hogy a kkv-k nagyobb összeget fordítsanak működésük zöldítésére, mely egyúttal technológiai modernizációval is jár és csökkenti a vállalatok ökológiai lábnyomát. E célt szolgálja a 7,3 milliárd forint keretösszeggel meghirdetett, GINOP-1.2.11-20 Magyar Multi Program IV. Zöld Nemzeti Bajnok pályázat.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újrahasznosított hulladék arányának növelése és a betéti díjas rendszer bevezetése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2020. február 16-án bejelentett Klímavédelmi Akcióterv részeként megkezdték a „Tisztítsuk meg az országot” program keretében az illegális hulladéklerakók teljes felszámolását, amelynek hatására a keletkezett hulladék közel teljes mértékben szabályozott keretek között kerül elhelyezésre. A folyamat a terv szerint 2020 és 2022 között valósul meg négy ütemben. A kormány 2020 második felében 13 milliárd forintot biztosít a programra. Az akcióterv tartalmazza továbbá az egyszer használatos műanyagok forgalmazásának 2021-től történő betiltását, amelynek jogi lehetőségét a 2020 nyarán elfogadott 2020. évi XCI. törvény biztosítja. Az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ITM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tervei szerint 2021 végén, 2022 elején indulhat el a visszaváltási rendszer, melynek keretében kezdetben az üveg és fém csomagolóanyagokat, majd később más anyagokat, például a kozmetikai termékek csomagolásait is vissza lehet váltani.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Magyar információbiztonsági szoftveripar fejlesztése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2020 szeptemberben bemutatott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Mesterséges Intelligencia Stratégiában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szerepel egy intézkedés a gyártáshoz kapcsolódó adatvédelem és adatkezelés fejlesztésére. A 2020 júniusban partnerségi konzultációra bocsátott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Nemzeti Digitalizációs Stratégia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eszközrendszere részeként jelöli meg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kibervédelmi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kapacitások és kompetenciafejlesztés szükségességét, az információbiztonsági intézményrendszer és tudatosság erősítését.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67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NAV-nál elérhető kereset kimutatások hitelintézetek általi elektronikus </a:t>
            </a: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lekérdezhetőségének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biztosítása: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elektronikus kereset-lekérdezés elindult a gyakorlatban is, így 2020 februárjától a szereplők rendelkezésére áll. Az elektronikus keresetkimutatás biztosítására szolgáló koncepció technikai részleteit 2019 elején az MNB a NAV-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és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BISZ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Zrt.-vel történő együttműködés keretében kidolgozta. Ezt követően 2019 júniusában az adózás rendjéről szóló 2017. évi CL. törvény módosítása megteremtette a szükséges jogszabályi feltételeket is, majd a tartalmi kritériumokat a 260/2019 (XI.7) kormányrendelet határozta meg.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gyorsabb információáramlást lehetővé tevő elektronikus elérhetőség javítja a hitelezés hatékonyságát, valamint támogatja a bankrendszer versenyképességének növelését is.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Minősített Fogyasztóbarát termékek további terjesztése: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lakáshitelek mellett a valós kockázatok ellen védő, Minősített Fogyasztóbarát Otthonbiztosítások 2020 januárja óta érhetők el a fogyasztók számára. A Minősített Fogyasztóbarát termékkör 2021 januárjától a Minősített Fogyasztóbarát Személyi Hitelekkel bővül, amelyek a személyi hitel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piaci verseny élénkítése mellett a banki digitalizációs folyamatok fejlesztését is támogatják.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Minősített Fogyasztóbarát Folyószámla (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MFF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előzetes koncepciója kidolgozásra került, az MNB megkezdte a bevezetést megelőző piaci egyeztetéseket.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azonnali fizetési rendszerrel összehangolt digitalizációs fejlesztések támogatása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 március 2-án sikeresen elindult az azonnali fizetés Magyarországon is, ami a hazai bankszektor valaha volt legnagyobb fejlesztését jelentette.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MNB és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GIRO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által üzemeltetett központi infrastruktúra az azonnali fizetések mellett a fizetési kérelem és a másodlagos azonosító szolgáltatást is támogatja, és erre alapulva a piaci szereplők széles körben használható innovatív fizetési megoldásokat biztosíthatnak ügyfeleiknek. Emellett a vállalatok, közműcégek számára jelenthet nagy előrelépést, hogy 2020. szeptember 1-től a kötegelt vállalati átutalások és a fizetési kérelmek tömeges küldésének lehetősége is elérhetővé vált.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Értékesítési csatornák fejlesztése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lakossági állampapírok befektetői körének bővítése érdekében a </a:t>
            </a:r>
            <a:r>
              <a:rPr kumimoji="0" lang="hu-HU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MÁP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a Posta kirendeltségein és a </a:t>
            </a:r>
            <a:r>
              <a:rPr kumimoji="0" lang="hu-HU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Fundamenta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-Lakáskassza lakástakarék hálózat ügynökein keresztül is elérhető, illetve 2019. novembertől a nyomdai </a:t>
            </a:r>
            <a:r>
              <a:rPr kumimoji="0" lang="hu-HU" sz="1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MÁP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a Magyar Posta Zrt. kijelölt postahelyein megvásárolható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Mindazonáltal a vásárlások földrajzi diverzifikációjának növelése érdekében további lépések szükségesek.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52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Bérfejlesztés az állami hiányszakmákban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2020-ban több hiányszakma esetében is történtek béremelések. Az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egészségügyi szakdolgozók és védőnők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2019-ben bejelentett négylépcsős béremelése 2020. január 1-jén 14 százalékkal folytatódott, amit 2020. november 1-jén egy 20 százalékos, majd 2022. január 1-jén egy 30 százalékos emelés követ. 2021 januárjától megkezdődik az orvosi bérek jelentős emelése is a Magyar Orvosi Kamara bértáblajavaslata alapján, ami három lépésben 2023 elejéig valósul meg. Emellett a koronavírus-járvány idején tanúsított helytállásért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július 1-jén 170 ezer egészségügyi dolgozó részesült egyszeri bruttó 500 ezer forintos juttatásban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2020 júliusától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pedagógusok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bére 10 százalékkal emelkedett, ami technikailag ágazati szakmai pótlék bevezetésével valósult meg. Továbbá szintén júliusától akár 30 százalékkal emelkedett a szakképzésben dolgozó pedagógusok bére, ami 32 ezer szakembert érint.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munkaerőpiaci mobilitás támogatása az ingázás ösztönzésén keresztül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munkavállalói mobilitás ösztönzése érdekében tovább bővül az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ITM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által kiírt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„Munkásszállások kialakítása” program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2020 augusztusában bejelentett intézkedés értelmében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új munkásszálló létesítésére biztosítanak támogatásokat 5,6 milliárd forint értékben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program első három fázisában 20 munkásszálló létesítésére nyújtottak forrásokat 2017 és 2019 között önkormányzatok számára, 2020-tól pedig már nem önkormányzati tulajdonú gazdasági társaságok is pályázhatnak támogatásra. Emellett továbbra is zajlik az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„Út a munkaerőpiacra” program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megvalósítása, melynek keretében elsősorban a hátrányosabb munkaerőpiaci csoportok elhelyezkedését segítik többek között az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utazási és lakhatási költségek támogatásával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Digitális és nyelvi készségek fejlesztése az idősebb korosztályok körében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Digitális Jólét Program Hálózat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keretében 5 milliárd forint értékben országszerte 1500 támogatott közösségi internet hozzáférési pontot alakítottak ki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ahol ott dolgozó mentortól kaphat eligazítást, hasznos tanácsokat minden érdeklődő. A digitális szakadék csökkentését célzó további projektek keretében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végéig közel 182 ezer ember digitális kompetencia képzése valósult meg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illetve további 2 milliárd forinttal támogatták a helyi, helyben ismert szakmai és társadalmi szervezeteket, amelyek programjaikkal képesek elérni és megszólítani a digitális eszközöket még nem használókat.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74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beruházások azonnali elszámoltathatósága a társaságiadó-alapban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2019-es adóévtől kezdődően az eredménytartalékból létrehozott fejlesztési tartalék plafonja 10 milliárd forintra emelkedett, idén szeptemberében pedig teljesen eltörlésre került a felső plafon. Emellett a 2020. június 10-től érvényes módosítás lehetővé tette, hogy az adózás előtti nyereség teljes összege lekötésre kerüljön a korábbi 50 százalékkal szemben.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változtatások eredményeként a beruházások lényegében azonnal elszámolhatók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intézkedéssel egyszerre érvényesül adócsökkentő hatás, valamint eredménynövelő hatás is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(előbbi a leírhatóság, utóbbi a jövőbeni elhatárolás révén).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kutatási-fejlesztési segédszemélyzet létszámának növelése a bérek további emelésével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kormány 1430/2020 (VII.23.) kormányhatározata alapján 2021-től beépülő jelleggel, tartósan 22 milliárd forint többletforrás áll rendelkezésre az Eötvös Loránd Kutatási Hálózat (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ELKH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működtetetésére és fejlesztésére.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Ezzel több, mint duplájára növekszik a kutatóhálózat éves költségvetése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Az évi 22 milliárd forintnyi többletforrásból 9 milliárd forintbéremelésre fordítható. Az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ELKH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2020-as költségvetését ugyanez a kormányhatározat 11 milliárd forinttal megemelte, ebből 3,6 milliárd forintot lehet béremelésre fordítani. A többletforrást az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ELKH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-ban foglalkoztatott mintegy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5.000 kutató és támogató funkciókban dolgozó munkatárs átlagosan 30 százalékos, 2020 júliusától hatályos bérfejlesztésére fordíthatják a kutatóintézetek vezetői.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Klaszterek működésének a támogatása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2019 novemberében meghirdetett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Kkv stratégia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intézkedései közé sorolja a Klaszterek és egyéb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hálózatosodási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formák létrejöttének és működésének támogatását. Ugyanez a dokumentum tervezi az Ipari Park, illetve a Technológiai Park szabályozás újragondolását annak érdekében, hogy a parkokon belül megjelenő specializáció elősegítse a vállalkozói együttműködések kialakulását és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klaszteresedést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klaszteresedést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támogatja a 2019 októberében megjelent kkv kapacitásfejlesztési konstrukció (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GINOP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1.2.10), amely feltételül tűzi ki, hogy a támogatandó kkv – amennyiben nem kiemelt ágazatokban tevékenykedik – akkreditált innovációs klaszter tag legyen.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Áruexport mellett a szolgáltatásexport erősítése</a:t>
            </a: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Laoszban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160 millió dolláros kötött segélyprogram indul, melynek keretében magyar cégek végzik a laoszi főváros teljes szennyvízhálózatának felújítását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valamint részt vesznek élelmiszerbiztonsági fejlesztésekben és az elektronikus személyiigazolvány-rendszer kiépítésében. Hasonló megállapodás született Magyarország és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Ruanda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között is. Az idén januárban létrehozott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indonéz-magyar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befektetési alap közlekedési és vízgazdálkodási projektekben biztosíthat magyar szolgáltatás exportot. 400 millió forintos keretösszegű felhívás jelent meg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nyugat-balkáni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országokba zöld technológiát exportálni kívánó magyar cégek részére. 2020. novemberben sportinnovációs technológiák exportcélú fejlesztésének támogatására indult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05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csecsemőgondozási díj (</a:t>
            </a: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csed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és a gyermekgondozási díj (gyed) felső határának növelése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2021. július 1-től a csecsemőgondozási díj (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csed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összege az anya munkabérének 70 százalékáról 100 százalékára emelkedik.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szabályváltozás következtében az anyák jövedelme magasabb lesz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szülési szabadság 24 hetes időtartama során,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mint a munkában töltött idő alatt folyósított nettó munkabér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mivel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csed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összegéből csak személyi jövedelemadót kell fizetni. 2020. január 1-től a minimálbér emelkedésével 225.400 forintra emelkedett a gyermekgondozási díj maximális havi összege.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Gyermekvállalást gátló betegségek megelőzése, kezelése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 február 1-jétől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ingyenessé váltak a teljes körű meddőségi kivizsgálások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Az egyes egészségbiztosítási tárgyú miniszteri rendeletek módosításáról szóló 2/2020. (I.30.) EMMI rendelet meghatározza az államilag finanszírozott meddőségi vizsgálatok pontos körét, az azokhoz tartozó finanszírozási pontszámokat és azokat az intézményeket, amelyek a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térítésmentes meddőségi kivizsgálást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elvégzik.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Családbarát Szülészet Pályázati Program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ütemében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 egészségügyi intézmény összesen 3,4 milliárd forint támogatásban részesült a várandósgondozás és szülés során a szemléletváltásra és a korszerű ellátási gyakorlatok kialakítására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Új városrész-koncepciók kidolgozása a lakásfejlesztések területi elhelyezkedésének javítása érdekében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kormány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 áprilisi bejelentése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alapján 27 százalék helyett 5 százalékos lesz az áfakulcs a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barnamezős övezetekben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új lakások értékesítése és bérbeadása esetén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Barnamezős területnek általában a városok jellemzően belterületein található korábban hasznosítás alatt álló, jelenleg azonban elhagyatott vagy alulhasznosított, sok esetben ipari vagy építési hulladékkal erősen szennyezett területeket hívjuk.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kormány jelenleg a barnamezős területek pontos lehatárolásán dolgozik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végleges kedvezményes áfával érintett területek bejelentése idén év végéig várható. Újabb,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 októberi bejelentés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szerint ideiglenesen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végéig megkezdett építkezések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esetén 5 százalékra csökken a lakásáfa, ami általánosan segíteni fogja a lakásépítések növekedését. A Kormány bejelentése szerint ráadásul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CSOK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-ot igénylők még a lecsökkentett 5 százalékos áfát is visszaigényelhetik.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nők szülést követő munkaerőpiaci visszatérésének támogatása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nők munkaerőpiaci visszatérését támogatja, hogy 2020. január 1-től a gyermekgondozási díjat a dolgozó nagyszülő is átveheti a szülők és a nagyszülő közös döntése alapján, amennyiben mindkét szülő keresőtevékenységet végez. A 2020. évi költségvetési törvény 1,3 milliárd forintnak megfelelő előirányzatot tartalmaz a nagyszülői gyedhez kapcsolódó kiadásokra. Emellett a kisgyermekes anyák munkapiaci visszatérését segíti, hogy a Gazdaságfejlesztési és Innovációs Operatív Program (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GINOP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„Kisgyermeket nevelők munkaerőpiaci visszatérésének támogatása” pályázati felhívás keretében 2019 augusztusától maximum havi 40 ezer forint összegű támogatást igényelhetnek azok a szülők, akik visszatérnek a munkaerőpiacra, és gyermeküket családi vagy munkahelyi bölcsődében helyezik el. A bölcsődei díjhoz való hozzájárulást már több, mint kétezer kisgyermekes anya vette igénybe 2019 augusztusa óta. 2020. július 1-től a csecsemőgondozási díjon, a gyermekgondozási díjon, valamint a gyermekgondozást segítő ellátáson lévő kismamák is igénybe vehetik a nyelvvizsga- és a KRESZ-tanfolyam, valamint a KRESZ-vizsga költségének visszatérítését, aminek célja, hogy támogassa az anyák későbbi elhelyezkedési lehetőségeit.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41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Átlátható bérezési rendszer kialakítása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és 2023 között három lépcsőben jelentős mértékben, átlagosan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több mint a kétszeresére emelkedik az orvosok fizetése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Magyar Orvosi Kamara által kidolgozott,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osztrák orvosi béreken alapuló új bértáblát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Kormány 2020. októberében fogadta el. A béremelés az állami és önkormányzati fenntartásban álló fekvő- és járóbeteg intézményekben foglalkoztatott orvosokra, fogorvosokra és gyógyszerészekre terjed ki, akik ezentúl egységesen egy új, úgynevezett egészségügyi szolgálati jogviszonnyal fognak rendelkezni. A béremeléssel párhuzamosan számos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szabályozás is szigorodik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az orvosok ezentúl csak előzetes engedéllyel vállalhatnak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másodállást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betegeket nem kezelheti ugyanaz az orvos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állami és magánellátónál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illetve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paraszolvencia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adása és elfogadása is büntethető lesz a jövőben.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Valós költségekre épülő állami finanszírozási rendszer kialakítása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kormány célkitűzése, hogy 2020 végére az állami kórházak ne halmozzanak fel adósságot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Ennek elérése érdekében a 1798/2019 (XII. 23.) Kormányhatározat alapján megkezdődött az átfogó, az egészségügyi szakmák összességére kiterjedő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ráfordítási adatgyűjtés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díjtétel-felülvizsgálat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valós költségekre épülő finanszírozási rendszer kidolgozása érdekében. 2020 nyarán az Emberi Erőforrások Minisztériuma és a Belügyminisztérium átfogó, az egészségügyi rendszer több területére (például: finanszírozás, struktúra, ágazatirányítás) kiterjedő felmérést hajtott végre több mint 140 ezer egészségügyben dolgozó bevonásával, amelynek eredményeit az ellátórendszer továbbfejlesztésére kívánja felhasználni a kormány.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Eredményességhez kötött finanszírozási módszerek alkalmazásának bővítése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kormány határozatban bízta meg az emberi erőforrások miniszterét, hogy tegyen javaslatot eredményalapú finanszírozási technikák kidolgozására.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68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novemberében második alkalommal jelenik meg a Versenyképességi tükör című kiadvány, amely az MNB 330 pontos Versenyképességi Programban szereplő javaslatok teljesülését méri. A 330 pont előrehaladásáról legfőbb megállapításaink a következők: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tükör prioritással súlyozott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megvalósulása a tavalyi 22-ről 34 százalékra nőtt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MNB által 2019. februárban tett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javaslatok több, mint kétharmadában történt már valamilyen előrelépés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2019. ősz óta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kkv stratégia, az állami hatékonyság és a modern infrastruktúra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terén történt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legnagyobb előrehaladás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pénzügyi rendszer fejlődésében mérföldkő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márciusában elindított azonnali fizetési rendszer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06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Duális képzés erősítése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szakképzésről szóló 2019. évi LXXX. törvény alapján jelentősen átalakult a szakképzés 2020 szeptemberétől.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szakképző intézményeknek két típusa működik ezentúl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az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ötéves technikum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hároméves szakképző iskola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technikum egyesíti a gimnázium és a szakmatanulás egyes jellemzőit. Az ilyen képzésben résztvevők matematikából, magyarból, történelemből és egy idegen nyelvből ugyanazt a tananyagtartalmat tanulják, mint a gimnazisták. Ezekből a közismereti tárgyakból érettségi vizsgát tesznek, ötödik érettségi tárgyat azonban nem kell választaniuk, mivel beszámítják a szakmai vizsgájukat. A diákok a tanulmányi eredményeiktől függő mértékű ösztöndíjakban részesülnek. A tanulók a sikeres ágazati alapvizsga vagy érettségi után szakképzési munkaszerződéssel vehetnek részt a duális képzési helynél folyó szakirányú oktatásban, havonta munkabérre jogosultak. Egyszeri pályakezdési juttatásra jogosultak azok, akik befejezik a képzést és szakmát szereznek, illetve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külön ösztöndíj-lehetőség érhető el a hátrányos helyzetű tanulóknak.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Készségfejlesztésre és gyakorlati tudnivalókra koncentráló Nemzeti alaptanterv kidolgozása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szeptemberétől jelentős mértékben módosult a Nemzeti alaptanterv. 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korábbiaknál nagyobb hangsúlyt kap a </a:t>
            </a:r>
            <a:r>
              <a:rPr kumimoji="0" lang="hu-H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tanulói kompetenciák fejlesztése</a:t>
            </a:r>
            <a:r>
              <a:rPr kumimoji="0" lang="hu-H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amelyet elősegít a tevékenységekre épülő tanulásszervezési formák, a társas tanulás és a differenciált egyéni munka fokozott alkalmazása.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meghatározott alapkompetenciák köre kiterjed az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idegen nyelvi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digitális készségekre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illetve arra is, hogy a gyermekek elsajátítsák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helyes tanulás módszereit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módosítások felmenő rendszerben kerültek bevezetésre az 1., az 5. és a 9. évfolyamokon.</a:t>
            </a:r>
            <a:endParaRPr lang="hu-HU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Középiskolai tantárgyi reform végrehajtása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A Nemzeti alaptanterv módosítása alapján a </a:t>
            </a:r>
            <a:r>
              <a:rPr lang="hu-HU" b="0" u="sng" dirty="0"/>
              <a:t>8. és 12. évfolyamon önálló tantárgyként jelenik meg az </a:t>
            </a:r>
            <a:r>
              <a:rPr lang="hu-HU" b="1" u="sng" dirty="0"/>
              <a:t>állampolgári ismeretek</a:t>
            </a:r>
            <a:r>
              <a:rPr lang="hu-HU" b="0" u="sng" dirty="0"/>
              <a:t>, amely gyakorlatorientált információkkal kívánja segíteni a diákok mindennapi életre történő felkészítését</a:t>
            </a:r>
            <a:r>
              <a:rPr lang="hu-HU" b="0" dirty="0"/>
              <a:t>. A </a:t>
            </a:r>
            <a:r>
              <a:rPr lang="hu-HU" b="1" dirty="0"/>
              <a:t>természettudományos ismeretek </a:t>
            </a:r>
            <a:r>
              <a:rPr lang="hu-HU" b="0" dirty="0"/>
              <a:t>– és kiemelten a matematikai, természettudományos, mérnöki-műszaki és informatikai készségek – fejlesztése érdekében a gimnáziumban a </a:t>
            </a:r>
            <a:r>
              <a:rPr lang="hu-HU" b="0" u="sng" dirty="0"/>
              <a:t>11. évfolyamon </a:t>
            </a:r>
            <a:r>
              <a:rPr lang="hu-HU" b="0" dirty="0"/>
              <a:t>azon tanulóknak, akik nem tanulnak emelt óraszámban vagy fakultáción természettudományos tantárgyat, egy jelenségek vizsgálatán alapuló, komplex szemléletmóddal oktatott, a természettudományos műveltséget bővítő tantárgyat kell felvennie heti két óra időkeretben.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07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novemberében második alkalommal jelenik meg a Versenyképességi tükör című kiadvány, amely az MNB 330 pontos Versenyképességi Programban szereplő javaslatok teljesülését méri. A 330 pont előrehaladásáról legfőbb megállapításaink a következők: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tükör prioritással súlyozott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megvalósulása a tavalyi 22-ről 34 százalékra nőtt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MNB által 2019. februárban tett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javaslatok több, mint kétharmadában történt már valamilyen előrelépés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2019. ősz óta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kkv stratégia, az állami hatékonyság és a modern infrastruktúra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terén történt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legnagyobb előrehaladás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pénzügyi rendszer fejlődésében mérföldkő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márciusában elindított azonnali fizetési rendszer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08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31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mérőrendszer két, évente megjelenő kiadvánnyal fogja értékelni a versenyképességi fordulat előrehaladását.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tükör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azt vizsgálja elemző és leíró eszközökkel, hogy a versenyképesség javítását célzó javaslatok milyen mértékben és ütemben valósulnak meg.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jelentés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azt elemzi nemzetközi összehasonlításban, objektív mutatókkal, hogyan változik Magyarország versenyképességi helyzete.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0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sikeres versenyképességi fordulathoz vezető út fő mérföldkövei: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objektív és széles látókörű versenyképességi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diagnózis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felállítása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strukturális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javaslatok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megtétele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javaslatok teljesülésének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nyomon követése.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érdemben támogatja a végrehajtást, így a versenyképességi fordulat megvalósítását.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sikeres versenyképeségi fordulathoz vezető út a legjobb nemzetközi gyakorlatok mélyebb megismerése után egy objektív és széles látókörű versenyképességi diagnózis felállításával indul, melyet Magyar Nemzeti Bank 2017-ben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jelentésében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tett meg. Ezt követő lépés a főbb beavatkozási területek, irányok és javaslatok megfogalmazása, amelybe a legjobb nemzetközi tapasztalatokat csak a magyar gazdasági és társadalmi adottságokat figyelembe véve lehet beépíteni. A felzárkózási pálya makrogazdasági feltételeit, főbb beavatkozási területeit és céljait a jegybank 2018-as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Növekedési jelentése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míg azok megvalósulását segítő strukturális javaslatokat 2019-ben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program 330 pontban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című kiadványa fogalmazta meg. Az MNB szervesen egymásra épülő versenyképességi munkájának újabb állomása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tükör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megalkotása volt 2019 őszén, amely a javaslatok teljesülésének nyomon követésén keresztül támogatja Magyarország fenntartható felzárkózását. Ezt követte a 2020 nyarán publikált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jelentés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amely hazánk versenyképességét értékeli több, mint 90 százalékban objektív mutatókkal. Most a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tükör frissítésével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ismét megvizsgáljuk a 330 javaslat megvalósulásának mértékét, a 2019 októbere óta eltelt időben történt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előrelépéseket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90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tükör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célja a Versenyképességi programban bemutatott javaslatok megvalósulásának pontos és számszerű nyomon követése, ami támogatja a végrehajtás folyamatát, és egyben a sikeres felzárkózást.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javaslatok teljesülését vizsgáló mérőrendszer leíró és elemző módszerekkel egyaránt vizsgálja a versenyképességi fordulat megvalósulását az MNB Versenyképességi programja alapján.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részleteket bemutató fejezetek leíró jelleggel összefoglalják az egyes javaslatokhoz kapcsolódó intézkedéseket, az elemző fejezet pedig ennek alapján számszerűsíti a megvalósulás előrehaladását.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03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2020. november 19-ig megtörtént intézkedések és bejelentések alapján a </a:t>
            </a:r>
            <a:r>
              <a:rPr kumimoji="0" lang="hu-H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program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prioritással súlyozott megvalósulása 34 százalékon áll.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2019 őszi állapothoz képest ugyan történt jelentős előrelépés és a javaslatok több, mint kétharmadának megkezdődött a megvalósítása, a sikeres felzárkózáshoz a többi javaslat megvalósulására is szükség van.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Versenyképességi tükör egyik legfontosabb eleme az időbeli elemzés, amely megmutatja majd, hogy milyen előrelépés történt a korábbi időszakhoz képest.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04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hu-H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Versenyképességi program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330 javaslata közül 165-ről 222-re nőtt azon javaslatok száma, ahol történt előrelépés a program 2019 februári bemutatása óta.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222 javaslaton belül 149 (2019 őszén 132) javaslat esetében kezdődött meg a megvalósítás, 61 (26) javaslat már részben megvalósult, míg 12 (7) javaslat esetében teljesen megvalósult a kitűzött cél.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Összességében tehát a javaslatok közel 67 százalékában már valamilyen szinten folyamatban van a megvalósítás.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14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Prioritások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javaslatokat súlyuk szerint is rangsoroltuk: közepesen fontos, fontos és nagyon fontos kategóriába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Valamennyi prioritási kategóriába 110 javaslat került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Kedvező, hogy a „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nagyos fontos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prioritást kapott javaslatok esetében a legkedvezőbb a prioritással súlyozott megvalósulás mértéke. Ebben a kategóriában 110 javaslatból összesen 88 esetében kezdődött meg a megvalósítás, amelyből 30 javaslat részben, 5 javaslat pedig immár teljesen meg is valósult.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„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fontos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kategóriába sorolt javaslatok 67 százalékának esetében történt előrelépés a Versenyképességi program megjelenése óta. Az ebbe a csoportba sorolt 110 javaslat közül 50 került a megkezdődött státuszba, míg 21 részben, 3 pedig teljes egészében megvalósult.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legalacsonyabb előrelépés a „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közepesen fontos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javaslatok esetében történt, ahol a javaslatok felében nem történt még előrelépés, ám az előző Versenyképességi tükörhöz képest ez az arány csökkent.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13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legmagasabb teljesülési mértékkel az Új pénzügyi modellben és az Állami hatékonyság fejezetben szereplő javaslatok állnak (44 százalék), amelyeket a Kkv stratégia (40 százalék) és a Modern infrastruktúra és hatékony energiafelhasználás (39 százalék) fejezetek követnek.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októbere óta a legnagyobb előrelépés a Kkv stratégia (17 százalékpont), az Állami hatékonyság és a Modern infrastruktúra és hatékony energiafelhasználás (15-15 százalékpont) fejezetben történt.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legalacsonyabb előrehaladás a Versenyképességi Program 2019-es megjelenése óta eddig a Kutatás-fejlesztés és innováció (24 százalék), a Külgazdaság és gazdaságszerkezet (24 százalék), illetve a Munkaerőpiac (24 százalék) területein történt.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45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409854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Magyar Nemzeti Bank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231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8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79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01644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26447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87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760642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571351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70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7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244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2824213"/>
            <a:ext cx="6644488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5651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268444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77428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494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8608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532503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238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1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02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8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520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373992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45869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71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904405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420206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963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2.xml"/><Relationship Id="rId10" Type="http://schemas.microsoft.com/office/2007/relationships/hdphoto" Target="../media/hdphoto3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g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jpg"/><Relationship Id="rId5" Type="http://schemas.openxmlformats.org/officeDocument/2006/relationships/diagramQuickStyle" Target="../diagrams/quickStyle3.xml"/><Relationship Id="rId10" Type="http://schemas.microsoft.com/office/2007/relationships/hdphoto" Target="../media/hdphoto2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5744" y="254235"/>
            <a:ext cx="5124333" cy="774571"/>
          </a:xfrm>
        </p:spPr>
        <p:txBody>
          <a:bodyPr/>
          <a:lstStyle/>
          <a:p>
            <a:r>
              <a:rPr lang="hu-HU" dirty="0"/>
              <a:t>Magyar Nemzeti Bank |</a:t>
            </a:r>
          </a:p>
          <a:p>
            <a:r>
              <a:rPr lang="hu-HU" dirty="0"/>
              <a:t>2020. november 25.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200" b="1" dirty="0"/>
              <a:t>MNB VERSENYKÉPESSÉGI TÜKÖR</a:t>
            </a:r>
            <a:br>
              <a:rPr lang="hu-HU" dirty="0"/>
            </a:br>
            <a:r>
              <a:rPr lang="hu-HU" sz="3200" dirty="0"/>
              <a:t>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58" y="270809"/>
            <a:ext cx="3756141" cy="646331"/>
          </a:xfrm>
        </p:spPr>
        <p:txBody>
          <a:bodyPr/>
          <a:lstStyle/>
          <a:p>
            <a:r>
              <a:rPr lang="hu-HU" dirty="0"/>
              <a:t>Szalai Ákos | 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38028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598C-D3A5-4ABC-AF35-C0663B3C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oktatás és az új pénzügyi modell terén történt a legtöbb státuszváltozás 2019. ősz óta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3CFA9-BCD8-471E-A312-4ADFB2B4D5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897" y="6425834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B0CDE-FA83-4FBB-8552-50260DFFD7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146952"/>
            <a:ext cx="8992318" cy="229326"/>
          </a:xfrm>
        </p:spPr>
        <p:txBody>
          <a:bodyPr/>
          <a:lstStyle/>
          <a:p>
            <a:r>
              <a:rPr lang="hu-HU" dirty="0"/>
              <a:t>A VERSENYKÉPESSÉGI JAVASLATOK STÁTUSZVÁLTOZÁSA TÉMAKÖRÖNKÉNT (</a:t>
            </a:r>
            <a:r>
              <a:rPr lang="hu-HU" u="sng" dirty="0"/>
              <a:t>DARAB</a:t>
            </a:r>
            <a:r>
              <a:rPr lang="hu-HU" dirty="0"/>
              <a:t>, 2019. OKTÓBER – 2020. NOVEMBER)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73CB0-C979-4313-AE4B-E0AC1444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416" y="909000"/>
            <a:ext cx="773858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5B9E-7101-4AC1-8B57-80D24C78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területen nagy még a tér az előrelépésre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9F79B-7334-4E3E-A156-C97FCEC53D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897" y="6412771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4D348-468A-495E-BA5F-69DBB40ABF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079285"/>
            <a:ext cx="8390875" cy="229326"/>
          </a:xfrm>
        </p:spPr>
        <p:txBody>
          <a:bodyPr/>
          <a:lstStyle/>
          <a:p>
            <a:r>
              <a:rPr lang="hu-HU" dirty="0"/>
              <a:t>A VERSENYKÉPESSÉGI JAVASLATOK MEGVALÓSULÁSÁNAK MEGOSZLÁSA TÉMAKÖRÖNKÉNT (</a:t>
            </a:r>
            <a:r>
              <a:rPr lang="hu-HU" u="sng" dirty="0"/>
              <a:t>SZÁZALÉK</a:t>
            </a:r>
            <a:r>
              <a:rPr lang="hu-HU" dirty="0"/>
              <a:t>, 2020. november)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E322D-34BF-47E7-BA7C-869FA3EA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87" y="909000"/>
            <a:ext cx="773858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8ED0-BA5C-41B2-B930-80ADF588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2019 ősz óta bejelentett kormányzati programok összesen 60 versenyképességi javaslatot érintenek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29C03-9544-4906-BCF6-C163E422A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210643"/>
            <a:ext cx="7679183" cy="229326"/>
          </a:xfrm>
        </p:spPr>
        <p:txBody>
          <a:bodyPr/>
          <a:lstStyle/>
          <a:p>
            <a:r>
              <a:rPr lang="hu-HU" dirty="0"/>
              <a:t>Megjegyzés | Zárójelben azon javaslatok száma szerepel, melyek esetében státuszváltozás is történt.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7CBCA6-9B89-46AD-97A6-AA822C813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878090"/>
              </p:ext>
            </p:extLst>
          </p:nvPr>
        </p:nvGraphicFramePr>
        <p:xfrm>
          <a:off x="2218357" y="1227958"/>
          <a:ext cx="10779945" cy="455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53F7025-B706-4EBB-9C57-3E7C879FA0D5}"/>
              </a:ext>
            </a:extLst>
          </p:cNvPr>
          <p:cNvGrpSpPr/>
          <p:nvPr/>
        </p:nvGrpSpPr>
        <p:grpSpPr>
          <a:xfrm>
            <a:off x="3763470" y="1960010"/>
            <a:ext cx="720000" cy="720000"/>
            <a:chOff x="1343964" y="2402855"/>
            <a:chExt cx="720000" cy="72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920429-59DD-4586-B2ED-6AF1A8B9D01B}"/>
                </a:ext>
              </a:extLst>
            </p:cNvPr>
            <p:cNvSpPr/>
            <p:nvPr/>
          </p:nvSpPr>
          <p:spPr>
            <a:xfrm>
              <a:off x="1343964" y="240285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852266-7BA7-4EC7-9DC0-553387BB0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8427" y="2520211"/>
              <a:ext cx="511005" cy="47754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C89AB6-0EF1-4179-BC4F-3ADAA7DD1895}"/>
              </a:ext>
            </a:extLst>
          </p:cNvPr>
          <p:cNvGrpSpPr/>
          <p:nvPr/>
        </p:nvGrpSpPr>
        <p:grpSpPr>
          <a:xfrm>
            <a:off x="3781980" y="3529582"/>
            <a:ext cx="720000" cy="720000"/>
            <a:chOff x="1343964" y="3351331"/>
            <a:chExt cx="720000" cy="72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8E8B9C-169E-4D99-9BD6-6EB9A2B32A6B}"/>
                </a:ext>
              </a:extLst>
            </p:cNvPr>
            <p:cNvSpPr/>
            <p:nvPr/>
          </p:nvSpPr>
          <p:spPr>
            <a:xfrm>
              <a:off x="1343964" y="3351331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8B9C2C-863F-4863-BEE7-5F6EE438F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1476" y="3450002"/>
              <a:ext cx="547956" cy="53414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53E2FA-65C7-453F-BD16-26EDA015BC33}"/>
              </a:ext>
            </a:extLst>
          </p:cNvPr>
          <p:cNvGrpSpPr/>
          <p:nvPr/>
        </p:nvGrpSpPr>
        <p:grpSpPr>
          <a:xfrm>
            <a:off x="3774115" y="4283476"/>
            <a:ext cx="720000" cy="720000"/>
            <a:chOff x="1343964" y="4310294"/>
            <a:chExt cx="720000" cy="72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8629D0-23F2-4515-B409-6C30A682C0EE}"/>
                </a:ext>
              </a:extLst>
            </p:cNvPr>
            <p:cNvSpPr/>
            <p:nvPr/>
          </p:nvSpPr>
          <p:spPr>
            <a:xfrm>
              <a:off x="1343964" y="4310294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286B96-A387-40F3-820C-94DD7159F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11476" y="4493865"/>
              <a:ext cx="582734" cy="4023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B251D7-E98E-4A36-ACA6-16AA34E77954}"/>
              </a:ext>
            </a:extLst>
          </p:cNvPr>
          <p:cNvGrpSpPr/>
          <p:nvPr/>
        </p:nvGrpSpPr>
        <p:grpSpPr>
          <a:xfrm>
            <a:off x="3774115" y="1168940"/>
            <a:ext cx="720000" cy="720000"/>
            <a:chOff x="1343964" y="5261708"/>
            <a:chExt cx="720000" cy="72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F3B817-B303-40C9-9242-B79FAF215AC4}"/>
                </a:ext>
              </a:extLst>
            </p:cNvPr>
            <p:cNvSpPr/>
            <p:nvPr/>
          </p:nvSpPr>
          <p:spPr>
            <a:xfrm>
              <a:off x="1343964" y="5261708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0D28B7-4703-46BA-8E2C-0DB016D16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11476" y="5319322"/>
              <a:ext cx="582734" cy="58620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0298A2-1186-431B-BC17-1637D364AD3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799" y="2840211"/>
            <a:ext cx="547956" cy="5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2BD3F-A0D4-4072-ACF7-FDA1FD70098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5375" y="5155085"/>
            <a:ext cx="632915" cy="568904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4CE6F61-25AF-4759-AD30-9821469D9730}"/>
              </a:ext>
            </a:extLst>
          </p:cNvPr>
          <p:cNvSpPr txBox="1">
            <a:spLocks/>
          </p:cNvSpPr>
          <p:nvPr/>
        </p:nvSpPr>
        <p:spPr>
          <a:xfrm>
            <a:off x="3400225" y="6422275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405758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BECA-C290-4D78-91E2-8D318C41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mnb 330 versenyképességi javaslatának fő területei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E23C0-D57E-4031-B953-2483FA082A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Folyamatábra: Bekötés 131">
            <a:extLst>
              <a:ext uri="{FF2B5EF4-FFF2-40B4-BE49-F238E27FC236}">
                <a16:creationId xmlns:a16="http://schemas.microsoft.com/office/drawing/2014/main" id="{4BD00A33-EB65-4425-8835-06320AF9513F}"/>
              </a:ext>
            </a:extLst>
          </p:cNvPr>
          <p:cNvSpPr/>
          <p:nvPr/>
        </p:nvSpPr>
        <p:spPr>
          <a:xfrm>
            <a:off x="5996921" y="1975028"/>
            <a:ext cx="897307" cy="9170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7" name="Folyamatábra: Bekötés 126">
            <a:extLst>
              <a:ext uri="{FF2B5EF4-FFF2-40B4-BE49-F238E27FC236}">
                <a16:creationId xmlns:a16="http://schemas.microsoft.com/office/drawing/2014/main" id="{2EE247E4-E11A-4CA1-841F-7D2B44D99916}"/>
              </a:ext>
            </a:extLst>
          </p:cNvPr>
          <p:cNvSpPr/>
          <p:nvPr/>
        </p:nvSpPr>
        <p:spPr>
          <a:xfrm>
            <a:off x="7994668" y="1779148"/>
            <a:ext cx="937175" cy="907580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olyamatábra: Bekötés 125">
            <a:extLst>
              <a:ext uri="{FF2B5EF4-FFF2-40B4-BE49-F238E27FC236}">
                <a16:creationId xmlns:a16="http://schemas.microsoft.com/office/drawing/2014/main" id="{2A4D50E2-CEE6-47C8-9B1E-0D35705A600B}"/>
              </a:ext>
            </a:extLst>
          </p:cNvPr>
          <p:cNvSpPr/>
          <p:nvPr/>
        </p:nvSpPr>
        <p:spPr>
          <a:xfrm>
            <a:off x="8335496" y="2300575"/>
            <a:ext cx="937175" cy="907580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4">
            <a:extLst>
              <a:ext uri="{FF2B5EF4-FFF2-40B4-BE49-F238E27FC236}">
                <a16:creationId xmlns:a16="http://schemas.microsoft.com/office/drawing/2014/main" id="{8386E6EB-0CD0-4021-8ABC-879CD0B3A853}"/>
              </a:ext>
            </a:extLst>
          </p:cNvPr>
          <p:cNvSpPr/>
          <p:nvPr/>
        </p:nvSpPr>
        <p:spPr>
          <a:xfrm>
            <a:off x="4589158" y="1117752"/>
            <a:ext cx="6016752" cy="50292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5">
            <a:extLst>
              <a:ext uri="{FF2B5EF4-FFF2-40B4-BE49-F238E27FC236}">
                <a16:creationId xmlns:a16="http://schemas.microsoft.com/office/drawing/2014/main" id="{D755AA28-B96F-4739-9E2B-E8A67A9DD1FB}"/>
              </a:ext>
            </a:extLst>
          </p:cNvPr>
          <p:cNvSpPr/>
          <p:nvPr/>
        </p:nvSpPr>
        <p:spPr>
          <a:xfrm>
            <a:off x="9835901" y="2711760"/>
            <a:ext cx="1383889" cy="5731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Új pénzügyi modell</a:t>
            </a:r>
          </a:p>
        </p:txBody>
      </p:sp>
      <p:sp>
        <p:nvSpPr>
          <p:cNvPr id="11" name="Téglalap: lekerekített 6">
            <a:extLst>
              <a:ext uri="{FF2B5EF4-FFF2-40B4-BE49-F238E27FC236}">
                <a16:creationId xmlns:a16="http://schemas.microsoft.com/office/drawing/2014/main" id="{D760CAB4-7239-48AE-B0C4-4E333B0D74E0}"/>
              </a:ext>
            </a:extLst>
          </p:cNvPr>
          <p:cNvSpPr/>
          <p:nvPr/>
        </p:nvSpPr>
        <p:spPr>
          <a:xfrm>
            <a:off x="9862660" y="3356810"/>
            <a:ext cx="1545786" cy="6827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Háztartási megtakarítások aktivizálása</a:t>
            </a:r>
          </a:p>
        </p:txBody>
      </p:sp>
      <p:sp>
        <p:nvSpPr>
          <p:cNvPr id="12" name="Téglalap: lekerekített 7">
            <a:extLst>
              <a:ext uri="{FF2B5EF4-FFF2-40B4-BE49-F238E27FC236}">
                <a16:creationId xmlns:a16="http://schemas.microsoft.com/office/drawing/2014/main" id="{C98DC56B-FAB3-499B-8314-3AFCA7851C52}"/>
              </a:ext>
            </a:extLst>
          </p:cNvPr>
          <p:cNvSpPr/>
          <p:nvPr/>
        </p:nvSpPr>
        <p:spPr>
          <a:xfrm>
            <a:off x="4233517" y="4388247"/>
            <a:ext cx="1383293" cy="6586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Kkv stratégia</a:t>
            </a:r>
          </a:p>
        </p:txBody>
      </p:sp>
      <p:sp>
        <p:nvSpPr>
          <p:cNvPr id="13" name="Téglalap: lekerekített 8">
            <a:extLst>
              <a:ext uri="{FF2B5EF4-FFF2-40B4-BE49-F238E27FC236}">
                <a16:creationId xmlns:a16="http://schemas.microsoft.com/office/drawing/2014/main" id="{9A84F08A-5F15-451C-8C69-8F716DF48E8B}"/>
              </a:ext>
            </a:extLst>
          </p:cNvPr>
          <p:cNvSpPr/>
          <p:nvPr/>
        </p:nvSpPr>
        <p:spPr>
          <a:xfrm>
            <a:off x="4568672" y="5099310"/>
            <a:ext cx="1878170" cy="8169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Külgazdaság, gazdaság-szerkezet</a:t>
            </a:r>
          </a:p>
        </p:txBody>
      </p:sp>
      <p:sp>
        <p:nvSpPr>
          <p:cNvPr id="14" name="Téglalap: lekerekített 9">
            <a:extLst>
              <a:ext uri="{FF2B5EF4-FFF2-40B4-BE49-F238E27FC236}">
                <a16:creationId xmlns:a16="http://schemas.microsoft.com/office/drawing/2014/main" id="{B81FBE88-F0A3-49BA-8385-20654E16A6C5}"/>
              </a:ext>
            </a:extLst>
          </p:cNvPr>
          <p:cNvSpPr/>
          <p:nvPr/>
        </p:nvSpPr>
        <p:spPr>
          <a:xfrm>
            <a:off x="9530608" y="4480708"/>
            <a:ext cx="1425809" cy="648248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Munkaerőpiac</a:t>
            </a:r>
          </a:p>
        </p:txBody>
      </p:sp>
      <p:sp>
        <p:nvSpPr>
          <p:cNvPr id="15" name="Téglalap: lekerekített 10">
            <a:extLst>
              <a:ext uri="{FF2B5EF4-FFF2-40B4-BE49-F238E27FC236}">
                <a16:creationId xmlns:a16="http://schemas.microsoft.com/office/drawing/2014/main" id="{2880597E-9BDD-404C-9C65-61B3BED23E62}"/>
              </a:ext>
            </a:extLst>
          </p:cNvPr>
          <p:cNvSpPr/>
          <p:nvPr/>
        </p:nvSpPr>
        <p:spPr>
          <a:xfrm>
            <a:off x="8661206" y="5218103"/>
            <a:ext cx="1545786" cy="648248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Területi felzárkózás</a:t>
            </a:r>
          </a:p>
        </p:txBody>
      </p:sp>
      <p:sp>
        <p:nvSpPr>
          <p:cNvPr id="16" name="Téglalap: lekerekített 11">
            <a:extLst>
              <a:ext uri="{FF2B5EF4-FFF2-40B4-BE49-F238E27FC236}">
                <a16:creationId xmlns:a16="http://schemas.microsoft.com/office/drawing/2014/main" id="{B3460A4E-8844-4369-947E-29234C83B3D2}"/>
              </a:ext>
            </a:extLst>
          </p:cNvPr>
          <p:cNvSpPr/>
          <p:nvPr/>
        </p:nvSpPr>
        <p:spPr>
          <a:xfrm>
            <a:off x="3870432" y="3521954"/>
            <a:ext cx="1451223" cy="651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Családbarát program</a:t>
            </a:r>
          </a:p>
        </p:txBody>
      </p:sp>
      <p:sp>
        <p:nvSpPr>
          <p:cNvPr id="17" name="Téglalap: lekerekített 12">
            <a:extLst>
              <a:ext uri="{FF2B5EF4-FFF2-40B4-BE49-F238E27FC236}">
                <a16:creationId xmlns:a16="http://schemas.microsoft.com/office/drawing/2014/main" id="{D63F7BDA-6578-400B-BB25-14F605610F9F}"/>
              </a:ext>
            </a:extLst>
          </p:cNvPr>
          <p:cNvSpPr/>
          <p:nvPr/>
        </p:nvSpPr>
        <p:spPr>
          <a:xfrm>
            <a:off x="3980217" y="2551083"/>
            <a:ext cx="1416843" cy="6660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Egészséges társadalom</a:t>
            </a:r>
          </a:p>
        </p:txBody>
      </p:sp>
      <p:sp>
        <p:nvSpPr>
          <p:cNvPr id="18" name="Téglalap: lekerekített 13">
            <a:extLst>
              <a:ext uri="{FF2B5EF4-FFF2-40B4-BE49-F238E27FC236}">
                <a16:creationId xmlns:a16="http://schemas.microsoft.com/office/drawing/2014/main" id="{BB8D1393-1FFC-4C45-8BD2-7C741472080D}"/>
              </a:ext>
            </a:extLst>
          </p:cNvPr>
          <p:cNvSpPr/>
          <p:nvPr/>
        </p:nvSpPr>
        <p:spPr>
          <a:xfrm>
            <a:off x="4938071" y="1227852"/>
            <a:ext cx="1383889" cy="666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Tudásalapú társadalom</a:t>
            </a:r>
          </a:p>
        </p:txBody>
      </p:sp>
      <p:sp>
        <p:nvSpPr>
          <p:cNvPr id="19" name="Téglalap: lekerekített 14">
            <a:extLst>
              <a:ext uri="{FF2B5EF4-FFF2-40B4-BE49-F238E27FC236}">
                <a16:creationId xmlns:a16="http://schemas.microsoft.com/office/drawing/2014/main" id="{1490D1C8-F4CF-432D-95E9-D709B937152D}"/>
              </a:ext>
            </a:extLst>
          </p:cNvPr>
          <p:cNvSpPr/>
          <p:nvPr/>
        </p:nvSpPr>
        <p:spPr>
          <a:xfrm>
            <a:off x="5950055" y="5960750"/>
            <a:ext cx="1595399" cy="7858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tx1"/>
                </a:solidFill>
              </a:rPr>
              <a:t>Kutatás-fejlesztés és innováció</a:t>
            </a:r>
          </a:p>
        </p:txBody>
      </p:sp>
      <p:sp>
        <p:nvSpPr>
          <p:cNvPr id="20" name="Téglalap: lekerekített 15">
            <a:extLst>
              <a:ext uri="{FF2B5EF4-FFF2-40B4-BE49-F238E27FC236}">
                <a16:creationId xmlns:a16="http://schemas.microsoft.com/office/drawing/2014/main" id="{FE2FB2C9-710C-4600-B134-1E07DE2DAD5E}"/>
              </a:ext>
            </a:extLst>
          </p:cNvPr>
          <p:cNvSpPr/>
          <p:nvPr/>
        </p:nvSpPr>
        <p:spPr>
          <a:xfrm>
            <a:off x="8115155" y="1059578"/>
            <a:ext cx="1514047" cy="6066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Hatékony állam</a:t>
            </a:r>
          </a:p>
        </p:txBody>
      </p:sp>
      <p:sp>
        <p:nvSpPr>
          <p:cNvPr id="21" name="Téglalap: lekerekített 16">
            <a:extLst>
              <a:ext uri="{FF2B5EF4-FFF2-40B4-BE49-F238E27FC236}">
                <a16:creationId xmlns:a16="http://schemas.microsoft.com/office/drawing/2014/main" id="{9949DD31-6E26-476B-8416-5104C778582D}"/>
              </a:ext>
            </a:extLst>
          </p:cNvPr>
          <p:cNvSpPr/>
          <p:nvPr/>
        </p:nvSpPr>
        <p:spPr>
          <a:xfrm>
            <a:off x="9083963" y="1720283"/>
            <a:ext cx="2114712" cy="64824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>
                <a:solidFill>
                  <a:schemeClr val="bg1"/>
                </a:solidFill>
              </a:rPr>
              <a:t>Modern infrastruktúra és energia</a:t>
            </a:r>
          </a:p>
        </p:txBody>
      </p:sp>
      <p:sp>
        <p:nvSpPr>
          <p:cNvPr id="22" name="Folyamatábra: Bekötés 19">
            <a:extLst>
              <a:ext uri="{FF2B5EF4-FFF2-40B4-BE49-F238E27FC236}">
                <a16:creationId xmlns:a16="http://schemas.microsoft.com/office/drawing/2014/main" id="{6D6872C3-52A3-4339-B7A5-DBDA011DA803}"/>
              </a:ext>
            </a:extLst>
          </p:cNvPr>
          <p:cNvSpPr/>
          <p:nvPr/>
        </p:nvSpPr>
        <p:spPr>
          <a:xfrm>
            <a:off x="6397524" y="1980488"/>
            <a:ext cx="897307" cy="9170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23" name="Folyamatábra: Bekötés 20">
            <a:extLst>
              <a:ext uri="{FF2B5EF4-FFF2-40B4-BE49-F238E27FC236}">
                <a16:creationId xmlns:a16="http://schemas.microsoft.com/office/drawing/2014/main" id="{E80C16D0-7041-4BA0-85C1-1D84AC06845C}"/>
              </a:ext>
            </a:extLst>
          </p:cNvPr>
          <p:cNvSpPr/>
          <p:nvPr/>
        </p:nvSpPr>
        <p:spPr>
          <a:xfrm>
            <a:off x="6856869" y="1756822"/>
            <a:ext cx="857638" cy="69494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olyamatábra: Bekötés 21">
            <a:extLst>
              <a:ext uri="{FF2B5EF4-FFF2-40B4-BE49-F238E27FC236}">
                <a16:creationId xmlns:a16="http://schemas.microsoft.com/office/drawing/2014/main" id="{0F0F7D10-10BF-4791-AAAD-B0297C57A47E}"/>
              </a:ext>
            </a:extLst>
          </p:cNvPr>
          <p:cNvSpPr/>
          <p:nvPr/>
        </p:nvSpPr>
        <p:spPr>
          <a:xfrm>
            <a:off x="7956634" y="2054089"/>
            <a:ext cx="937175" cy="907580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olyamatábra: Bekötés 22">
            <a:extLst>
              <a:ext uri="{FF2B5EF4-FFF2-40B4-BE49-F238E27FC236}">
                <a16:creationId xmlns:a16="http://schemas.microsoft.com/office/drawing/2014/main" id="{BE75AA32-BF35-4153-BE29-F29F092705FE}"/>
              </a:ext>
            </a:extLst>
          </p:cNvPr>
          <p:cNvSpPr/>
          <p:nvPr/>
        </p:nvSpPr>
        <p:spPr>
          <a:xfrm>
            <a:off x="7567848" y="1762807"/>
            <a:ext cx="740664" cy="694944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olyamatábra: Bekötés 23">
            <a:extLst>
              <a:ext uri="{FF2B5EF4-FFF2-40B4-BE49-F238E27FC236}">
                <a16:creationId xmlns:a16="http://schemas.microsoft.com/office/drawing/2014/main" id="{57B2B274-1C56-4A7C-BCFD-9262FCD5F82E}"/>
              </a:ext>
            </a:extLst>
          </p:cNvPr>
          <p:cNvSpPr/>
          <p:nvPr/>
        </p:nvSpPr>
        <p:spPr>
          <a:xfrm>
            <a:off x="6774306" y="2325112"/>
            <a:ext cx="967719" cy="79186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olyamatábra: Bekötés 24">
            <a:extLst>
              <a:ext uri="{FF2B5EF4-FFF2-40B4-BE49-F238E27FC236}">
                <a16:creationId xmlns:a16="http://schemas.microsoft.com/office/drawing/2014/main" id="{802B336F-15DB-46C2-84CE-AD86C055E302}"/>
              </a:ext>
            </a:extLst>
          </p:cNvPr>
          <p:cNvSpPr/>
          <p:nvPr/>
        </p:nvSpPr>
        <p:spPr>
          <a:xfrm>
            <a:off x="7540387" y="2234916"/>
            <a:ext cx="883802" cy="726753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olyamatábra: Bekötés 25">
            <a:extLst>
              <a:ext uri="{FF2B5EF4-FFF2-40B4-BE49-F238E27FC236}">
                <a16:creationId xmlns:a16="http://schemas.microsoft.com/office/drawing/2014/main" id="{3C8E2762-949E-46D1-8304-3D64E5D52632}"/>
              </a:ext>
            </a:extLst>
          </p:cNvPr>
          <p:cNvSpPr/>
          <p:nvPr/>
        </p:nvSpPr>
        <p:spPr>
          <a:xfrm>
            <a:off x="7507097" y="2777198"/>
            <a:ext cx="577742" cy="617111"/>
          </a:xfrm>
          <a:prstGeom prst="flowChartConnecto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lyamatábra: Bekötés 26">
            <a:extLst>
              <a:ext uri="{FF2B5EF4-FFF2-40B4-BE49-F238E27FC236}">
                <a16:creationId xmlns:a16="http://schemas.microsoft.com/office/drawing/2014/main" id="{7BF3B82F-B6F3-4600-92DF-B2A5B84D779F}"/>
              </a:ext>
            </a:extLst>
          </p:cNvPr>
          <p:cNvSpPr/>
          <p:nvPr/>
        </p:nvSpPr>
        <p:spPr>
          <a:xfrm>
            <a:off x="8421097" y="2756566"/>
            <a:ext cx="713695" cy="661621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30" name="Folyamatábra: Bekötés 27">
            <a:extLst>
              <a:ext uri="{FF2B5EF4-FFF2-40B4-BE49-F238E27FC236}">
                <a16:creationId xmlns:a16="http://schemas.microsoft.com/office/drawing/2014/main" id="{DAA57278-F01C-40EB-AAF7-C79D2BB03BB5}"/>
              </a:ext>
            </a:extLst>
          </p:cNvPr>
          <p:cNvSpPr/>
          <p:nvPr/>
        </p:nvSpPr>
        <p:spPr>
          <a:xfrm>
            <a:off x="7977996" y="2716562"/>
            <a:ext cx="740664" cy="530947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31" name="Folyamatábra: Bekötés 29">
            <a:extLst>
              <a:ext uri="{FF2B5EF4-FFF2-40B4-BE49-F238E27FC236}">
                <a16:creationId xmlns:a16="http://schemas.microsoft.com/office/drawing/2014/main" id="{B001E079-EB24-4A3C-ACED-38112B861784}"/>
              </a:ext>
            </a:extLst>
          </p:cNvPr>
          <p:cNvSpPr/>
          <p:nvPr/>
        </p:nvSpPr>
        <p:spPr>
          <a:xfrm>
            <a:off x="8245932" y="2901786"/>
            <a:ext cx="740664" cy="69494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32" name="Folyamatábra: Bekötés 33">
            <a:extLst>
              <a:ext uri="{FF2B5EF4-FFF2-40B4-BE49-F238E27FC236}">
                <a16:creationId xmlns:a16="http://schemas.microsoft.com/office/drawing/2014/main" id="{19833363-BBC8-4FB7-8951-1DB964F54902}"/>
              </a:ext>
            </a:extLst>
          </p:cNvPr>
          <p:cNvSpPr/>
          <p:nvPr/>
        </p:nvSpPr>
        <p:spPr>
          <a:xfrm>
            <a:off x="6028039" y="2754006"/>
            <a:ext cx="740664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33" name="Folyamatábra: Bekötés 35">
            <a:extLst>
              <a:ext uri="{FF2B5EF4-FFF2-40B4-BE49-F238E27FC236}">
                <a16:creationId xmlns:a16="http://schemas.microsoft.com/office/drawing/2014/main" id="{DE26F8D9-B536-4296-9FC3-1B90D7BC7189}"/>
              </a:ext>
            </a:extLst>
          </p:cNvPr>
          <p:cNvSpPr/>
          <p:nvPr/>
        </p:nvSpPr>
        <p:spPr>
          <a:xfrm>
            <a:off x="6217969" y="3092492"/>
            <a:ext cx="740664" cy="866726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34" name="Folyamatábra: Bekötés 36">
            <a:extLst>
              <a:ext uri="{FF2B5EF4-FFF2-40B4-BE49-F238E27FC236}">
                <a16:creationId xmlns:a16="http://schemas.microsoft.com/office/drawing/2014/main" id="{AFA593A2-DA82-4B55-837B-5F81C67ADD39}"/>
              </a:ext>
            </a:extLst>
          </p:cNvPr>
          <p:cNvSpPr/>
          <p:nvPr/>
        </p:nvSpPr>
        <p:spPr>
          <a:xfrm>
            <a:off x="6133841" y="3622210"/>
            <a:ext cx="740664" cy="694944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35" name="Folyamatábra: Bekötés 38">
            <a:extLst>
              <a:ext uri="{FF2B5EF4-FFF2-40B4-BE49-F238E27FC236}">
                <a16:creationId xmlns:a16="http://schemas.microsoft.com/office/drawing/2014/main" id="{18548206-A96B-43F7-8851-4E0D7538D1C1}"/>
              </a:ext>
            </a:extLst>
          </p:cNvPr>
          <p:cNvSpPr/>
          <p:nvPr/>
        </p:nvSpPr>
        <p:spPr>
          <a:xfrm>
            <a:off x="7174679" y="3013919"/>
            <a:ext cx="740664" cy="6949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Folyamatábra: Bekötés 39">
            <a:extLst>
              <a:ext uri="{FF2B5EF4-FFF2-40B4-BE49-F238E27FC236}">
                <a16:creationId xmlns:a16="http://schemas.microsoft.com/office/drawing/2014/main" id="{172A8DA7-3756-475D-9F38-B7FD49BF7E6C}"/>
              </a:ext>
            </a:extLst>
          </p:cNvPr>
          <p:cNvSpPr/>
          <p:nvPr/>
        </p:nvSpPr>
        <p:spPr>
          <a:xfrm>
            <a:off x="7513339" y="3009338"/>
            <a:ext cx="740664" cy="6949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olyamatábra: Bekötés 40">
            <a:extLst>
              <a:ext uri="{FF2B5EF4-FFF2-40B4-BE49-F238E27FC236}">
                <a16:creationId xmlns:a16="http://schemas.microsoft.com/office/drawing/2014/main" id="{96E987DC-553C-4EE6-92A1-9ED1752E6EC1}"/>
              </a:ext>
            </a:extLst>
          </p:cNvPr>
          <p:cNvSpPr/>
          <p:nvPr/>
        </p:nvSpPr>
        <p:spPr>
          <a:xfrm>
            <a:off x="7496575" y="2851766"/>
            <a:ext cx="740664" cy="69494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Bekötés 41">
            <a:extLst>
              <a:ext uri="{FF2B5EF4-FFF2-40B4-BE49-F238E27FC236}">
                <a16:creationId xmlns:a16="http://schemas.microsoft.com/office/drawing/2014/main" id="{D1FD7104-D439-4A36-97EA-634642D245FA}"/>
              </a:ext>
            </a:extLst>
          </p:cNvPr>
          <p:cNvSpPr/>
          <p:nvPr/>
        </p:nvSpPr>
        <p:spPr>
          <a:xfrm>
            <a:off x="6710354" y="2957407"/>
            <a:ext cx="740664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39" name="Folyamatábra: Bekötés 42">
            <a:extLst>
              <a:ext uri="{FF2B5EF4-FFF2-40B4-BE49-F238E27FC236}">
                <a16:creationId xmlns:a16="http://schemas.microsoft.com/office/drawing/2014/main" id="{7CDFACC0-6108-4095-82A7-DE246F7FC122}"/>
              </a:ext>
            </a:extLst>
          </p:cNvPr>
          <p:cNvSpPr/>
          <p:nvPr/>
        </p:nvSpPr>
        <p:spPr>
          <a:xfrm>
            <a:off x="6825670" y="3377306"/>
            <a:ext cx="740664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0" name="Folyamatábra: Bekötés 43">
            <a:extLst>
              <a:ext uri="{FF2B5EF4-FFF2-40B4-BE49-F238E27FC236}">
                <a16:creationId xmlns:a16="http://schemas.microsoft.com/office/drawing/2014/main" id="{65E2C994-33B7-4676-99F0-C10DFE1684CB}"/>
              </a:ext>
            </a:extLst>
          </p:cNvPr>
          <p:cNvSpPr/>
          <p:nvPr/>
        </p:nvSpPr>
        <p:spPr>
          <a:xfrm>
            <a:off x="7767082" y="2921908"/>
            <a:ext cx="740664" cy="69494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1" name="Folyamatábra: Bekötés 44">
            <a:extLst>
              <a:ext uri="{FF2B5EF4-FFF2-40B4-BE49-F238E27FC236}">
                <a16:creationId xmlns:a16="http://schemas.microsoft.com/office/drawing/2014/main" id="{C535D9A6-B665-4190-AF3E-6FE36BEDACD2}"/>
              </a:ext>
            </a:extLst>
          </p:cNvPr>
          <p:cNvSpPr/>
          <p:nvPr/>
        </p:nvSpPr>
        <p:spPr>
          <a:xfrm>
            <a:off x="7591362" y="3291799"/>
            <a:ext cx="740664" cy="69494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2" name="Folyamatábra: Bekötés 45">
            <a:extLst>
              <a:ext uri="{FF2B5EF4-FFF2-40B4-BE49-F238E27FC236}">
                <a16:creationId xmlns:a16="http://schemas.microsoft.com/office/drawing/2014/main" id="{F13C429C-58A6-4DD6-A2F7-DC619465E34E}"/>
              </a:ext>
            </a:extLst>
          </p:cNvPr>
          <p:cNvSpPr/>
          <p:nvPr/>
        </p:nvSpPr>
        <p:spPr>
          <a:xfrm>
            <a:off x="8751568" y="3235599"/>
            <a:ext cx="664791" cy="793952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3" name="Folyamatábra: Bekötés 46">
            <a:extLst>
              <a:ext uri="{FF2B5EF4-FFF2-40B4-BE49-F238E27FC236}">
                <a16:creationId xmlns:a16="http://schemas.microsoft.com/office/drawing/2014/main" id="{1F2D1204-2CEA-423A-8B46-AB89F2CD81D5}"/>
              </a:ext>
            </a:extLst>
          </p:cNvPr>
          <p:cNvSpPr/>
          <p:nvPr/>
        </p:nvSpPr>
        <p:spPr>
          <a:xfrm>
            <a:off x="8186647" y="3334607"/>
            <a:ext cx="740664" cy="69494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4" name="Folyamatábra: Bekötés 48">
            <a:extLst>
              <a:ext uri="{FF2B5EF4-FFF2-40B4-BE49-F238E27FC236}">
                <a16:creationId xmlns:a16="http://schemas.microsoft.com/office/drawing/2014/main" id="{D2E3D74F-3290-451D-AB21-F16661F66F31}"/>
              </a:ext>
            </a:extLst>
          </p:cNvPr>
          <p:cNvSpPr/>
          <p:nvPr/>
        </p:nvSpPr>
        <p:spPr>
          <a:xfrm>
            <a:off x="8115155" y="3828200"/>
            <a:ext cx="740664" cy="604775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5" name="Folyamatábra: Bekötés 49">
            <a:extLst>
              <a:ext uri="{FF2B5EF4-FFF2-40B4-BE49-F238E27FC236}">
                <a16:creationId xmlns:a16="http://schemas.microsoft.com/office/drawing/2014/main" id="{FF7AEBA7-3625-4560-852A-14CE5C907C61}"/>
              </a:ext>
            </a:extLst>
          </p:cNvPr>
          <p:cNvSpPr/>
          <p:nvPr/>
        </p:nvSpPr>
        <p:spPr>
          <a:xfrm>
            <a:off x="7419002" y="3794418"/>
            <a:ext cx="719266" cy="535215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 dirty="0"/>
          </a:p>
        </p:txBody>
      </p:sp>
      <p:sp>
        <p:nvSpPr>
          <p:cNvPr id="46" name="Folyamatábra: Bekötés 50">
            <a:extLst>
              <a:ext uri="{FF2B5EF4-FFF2-40B4-BE49-F238E27FC236}">
                <a16:creationId xmlns:a16="http://schemas.microsoft.com/office/drawing/2014/main" id="{C5DF3E0F-827E-4102-8B52-B97477A9FAAE}"/>
              </a:ext>
            </a:extLst>
          </p:cNvPr>
          <p:cNvSpPr/>
          <p:nvPr/>
        </p:nvSpPr>
        <p:spPr>
          <a:xfrm>
            <a:off x="8424189" y="4141892"/>
            <a:ext cx="599556" cy="572887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7" name="Folyamatábra: Bekötés 51">
            <a:extLst>
              <a:ext uri="{FF2B5EF4-FFF2-40B4-BE49-F238E27FC236}">
                <a16:creationId xmlns:a16="http://schemas.microsoft.com/office/drawing/2014/main" id="{C48AA11C-285A-407D-A250-9A715229C3E1}"/>
              </a:ext>
            </a:extLst>
          </p:cNvPr>
          <p:cNvSpPr/>
          <p:nvPr/>
        </p:nvSpPr>
        <p:spPr>
          <a:xfrm rot="292937">
            <a:off x="7977996" y="4489364"/>
            <a:ext cx="691383" cy="61298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8" name="Folyamatábra: Bekötés 52">
            <a:extLst>
              <a:ext uri="{FF2B5EF4-FFF2-40B4-BE49-F238E27FC236}">
                <a16:creationId xmlns:a16="http://schemas.microsoft.com/office/drawing/2014/main" id="{067A2896-1439-4319-B638-0D6083FCA58A}"/>
              </a:ext>
            </a:extLst>
          </p:cNvPr>
          <p:cNvSpPr/>
          <p:nvPr/>
        </p:nvSpPr>
        <p:spPr>
          <a:xfrm>
            <a:off x="7560991" y="4734696"/>
            <a:ext cx="707654" cy="650466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49" name="Folyamatábra: Bekötés 53">
            <a:extLst>
              <a:ext uri="{FF2B5EF4-FFF2-40B4-BE49-F238E27FC236}">
                <a16:creationId xmlns:a16="http://schemas.microsoft.com/office/drawing/2014/main" id="{7BF234B7-73CC-41BC-8F21-2CE00D0C652D}"/>
              </a:ext>
            </a:extLst>
          </p:cNvPr>
          <p:cNvSpPr/>
          <p:nvPr/>
        </p:nvSpPr>
        <p:spPr>
          <a:xfrm>
            <a:off x="7770757" y="4003289"/>
            <a:ext cx="740664" cy="694944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0" name="Folyamatábra: Bekötés 54">
            <a:extLst>
              <a:ext uri="{FF2B5EF4-FFF2-40B4-BE49-F238E27FC236}">
                <a16:creationId xmlns:a16="http://schemas.microsoft.com/office/drawing/2014/main" id="{123E845D-C0DD-49DC-95A6-6161096EBBFA}"/>
              </a:ext>
            </a:extLst>
          </p:cNvPr>
          <p:cNvSpPr/>
          <p:nvPr/>
        </p:nvSpPr>
        <p:spPr>
          <a:xfrm>
            <a:off x="7376944" y="4193218"/>
            <a:ext cx="740664" cy="694944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1" name="Folyamatábra: Bekötés 55">
            <a:extLst>
              <a:ext uri="{FF2B5EF4-FFF2-40B4-BE49-F238E27FC236}">
                <a16:creationId xmlns:a16="http://schemas.microsoft.com/office/drawing/2014/main" id="{B4D79129-8FBE-40B5-BE36-3D29F26EA648}"/>
              </a:ext>
            </a:extLst>
          </p:cNvPr>
          <p:cNvSpPr/>
          <p:nvPr/>
        </p:nvSpPr>
        <p:spPr>
          <a:xfrm>
            <a:off x="7802834" y="3831543"/>
            <a:ext cx="740664" cy="612981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2" name="Folyamatábra: Bekötés 56">
            <a:extLst>
              <a:ext uri="{FF2B5EF4-FFF2-40B4-BE49-F238E27FC236}">
                <a16:creationId xmlns:a16="http://schemas.microsoft.com/office/drawing/2014/main" id="{D9758249-3EB9-4CA8-A99D-696180A3CC25}"/>
              </a:ext>
            </a:extLst>
          </p:cNvPr>
          <p:cNvSpPr/>
          <p:nvPr/>
        </p:nvSpPr>
        <p:spPr>
          <a:xfrm>
            <a:off x="6092153" y="4296408"/>
            <a:ext cx="699335" cy="604257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3" name="Folyamatábra: Bekötés 58">
            <a:extLst>
              <a:ext uri="{FF2B5EF4-FFF2-40B4-BE49-F238E27FC236}">
                <a16:creationId xmlns:a16="http://schemas.microsoft.com/office/drawing/2014/main" id="{4388C0C3-5C2B-4736-9950-02B2F8F41517}"/>
              </a:ext>
            </a:extLst>
          </p:cNvPr>
          <p:cNvSpPr/>
          <p:nvPr/>
        </p:nvSpPr>
        <p:spPr>
          <a:xfrm>
            <a:off x="6478236" y="4054952"/>
            <a:ext cx="740664" cy="69494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4" name="Folyamatábra: Bekötés 59">
            <a:extLst>
              <a:ext uri="{FF2B5EF4-FFF2-40B4-BE49-F238E27FC236}">
                <a16:creationId xmlns:a16="http://schemas.microsoft.com/office/drawing/2014/main" id="{F97FA09A-89EC-467F-9127-4825CB1F654E}"/>
              </a:ext>
            </a:extLst>
          </p:cNvPr>
          <p:cNvSpPr/>
          <p:nvPr/>
        </p:nvSpPr>
        <p:spPr>
          <a:xfrm>
            <a:off x="6835000" y="3949516"/>
            <a:ext cx="740664" cy="69494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5" name="Folyamatábra: Bekötés 60">
            <a:extLst>
              <a:ext uri="{FF2B5EF4-FFF2-40B4-BE49-F238E27FC236}">
                <a16:creationId xmlns:a16="http://schemas.microsoft.com/office/drawing/2014/main" id="{0D05F322-2A6E-4F45-AB2C-527EAFDEC4F4}"/>
              </a:ext>
            </a:extLst>
          </p:cNvPr>
          <p:cNvSpPr/>
          <p:nvPr/>
        </p:nvSpPr>
        <p:spPr>
          <a:xfrm>
            <a:off x="6732710" y="4342273"/>
            <a:ext cx="740664" cy="69494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6" name="Folyamatábra: Bekötés 61">
            <a:extLst>
              <a:ext uri="{FF2B5EF4-FFF2-40B4-BE49-F238E27FC236}">
                <a16:creationId xmlns:a16="http://schemas.microsoft.com/office/drawing/2014/main" id="{DFB8FB7F-53F6-44D9-8FA5-8ACC4B665832}"/>
              </a:ext>
            </a:extLst>
          </p:cNvPr>
          <p:cNvSpPr/>
          <p:nvPr/>
        </p:nvSpPr>
        <p:spPr>
          <a:xfrm>
            <a:off x="6975996" y="4745605"/>
            <a:ext cx="667178" cy="65046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7" name="Folyamatábra: Bekötés 62">
            <a:extLst>
              <a:ext uri="{FF2B5EF4-FFF2-40B4-BE49-F238E27FC236}">
                <a16:creationId xmlns:a16="http://schemas.microsoft.com/office/drawing/2014/main" id="{3364B42A-98D1-4E8D-8E94-C8752F6FF16E}"/>
              </a:ext>
            </a:extLst>
          </p:cNvPr>
          <p:cNvSpPr/>
          <p:nvPr/>
        </p:nvSpPr>
        <p:spPr>
          <a:xfrm>
            <a:off x="6239483" y="4269790"/>
            <a:ext cx="659813" cy="56537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8" name="Folyamatábra: Bekötés 63">
            <a:extLst>
              <a:ext uri="{FF2B5EF4-FFF2-40B4-BE49-F238E27FC236}">
                <a16:creationId xmlns:a16="http://schemas.microsoft.com/office/drawing/2014/main" id="{2D2F4E2A-7EAF-496E-AE53-69212C200629}"/>
              </a:ext>
            </a:extLst>
          </p:cNvPr>
          <p:cNvSpPr/>
          <p:nvPr/>
        </p:nvSpPr>
        <p:spPr>
          <a:xfrm>
            <a:off x="6544927" y="4407772"/>
            <a:ext cx="645241" cy="639172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59" name="Folyamatábra: Bekötés 65">
            <a:extLst>
              <a:ext uri="{FF2B5EF4-FFF2-40B4-BE49-F238E27FC236}">
                <a16:creationId xmlns:a16="http://schemas.microsoft.com/office/drawing/2014/main" id="{1ED6BFC3-4152-4566-9E11-4F0A52A2CAEF}"/>
              </a:ext>
            </a:extLst>
          </p:cNvPr>
          <p:cNvSpPr/>
          <p:nvPr/>
        </p:nvSpPr>
        <p:spPr>
          <a:xfrm>
            <a:off x="6919957" y="4204402"/>
            <a:ext cx="740664" cy="69494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60" name="Folyamatábra: Bekötés 66">
            <a:extLst>
              <a:ext uri="{FF2B5EF4-FFF2-40B4-BE49-F238E27FC236}">
                <a16:creationId xmlns:a16="http://schemas.microsoft.com/office/drawing/2014/main" id="{8FAFDC5A-9ED8-44BD-83F7-3BDCAC94A9AB}"/>
              </a:ext>
            </a:extLst>
          </p:cNvPr>
          <p:cNvSpPr/>
          <p:nvPr/>
        </p:nvSpPr>
        <p:spPr>
          <a:xfrm>
            <a:off x="6965539" y="3958715"/>
            <a:ext cx="740664" cy="59315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61" name="Folyamatábra: Bekötés 67">
            <a:extLst>
              <a:ext uri="{FF2B5EF4-FFF2-40B4-BE49-F238E27FC236}">
                <a16:creationId xmlns:a16="http://schemas.microsoft.com/office/drawing/2014/main" id="{48978BA7-79A3-43A6-940F-73174BB06D29}"/>
              </a:ext>
            </a:extLst>
          </p:cNvPr>
          <p:cNvSpPr/>
          <p:nvPr/>
        </p:nvSpPr>
        <p:spPr>
          <a:xfrm>
            <a:off x="7589107" y="2816063"/>
            <a:ext cx="740664" cy="69494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62" name="Folyamatábra: Bekötés 68">
            <a:extLst>
              <a:ext uri="{FF2B5EF4-FFF2-40B4-BE49-F238E27FC236}">
                <a16:creationId xmlns:a16="http://schemas.microsoft.com/office/drawing/2014/main" id="{7F548814-673C-42E3-AAA2-4B463984D428}"/>
              </a:ext>
            </a:extLst>
          </p:cNvPr>
          <p:cNvSpPr/>
          <p:nvPr/>
        </p:nvSpPr>
        <p:spPr>
          <a:xfrm>
            <a:off x="7517282" y="3077107"/>
            <a:ext cx="740664" cy="69494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63" name="Folyamatábra: Bekötés 69">
            <a:extLst>
              <a:ext uri="{FF2B5EF4-FFF2-40B4-BE49-F238E27FC236}">
                <a16:creationId xmlns:a16="http://schemas.microsoft.com/office/drawing/2014/main" id="{6EB3BB0B-DA71-45C6-81D9-BC781B100592}"/>
              </a:ext>
            </a:extLst>
          </p:cNvPr>
          <p:cNvSpPr/>
          <p:nvPr/>
        </p:nvSpPr>
        <p:spPr>
          <a:xfrm>
            <a:off x="6863170" y="2872844"/>
            <a:ext cx="772117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64" name="Szalagív 76">
            <a:extLst>
              <a:ext uri="{FF2B5EF4-FFF2-40B4-BE49-F238E27FC236}">
                <a16:creationId xmlns:a16="http://schemas.microsoft.com/office/drawing/2014/main" id="{9618B9B5-D949-4558-B4A4-B6DD4C2A9DA3}"/>
              </a:ext>
            </a:extLst>
          </p:cNvPr>
          <p:cNvSpPr/>
          <p:nvPr/>
        </p:nvSpPr>
        <p:spPr>
          <a:xfrm rot="2169851">
            <a:off x="7622846" y="2789923"/>
            <a:ext cx="630005" cy="627383"/>
          </a:xfrm>
          <a:prstGeom prst="blockArc">
            <a:avLst>
              <a:gd name="adj1" fmla="val 10463395"/>
              <a:gd name="adj2" fmla="val 15379957"/>
              <a:gd name="adj3" fmla="val 71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5" name="Szalagív 81">
            <a:extLst>
              <a:ext uri="{FF2B5EF4-FFF2-40B4-BE49-F238E27FC236}">
                <a16:creationId xmlns:a16="http://schemas.microsoft.com/office/drawing/2014/main" id="{9C522310-E2A7-4EC9-9686-5F760E6EE173}"/>
              </a:ext>
            </a:extLst>
          </p:cNvPr>
          <p:cNvSpPr/>
          <p:nvPr/>
        </p:nvSpPr>
        <p:spPr>
          <a:xfrm rot="653428">
            <a:off x="8223735" y="3787785"/>
            <a:ext cx="614160" cy="448132"/>
          </a:xfrm>
          <a:prstGeom prst="blockArc">
            <a:avLst>
              <a:gd name="adj1" fmla="val 12450266"/>
              <a:gd name="adj2" fmla="val 20438259"/>
              <a:gd name="adj3" fmla="val 114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6" name="Szalagív 83">
            <a:extLst>
              <a:ext uri="{FF2B5EF4-FFF2-40B4-BE49-F238E27FC236}">
                <a16:creationId xmlns:a16="http://schemas.microsoft.com/office/drawing/2014/main" id="{60BFB543-45AF-49CC-93CE-A269EC6E3A84}"/>
              </a:ext>
            </a:extLst>
          </p:cNvPr>
          <p:cNvSpPr/>
          <p:nvPr/>
        </p:nvSpPr>
        <p:spPr>
          <a:xfrm rot="326977">
            <a:off x="7881545" y="3790181"/>
            <a:ext cx="648835" cy="464962"/>
          </a:xfrm>
          <a:prstGeom prst="blockArc">
            <a:avLst>
              <a:gd name="adj1" fmla="val 12320906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7" name="Szalagív 98">
            <a:extLst>
              <a:ext uri="{FF2B5EF4-FFF2-40B4-BE49-F238E27FC236}">
                <a16:creationId xmlns:a16="http://schemas.microsoft.com/office/drawing/2014/main" id="{763CC9BE-2AF5-4B7D-80A5-3C9D471F2183}"/>
              </a:ext>
            </a:extLst>
          </p:cNvPr>
          <p:cNvSpPr/>
          <p:nvPr/>
        </p:nvSpPr>
        <p:spPr>
          <a:xfrm rot="285835">
            <a:off x="7579906" y="3758015"/>
            <a:ext cx="428026" cy="279677"/>
          </a:xfrm>
          <a:prstGeom prst="blockArc">
            <a:avLst>
              <a:gd name="adj1" fmla="val 12907521"/>
              <a:gd name="adj2" fmla="val 20750563"/>
              <a:gd name="adj3" fmla="val 13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8" name="Szalagív 100">
            <a:extLst>
              <a:ext uri="{FF2B5EF4-FFF2-40B4-BE49-F238E27FC236}">
                <a16:creationId xmlns:a16="http://schemas.microsoft.com/office/drawing/2014/main" id="{297521DF-9534-459B-9746-7C5AC7B71D1A}"/>
              </a:ext>
            </a:extLst>
          </p:cNvPr>
          <p:cNvSpPr/>
          <p:nvPr/>
        </p:nvSpPr>
        <p:spPr>
          <a:xfrm rot="20078076">
            <a:off x="7961543" y="2717467"/>
            <a:ext cx="444346" cy="208509"/>
          </a:xfrm>
          <a:prstGeom prst="blockArc">
            <a:avLst>
              <a:gd name="adj1" fmla="val 11900985"/>
              <a:gd name="adj2" fmla="val 12703"/>
              <a:gd name="adj3" fmla="val 195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9" name="Szalagív 116">
            <a:extLst>
              <a:ext uri="{FF2B5EF4-FFF2-40B4-BE49-F238E27FC236}">
                <a16:creationId xmlns:a16="http://schemas.microsoft.com/office/drawing/2014/main" id="{685F46EB-65D6-4D7E-B2D8-D4885E9B1760}"/>
              </a:ext>
            </a:extLst>
          </p:cNvPr>
          <p:cNvSpPr/>
          <p:nvPr/>
        </p:nvSpPr>
        <p:spPr>
          <a:xfrm rot="936558">
            <a:off x="8296057" y="2701183"/>
            <a:ext cx="363008" cy="190696"/>
          </a:xfrm>
          <a:prstGeom prst="blockArc">
            <a:avLst>
              <a:gd name="adj1" fmla="val 11262477"/>
              <a:gd name="adj2" fmla="val 20764753"/>
              <a:gd name="adj3" fmla="val 18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0" name="Szalagív 117">
            <a:extLst>
              <a:ext uri="{FF2B5EF4-FFF2-40B4-BE49-F238E27FC236}">
                <a16:creationId xmlns:a16="http://schemas.microsoft.com/office/drawing/2014/main" id="{54648B46-B3F3-4F05-A204-9F6503093BE4}"/>
              </a:ext>
            </a:extLst>
          </p:cNvPr>
          <p:cNvSpPr/>
          <p:nvPr/>
        </p:nvSpPr>
        <p:spPr>
          <a:xfrm>
            <a:off x="8608992" y="2725856"/>
            <a:ext cx="353063" cy="178311"/>
          </a:xfrm>
          <a:prstGeom prst="blockArc">
            <a:avLst>
              <a:gd name="adj1" fmla="val 11047376"/>
              <a:gd name="adj2" fmla="val 20764753"/>
              <a:gd name="adj3" fmla="val 18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71" name="Picture 12" descr="https://cdn0.iconfinder.com/data/icons/web-development-and-studio/512/12_bank_Architecture_building_court_estate_government_house_property-256.png">
            <a:extLst>
              <a:ext uri="{FF2B5EF4-FFF2-40B4-BE49-F238E27FC236}">
                <a16:creationId xmlns:a16="http://schemas.microsoft.com/office/drawing/2014/main" id="{B76CB36F-77EE-4B98-BA26-B62F666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06" y="1892000"/>
            <a:ext cx="458197" cy="4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zövegdoboz 124">
            <a:extLst>
              <a:ext uri="{FF2B5EF4-FFF2-40B4-BE49-F238E27FC236}">
                <a16:creationId xmlns:a16="http://schemas.microsoft.com/office/drawing/2014/main" id="{55E5DAED-3576-4E42-A6B3-18BA68BDDE14}"/>
              </a:ext>
            </a:extLst>
          </p:cNvPr>
          <p:cNvSpPr txBox="1"/>
          <p:nvPr/>
        </p:nvSpPr>
        <p:spPr>
          <a:xfrm>
            <a:off x="7751864" y="2345014"/>
            <a:ext cx="11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ÁLLAM</a:t>
            </a:r>
          </a:p>
        </p:txBody>
      </p:sp>
      <p:sp>
        <p:nvSpPr>
          <p:cNvPr id="73" name="Folyamatábra: Bekötés 94">
            <a:extLst>
              <a:ext uri="{FF2B5EF4-FFF2-40B4-BE49-F238E27FC236}">
                <a16:creationId xmlns:a16="http://schemas.microsoft.com/office/drawing/2014/main" id="{07A74360-B4DF-4219-B8A9-340F46D28841}"/>
              </a:ext>
            </a:extLst>
          </p:cNvPr>
          <p:cNvSpPr/>
          <p:nvPr/>
        </p:nvSpPr>
        <p:spPr>
          <a:xfrm>
            <a:off x="6518631" y="4639415"/>
            <a:ext cx="667178" cy="65046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74" name="Folyamatábra: Bekötés 95">
            <a:extLst>
              <a:ext uri="{FF2B5EF4-FFF2-40B4-BE49-F238E27FC236}">
                <a16:creationId xmlns:a16="http://schemas.microsoft.com/office/drawing/2014/main" id="{18AE0131-B5B3-45A3-BC8B-9F2E74CB10B2}"/>
              </a:ext>
            </a:extLst>
          </p:cNvPr>
          <p:cNvSpPr/>
          <p:nvPr/>
        </p:nvSpPr>
        <p:spPr>
          <a:xfrm>
            <a:off x="6124651" y="4364568"/>
            <a:ext cx="667178" cy="650466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75" name="Folyamatábra: Bekötés 99">
            <a:extLst>
              <a:ext uri="{FF2B5EF4-FFF2-40B4-BE49-F238E27FC236}">
                <a16:creationId xmlns:a16="http://schemas.microsoft.com/office/drawing/2014/main" id="{55827168-5CA1-44D3-BC87-0D888CC5B3FC}"/>
              </a:ext>
            </a:extLst>
          </p:cNvPr>
          <p:cNvSpPr/>
          <p:nvPr/>
        </p:nvSpPr>
        <p:spPr>
          <a:xfrm>
            <a:off x="7968626" y="4587041"/>
            <a:ext cx="707654" cy="650466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76" name="Folyamatábra: Bekötés 101">
            <a:extLst>
              <a:ext uri="{FF2B5EF4-FFF2-40B4-BE49-F238E27FC236}">
                <a16:creationId xmlns:a16="http://schemas.microsoft.com/office/drawing/2014/main" id="{0E1F454C-977C-4959-B090-A24B6A02C804}"/>
              </a:ext>
            </a:extLst>
          </p:cNvPr>
          <p:cNvSpPr/>
          <p:nvPr/>
        </p:nvSpPr>
        <p:spPr>
          <a:xfrm>
            <a:off x="8368273" y="4345102"/>
            <a:ext cx="707654" cy="650466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77" name="Folyamatábra: Bekötés 105">
            <a:extLst>
              <a:ext uri="{FF2B5EF4-FFF2-40B4-BE49-F238E27FC236}">
                <a16:creationId xmlns:a16="http://schemas.microsoft.com/office/drawing/2014/main" id="{5C8E3E57-7665-41B2-83D7-88A39AF35CCB}"/>
              </a:ext>
            </a:extLst>
          </p:cNvPr>
          <p:cNvSpPr/>
          <p:nvPr/>
        </p:nvSpPr>
        <p:spPr>
          <a:xfrm>
            <a:off x="8734562" y="3987454"/>
            <a:ext cx="707654" cy="650466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78" name="Szövegdoboz 106">
            <a:extLst>
              <a:ext uri="{FF2B5EF4-FFF2-40B4-BE49-F238E27FC236}">
                <a16:creationId xmlns:a16="http://schemas.microsoft.com/office/drawing/2014/main" id="{40EDAFB0-4A1B-4EFD-B4EE-FBB736A68A99}"/>
              </a:ext>
            </a:extLst>
          </p:cNvPr>
          <p:cNvSpPr txBox="1"/>
          <p:nvPr/>
        </p:nvSpPr>
        <p:spPr>
          <a:xfrm>
            <a:off x="7896350" y="4564674"/>
            <a:ext cx="105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MUNKA</a:t>
            </a:r>
          </a:p>
        </p:txBody>
      </p:sp>
      <p:sp>
        <p:nvSpPr>
          <p:cNvPr id="79" name="Folyamatábra: Bekötés 107">
            <a:extLst>
              <a:ext uri="{FF2B5EF4-FFF2-40B4-BE49-F238E27FC236}">
                <a16:creationId xmlns:a16="http://schemas.microsoft.com/office/drawing/2014/main" id="{ACEC0159-2D04-4030-B154-CCDFA843432A}"/>
              </a:ext>
            </a:extLst>
          </p:cNvPr>
          <p:cNvSpPr/>
          <p:nvPr/>
        </p:nvSpPr>
        <p:spPr>
          <a:xfrm>
            <a:off x="8700800" y="2725255"/>
            <a:ext cx="713695" cy="661621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80" name="Folyamatábra: Bekötés 108">
            <a:extLst>
              <a:ext uri="{FF2B5EF4-FFF2-40B4-BE49-F238E27FC236}">
                <a16:creationId xmlns:a16="http://schemas.microsoft.com/office/drawing/2014/main" id="{EC6E5DBA-8B04-4D1E-A51E-D3CD886B720F}"/>
              </a:ext>
            </a:extLst>
          </p:cNvPr>
          <p:cNvSpPr/>
          <p:nvPr/>
        </p:nvSpPr>
        <p:spPr>
          <a:xfrm>
            <a:off x="8893474" y="3008035"/>
            <a:ext cx="713695" cy="661621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81" name="Folyamatábra: Bekötés 109">
            <a:extLst>
              <a:ext uri="{FF2B5EF4-FFF2-40B4-BE49-F238E27FC236}">
                <a16:creationId xmlns:a16="http://schemas.microsoft.com/office/drawing/2014/main" id="{D7D17C59-701A-4A62-A1A9-3AD51C43F630}"/>
              </a:ext>
            </a:extLst>
          </p:cNvPr>
          <p:cNvSpPr/>
          <p:nvPr/>
        </p:nvSpPr>
        <p:spPr>
          <a:xfrm>
            <a:off x="8893474" y="3374081"/>
            <a:ext cx="713695" cy="661621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82" name="Folyamatábra: Bekötés 47">
            <a:extLst>
              <a:ext uri="{FF2B5EF4-FFF2-40B4-BE49-F238E27FC236}">
                <a16:creationId xmlns:a16="http://schemas.microsoft.com/office/drawing/2014/main" id="{632AD45A-DE5B-471E-94B8-50AAC05601BF}"/>
              </a:ext>
            </a:extLst>
          </p:cNvPr>
          <p:cNvSpPr/>
          <p:nvPr/>
        </p:nvSpPr>
        <p:spPr>
          <a:xfrm>
            <a:off x="8739255" y="3896759"/>
            <a:ext cx="590778" cy="466679"/>
          </a:xfrm>
          <a:prstGeom prst="flowChartConnector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83" name="Szalagív 82">
            <a:extLst>
              <a:ext uri="{FF2B5EF4-FFF2-40B4-BE49-F238E27FC236}">
                <a16:creationId xmlns:a16="http://schemas.microsoft.com/office/drawing/2014/main" id="{6D60E606-2DC2-471F-8745-A87644BFBED1}"/>
              </a:ext>
            </a:extLst>
          </p:cNvPr>
          <p:cNvSpPr/>
          <p:nvPr/>
        </p:nvSpPr>
        <p:spPr>
          <a:xfrm rot="1876524">
            <a:off x="8697261" y="3920273"/>
            <a:ext cx="832162" cy="538291"/>
          </a:xfrm>
          <a:prstGeom prst="blockArc">
            <a:avLst>
              <a:gd name="adj1" fmla="val 10890921"/>
              <a:gd name="adj2" fmla="val 21232995"/>
              <a:gd name="adj3" fmla="val 8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4" name="Szövegdoboz 118">
            <a:extLst>
              <a:ext uri="{FF2B5EF4-FFF2-40B4-BE49-F238E27FC236}">
                <a16:creationId xmlns:a16="http://schemas.microsoft.com/office/drawing/2014/main" id="{F6985998-AFB3-4318-B8FE-C2430059D67B}"/>
              </a:ext>
            </a:extLst>
          </p:cNvPr>
          <p:cNvSpPr txBox="1"/>
          <p:nvPr/>
        </p:nvSpPr>
        <p:spPr>
          <a:xfrm>
            <a:off x="7771379" y="3343269"/>
            <a:ext cx="163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FINANSZÍROZÁS</a:t>
            </a:r>
          </a:p>
        </p:txBody>
      </p:sp>
      <p:pic>
        <p:nvPicPr>
          <p:cNvPr id="85" name="Picture 16" descr="https://cdn0.iconfinder.com/data/icons/finance-android-l-lollipop-icon-pack/24/money_bag-256.png">
            <a:extLst>
              <a:ext uri="{FF2B5EF4-FFF2-40B4-BE49-F238E27FC236}">
                <a16:creationId xmlns:a16="http://schemas.microsoft.com/office/drawing/2014/main" id="{73847B93-1356-46BA-8DAA-646F1323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93" y="2884169"/>
            <a:ext cx="429298" cy="4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zalagív 127">
            <a:extLst>
              <a:ext uri="{FF2B5EF4-FFF2-40B4-BE49-F238E27FC236}">
                <a16:creationId xmlns:a16="http://schemas.microsoft.com/office/drawing/2014/main" id="{0638C788-88E6-46BD-8B04-01CB0755B22B}"/>
              </a:ext>
            </a:extLst>
          </p:cNvPr>
          <p:cNvSpPr/>
          <p:nvPr/>
        </p:nvSpPr>
        <p:spPr>
          <a:xfrm rot="405447">
            <a:off x="8874698" y="2700094"/>
            <a:ext cx="443770" cy="228624"/>
          </a:xfrm>
          <a:prstGeom prst="blockArc">
            <a:avLst>
              <a:gd name="adj1" fmla="val 11047376"/>
              <a:gd name="adj2" fmla="val 20764753"/>
              <a:gd name="adj3" fmla="val 18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7" name="Folyamatábra: Bekötés 128">
            <a:extLst>
              <a:ext uri="{FF2B5EF4-FFF2-40B4-BE49-F238E27FC236}">
                <a16:creationId xmlns:a16="http://schemas.microsoft.com/office/drawing/2014/main" id="{D3AB5673-5A12-4D03-8167-EDDECA9CE677}"/>
              </a:ext>
            </a:extLst>
          </p:cNvPr>
          <p:cNvSpPr/>
          <p:nvPr/>
        </p:nvSpPr>
        <p:spPr>
          <a:xfrm>
            <a:off x="5745591" y="2398983"/>
            <a:ext cx="740664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 dirty="0"/>
          </a:p>
        </p:txBody>
      </p:sp>
      <p:sp>
        <p:nvSpPr>
          <p:cNvPr id="88" name="Folyamatábra: Bekötés 129">
            <a:extLst>
              <a:ext uri="{FF2B5EF4-FFF2-40B4-BE49-F238E27FC236}">
                <a16:creationId xmlns:a16="http://schemas.microsoft.com/office/drawing/2014/main" id="{82E1663F-063D-49D7-B5CD-D349B3E057F7}"/>
              </a:ext>
            </a:extLst>
          </p:cNvPr>
          <p:cNvSpPr/>
          <p:nvPr/>
        </p:nvSpPr>
        <p:spPr>
          <a:xfrm>
            <a:off x="5654992" y="2929172"/>
            <a:ext cx="740664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89" name="Folyamatábra: Bekötés 132">
            <a:extLst>
              <a:ext uri="{FF2B5EF4-FFF2-40B4-BE49-F238E27FC236}">
                <a16:creationId xmlns:a16="http://schemas.microsoft.com/office/drawing/2014/main" id="{11A28953-8F23-492E-B3C5-D59126E0F612}"/>
              </a:ext>
            </a:extLst>
          </p:cNvPr>
          <p:cNvSpPr/>
          <p:nvPr/>
        </p:nvSpPr>
        <p:spPr>
          <a:xfrm>
            <a:off x="6354202" y="1706974"/>
            <a:ext cx="897307" cy="91707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90" name="Szövegdoboz 120">
            <a:extLst>
              <a:ext uri="{FF2B5EF4-FFF2-40B4-BE49-F238E27FC236}">
                <a16:creationId xmlns:a16="http://schemas.microsoft.com/office/drawing/2014/main" id="{BE9C80E3-AA3D-4B3A-A347-4FDD0A29BEB4}"/>
              </a:ext>
            </a:extLst>
          </p:cNvPr>
          <p:cNvSpPr txBox="1"/>
          <p:nvPr/>
        </p:nvSpPr>
        <p:spPr>
          <a:xfrm>
            <a:off x="6348145" y="4675526"/>
            <a:ext cx="125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INNOVATÍV KKV-K</a:t>
            </a:r>
          </a:p>
        </p:txBody>
      </p:sp>
      <p:sp>
        <p:nvSpPr>
          <p:cNvPr id="91" name="Folyamatábra: Bekötés 134">
            <a:extLst>
              <a:ext uri="{FF2B5EF4-FFF2-40B4-BE49-F238E27FC236}">
                <a16:creationId xmlns:a16="http://schemas.microsoft.com/office/drawing/2014/main" id="{9C8B1EE2-52F8-4109-9F94-C0D7D613D720}"/>
              </a:ext>
            </a:extLst>
          </p:cNvPr>
          <p:cNvSpPr/>
          <p:nvPr/>
        </p:nvSpPr>
        <p:spPr>
          <a:xfrm>
            <a:off x="6614392" y="3473820"/>
            <a:ext cx="740664" cy="694944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92" name="Folyamatábra: Bekötés 137">
            <a:extLst>
              <a:ext uri="{FF2B5EF4-FFF2-40B4-BE49-F238E27FC236}">
                <a16:creationId xmlns:a16="http://schemas.microsoft.com/office/drawing/2014/main" id="{48BB2080-8BE6-400A-A310-831117A6005E}"/>
              </a:ext>
            </a:extLst>
          </p:cNvPr>
          <p:cNvSpPr/>
          <p:nvPr/>
        </p:nvSpPr>
        <p:spPr>
          <a:xfrm>
            <a:off x="6946928" y="3361466"/>
            <a:ext cx="740664" cy="69494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93" name="Folyamatábra: Bekötés 135">
            <a:extLst>
              <a:ext uri="{FF2B5EF4-FFF2-40B4-BE49-F238E27FC236}">
                <a16:creationId xmlns:a16="http://schemas.microsoft.com/office/drawing/2014/main" id="{B6A39368-5447-4772-9A61-607EB95F6814}"/>
              </a:ext>
            </a:extLst>
          </p:cNvPr>
          <p:cNvSpPr/>
          <p:nvPr/>
        </p:nvSpPr>
        <p:spPr>
          <a:xfrm>
            <a:off x="5562498" y="3336898"/>
            <a:ext cx="740664" cy="69494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94" name="Folyamatábra: Bekötés 136">
            <a:extLst>
              <a:ext uri="{FF2B5EF4-FFF2-40B4-BE49-F238E27FC236}">
                <a16:creationId xmlns:a16="http://schemas.microsoft.com/office/drawing/2014/main" id="{D13156BC-2A79-446D-838D-07BCC0A20800}"/>
              </a:ext>
            </a:extLst>
          </p:cNvPr>
          <p:cNvSpPr/>
          <p:nvPr/>
        </p:nvSpPr>
        <p:spPr>
          <a:xfrm>
            <a:off x="6235867" y="3582717"/>
            <a:ext cx="740664" cy="69494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95" name="Téglalap 70">
            <a:extLst>
              <a:ext uri="{FF2B5EF4-FFF2-40B4-BE49-F238E27FC236}">
                <a16:creationId xmlns:a16="http://schemas.microsoft.com/office/drawing/2014/main" id="{D2C97F5B-217D-4E57-88E9-4F67416D104B}"/>
              </a:ext>
            </a:extLst>
          </p:cNvPr>
          <p:cNvSpPr/>
          <p:nvPr/>
        </p:nvSpPr>
        <p:spPr>
          <a:xfrm>
            <a:off x="7503434" y="1778398"/>
            <a:ext cx="199065" cy="370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Folyamatábra: Bekötés 138">
            <a:extLst>
              <a:ext uri="{FF2B5EF4-FFF2-40B4-BE49-F238E27FC236}">
                <a16:creationId xmlns:a16="http://schemas.microsoft.com/office/drawing/2014/main" id="{00EC3921-99B9-4B89-B1AF-9075DE7A8051}"/>
              </a:ext>
            </a:extLst>
          </p:cNvPr>
          <p:cNvSpPr/>
          <p:nvPr/>
        </p:nvSpPr>
        <p:spPr>
          <a:xfrm>
            <a:off x="6115647" y="3316199"/>
            <a:ext cx="740664" cy="69494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97" name="Folyamatábra: Bekötés 139">
            <a:extLst>
              <a:ext uri="{FF2B5EF4-FFF2-40B4-BE49-F238E27FC236}">
                <a16:creationId xmlns:a16="http://schemas.microsoft.com/office/drawing/2014/main" id="{89135D75-9849-4ACD-AAA8-DA8AF6B71600}"/>
              </a:ext>
            </a:extLst>
          </p:cNvPr>
          <p:cNvSpPr/>
          <p:nvPr/>
        </p:nvSpPr>
        <p:spPr>
          <a:xfrm>
            <a:off x="6546749" y="3354060"/>
            <a:ext cx="740664" cy="69494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sp>
        <p:nvSpPr>
          <p:cNvPr id="98" name="Folyamatábra: Bekötés 140">
            <a:extLst>
              <a:ext uri="{FF2B5EF4-FFF2-40B4-BE49-F238E27FC236}">
                <a16:creationId xmlns:a16="http://schemas.microsoft.com/office/drawing/2014/main" id="{759E387E-E0DD-4FAD-B3D6-AD7308B5C226}"/>
              </a:ext>
            </a:extLst>
          </p:cNvPr>
          <p:cNvSpPr/>
          <p:nvPr/>
        </p:nvSpPr>
        <p:spPr>
          <a:xfrm>
            <a:off x="6486460" y="2626425"/>
            <a:ext cx="740664" cy="69494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 dirty="0"/>
          </a:p>
        </p:txBody>
      </p:sp>
      <p:sp>
        <p:nvSpPr>
          <p:cNvPr id="99" name="Folyamatábra: Bekötés 30">
            <a:extLst>
              <a:ext uri="{FF2B5EF4-FFF2-40B4-BE49-F238E27FC236}">
                <a16:creationId xmlns:a16="http://schemas.microsoft.com/office/drawing/2014/main" id="{B59387E4-F27D-42B3-B865-BCAC529907C0}"/>
              </a:ext>
            </a:extLst>
          </p:cNvPr>
          <p:cNvSpPr/>
          <p:nvPr/>
        </p:nvSpPr>
        <p:spPr>
          <a:xfrm>
            <a:off x="6264553" y="2532497"/>
            <a:ext cx="613980" cy="44301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200" b="1"/>
          </a:p>
        </p:txBody>
      </p:sp>
      <p:sp>
        <p:nvSpPr>
          <p:cNvPr id="100" name="Folyamatábra: Bekötés 130">
            <a:extLst>
              <a:ext uri="{FF2B5EF4-FFF2-40B4-BE49-F238E27FC236}">
                <a16:creationId xmlns:a16="http://schemas.microsoft.com/office/drawing/2014/main" id="{DB2DAD71-8498-4C8C-8C30-DEB92305DF5B}"/>
              </a:ext>
            </a:extLst>
          </p:cNvPr>
          <p:cNvSpPr/>
          <p:nvPr/>
        </p:nvSpPr>
        <p:spPr>
          <a:xfrm>
            <a:off x="5784448" y="3834567"/>
            <a:ext cx="740664" cy="69494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500" b="1">
              <a:solidFill>
                <a:schemeClr val="tx1"/>
              </a:solidFill>
            </a:endParaRPr>
          </a:p>
        </p:txBody>
      </p:sp>
      <p:pic>
        <p:nvPicPr>
          <p:cNvPr id="101" name="Picture 14" descr="https://cdn3.iconfinder.com/data/icons/wpzoom-developer-icon-set/500/100-256.png">
            <a:extLst>
              <a:ext uri="{FF2B5EF4-FFF2-40B4-BE49-F238E27FC236}">
                <a16:creationId xmlns:a16="http://schemas.microsoft.com/office/drawing/2014/main" id="{CDB3F4C0-8BA9-457E-A6E5-914FF8B9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38" y="2628036"/>
            <a:ext cx="411173" cy="4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Szövegdoboz 141">
            <a:extLst>
              <a:ext uri="{FF2B5EF4-FFF2-40B4-BE49-F238E27FC236}">
                <a16:creationId xmlns:a16="http://schemas.microsoft.com/office/drawing/2014/main" id="{FD6EBD3A-1458-4199-AA22-F6F0CABD9F9E}"/>
              </a:ext>
            </a:extLst>
          </p:cNvPr>
          <p:cNvSpPr txBox="1"/>
          <p:nvPr/>
        </p:nvSpPr>
        <p:spPr>
          <a:xfrm>
            <a:off x="5960871" y="3009422"/>
            <a:ext cx="11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EGÉSZSÉG</a:t>
            </a:r>
          </a:p>
        </p:txBody>
      </p:sp>
      <p:pic>
        <p:nvPicPr>
          <p:cNvPr id="103" name="Picture 6" descr="https://cdn2.iconfinder.com/data/icons/entrepreneur-solid-high-risk-high-return/512/Self_improvement-256.png">
            <a:extLst>
              <a:ext uri="{FF2B5EF4-FFF2-40B4-BE49-F238E27FC236}">
                <a16:creationId xmlns:a16="http://schemas.microsoft.com/office/drawing/2014/main" id="{927A8219-F2EE-4EE1-A27E-FC7414E3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01" y="1765413"/>
            <a:ext cx="468237" cy="4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Szövegdoboz 143">
            <a:extLst>
              <a:ext uri="{FF2B5EF4-FFF2-40B4-BE49-F238E27FC236}">
                <a16:creationId xmlns:a16="http://schemas.microsoft.com/office/drawing/2014/main" id="{156F74AA-6246-428C-831B-59486C46106A}"/>
              </a:ext>
            </a:extLst>
          </p:cNvPr>
          <p:cNvSpPr txBox="1"/>
          <p:nvPr/>
        </p:nvSpPr>
        <p:spPr>
          <a:xfrm>
            <a:off x="6184051" y="2215208"/>
            <a:ext cx="11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TUDÁS</a:t>
            </a:r>
          </a:p>
        </p:txBody>
      </p:sp>
      <p:sp>
        <p:nvSpPr>
          <p:cNvPr id="105" name="Szövegdoboz 144">
            <a:extLst>
              <a:ext uri="{FF2B5EF4-FFF2-40B4-BE49-F238E27FC236}">
                <a16:creationId xmlns:a16="http://schemas.microsoft.com/office/drawing/2014/main" id="{97D7C818-9C23-4983-ABAA-99FF51EFC39E}"/>
              </a:ext>
            </a:extLst>
          </p:cNvPr>
          <p:cNvSpPr txBox="1"/>
          <p:nvPr/>
        </p:nvSpPr>
        <p:spPr>
          <a:xfrm>
            <a:off x="5852063" y="3824659"/>
            <a:ext cx="138329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DEMOGRÁFIA</a:t>
            </a:r>
          </a:p>
        </p:txBody>
      </p:sp>
      <p:pic>
        <p:nvPicPr>
          <p:cNvPr id="106" name="Kép 145">
            <a:extLst>
              <a:ext uri="{FF2B5EF4-FFF2-40B4-BE49-F238E27FC236}">
                <a16:creationId xmlns:a16="http://schemas.microsoft.com/office/drawing/2014/main" id="{10CB99E4-F422-4672-ACF1-5AEF7F7F5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47" y="3399140"/>
            <a:ext cx="490735" cy="4907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07" name="Picture 10" descr="https://cdn2.iconfinder.com/data/icons/competitive-strategy-and-corporate-training/512/715_idea_innovation_light_solution_startup-256.png">
            <a:extLst>
              <a:ext uri="{FF2B5EF4-FFF2-40B4-BE49-F238E27FC236}">
                <a16:creationId xmlns:a16="http://schemas.microsoft.com/office/drawing/2014/main" id="{95CB794D-F27C-4A16-AB6C-3DC05936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25" y="4252912"/>
            <a:ext cx="454140" cy="4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Szalagív 146">
            <a:extLst>
              <a:ext uri="{FF2B5EF4-FFF2-40B4-BE49-F238E27FC236}">
                <a16:creationId xmlns:a16="http://schemas.microsoft.com/office/drawing/2014/main" id="{A10316CF-2740-419B-9F53-424870C8D994}"/>
              </a:ext>
            </a:extLst>
          </p:cNvPr>
          <p:cNvSpPr/>
          <p:nvPr/>
        </p:nvSpPr>
        <p:spPr>
          <a:xfrm rot="1742672">
            <a:off x="7068945" y="2874412"/>
            <a:ext cx="632943" cy="477256"/>
          </a:xfrm>
          <a:prstGeom prst="blockArc">
            <a:avLst>
              <a:gd name="adj1" fmla="val 12320906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9" name="Szalagív 147">
            <a:extLst>
              <a:ext uri="{FF2B5EF4-FFF2-40B4-BE49-F238E27FC236}">
                <a16:creationId xmlns:a16="http://schemas.microsoft.com/office/drawing/2014/main" id="{E54AE188-CDD4-4503-AFD8-F67DE9FA8816}"/>
              </a:ext>
            </a:extLst>
          </p:cNvPr>
          <p:cNvSpPr/>
          <p:nvPr/>
        </p:nvSpPr>
        <p:spPr>
          <a:xfrm rot="2815693">
            <a:off x="6634693" y="2678866"/>
            <a:ext cx="737302" cy="477256"/>
          </a:xfrm>
          <a:prstGeom prst="blockArc">
            <a:avLst>
              <a:gd name="adj1" fmla="val 11430705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0" name="Szalagív 148">
            <a:extLst>
              <a:ext uri="{FF2B5EF4-FFF2-40B4-BE49-F238E27FC236}">
                <a16:creationId xmlns:a16="http://schemas.microsoft.com/office/drawing/2014/main" id="{EB351D2D-F0A1-4B88-BB51-F2D394B640D8}"/>
              </a:ext>
            </a:extLst>
          </p:cNvPr>
          <p:cNvSpPr/>
          <p:nvPr/>
        </p:nvSpPr>
        <p:spPr>
          <a:xfrm rot="1742672">
            <a:off x="6313142" y="2509026"/>
            <a:ext cx="632943" cy="477256"/>
          </a:xfrm>
          <a:prstGeom prst="blockArc">
            <a:avLst>
              <a:gd name="adj1" fmla="val 11583739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1" name="Szalagív 149">
            <a:extLst>
              <a:ext uri="{FF2B5EF4-FFF2-40B4-BE49-F238E27FC236}">
                <a16:creationId xmlns:a16="http://schemas.microsoft.com/office/drawing/2014/main" id="{82D6D605-4348-4F86-93CA-604C3130AD85}"/>
              </a:ext>
            </a:extLst>
          </p:cNvPr>
          <p:cNvSpPr/>
          <p:nvPr/>
        </p:nvSpPr>
        <p:spPr>
          <a:xfrm rot="2066279">
            <a:off x="5841378" y="2381747"/>
            <a:ext cx="700803" cy="518855"/>
          </a:xfrm>
          <a:prstGeom prst="blockArc">
            <a:avLst>
              <a:gd name="adj1" fmla="val 11611682"/>
              <a:gd name="adj2" fmla="val 18529651"/>
              <a:gd name="adj3" fmla="val 98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2" name="Szalagív 150">
            <a:extLst>
              <a:ext uri="{FF2B5EF4-FFF2-40B4-BE49-F238E27FC236}">
                <a16:creationId xmlns:a16="http://schemas.microsoft.com/office/drawing/2014/main" id="{064004B1-A2A8-44B2-B3DF-DC96171A0778}"/>
              </a:ext>
            </a:extLst>
          </p:cNvPr>
          <p:cNvSpPr/>
          <p:nvPr/>
        </p:nvSpPr>
        <p:spPr>
          <a:xfrm rot="1025808">
            <a:off x="7050802" y="3328079"/>
            <a:ext cx="632943" cy="477256"/>
          </a:xfrm>
          <a:prstGeom prst="blockArc">
            <a:avLst>
              <a:gd name="adj1" fmla="val 11583739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3" name="Szalagív 151">
            <a:extLst>
              <a:ext uri="{FF2B5EF4-FFF2-40B4-BE49-F238E27FC236}">
                <a16:creationId xmlns:a16="http://schemas.microsoft.com/office/drawing/2014/main" id="{BBB9895C-7DE5-4831-9AE6-676C53C31FED}"/>
              </a:ext>
            </a:extLst>
          </p:cNvPr>
          <p:cNvSpPr/>
          <p:nvPr/>
        </p:nvSpPr>
        <p:spPr>
          <a:xfrm rot="1004721">
            <a:off x="6646788" y="3327041"/>
            <a:ext cx="632943" cy="438657"/>
          </a:xfrm>
          <a:prstGeom prst="blockArc">
            <a:avLst>
              <a:gd name="adj1" fmla="val 11583739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4" name="Szalagív 152">
            <a:extLst>
              <a:ext uri="{FF2B5EF4-FFF2-40B4-BE49-F238E27FC236}">
                <a16:creationId xmlns:a16="http://schemas.microsoft.com/office/drawing/2014/main" id="{D766F80E-6456-4D10-8A2A-DD28506B4EEA}"/>
              </a:ext>
            </a:extLst>
          </p:cNvPr>
          <p:cNvSpPr/>
          <p:nvPr/>
        </p:nvSpPr>
        <p:spPr>
          <a:xfrm rot="1003428">
            <a:off x="6172292" y="3307931"/>
            <a:ext cx="727053" cy="502749"/>
          </a:xfrm>
          <a:prstGeom prst="blockArc">
            <a:avLst>
              <a:gd name="adj1" fmla="val 10984737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5" name="Szalagív 153">
            <a:extLst>
              <a:ext uri="{FF2B5EF4-FFF2-40B4-BE49-F238E27FC236}">
                <a16:creationId xmlns:a16="http://schemas.microsoft.com/office/drawing/2014/main" id="{E7A19E12-41EC-41FC-82E6-23F9EB0B8548}"/>
              </a:ext>
            </a:extLst>
          </p:cNvPr>
          <p:cNvSpPr/>
          <p:nvPr/>
        </p:nvSpPr>
        <p:spPr>
          <a:xfrm rot="1284092">
            <a:off x="5615332" y="3345396"/>
            <a:ext cx="781010" cy="479623"/>
          </a:xfrm>
          <a:prstGeom prst="blockArc">
            <a:avLst>
              <a:gd name="adj1" fmla="val 11149506"/>
              <a:gd name="adj2" fmla="val 18440830"/>
              <a:gd name="adj3" fmla="val 9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6" name="Szalagív 154">
            <a:extLst>
              <a:ext uri="{FF2B5EF4-FFF2-40B4-BE49-F238E27FC236}">
                <a16:creationId xmlns:a16="http://schemas.microsoft.com/office/drawing/2014/main" id="{8C2F4DB0-05EB-4FD5-8C2C-2AADBEE69852}"/>
              </a:ext>
            </a:extLst>
          </p:cNvPr>
          <p:cNvSpPr/>
          <p:nvPr/>
        </p:nvSpPr>
        <p:spPr>
          <a:xfrm rot="10135476">
            <a:off x="7040751" y="3621001"/>
            <a:ext cx="632943" cy="477256"/>
          </a:xfrm>
          <a:prstGeom prst="blockArc">
            <a:avLst>
              <a:gd name="adj1" fmla="val 11583739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7" name="Szalagív 155">
            <a:extLst>
              <a:ext uri="{FF2B5EF4-FFF2-40B4-BE49-F238E27FC236}">
                <a16:creationId xmlns:a16="http://schemas.microsoft.com/office/drawing/2014/main" id="{5530A66C-B13A-4874-9D5D-64E16EA1F268}"/>
              </a:ext>
            </a:extLst>
          </p:cNvPr>
          <p:cNvSpPr/>
          <p:nvPr/>
        </p:nvSpPr>
        <p:spPr>
          <a:xfrm rot="10800000">
            <a:off x="6710023" y="3781593"/>
            <a:ext cx="591048" cy="426024"/>
          </a:xfrm>
          <a:prstGeom prst="blockArc">
            <a:avLst>
              <a:gd name="adj1" fmla="val 11583739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8" name="Szalagív 156">
            <a:extLst>
              <a:ext uri="{FF2B5EF4-FFF2-40B4-BE49-F238E27FC236}">
                <a16:creationId xmlns:a16="http://schemas.microsoft.com/office/drawing/2014/main" id="{5EE2F90C-A6F4-4992-90B3-2B77604D0C49}"/>
              </a:ext>
            </a:extLst>
          </p:cNvPr>
          <p:cNvSpPr/>
          <p:nvPr/>
        </p:nvSpPr>
        <p:spPr>
          <a:xfrm rot="10800000">
            <a:off x="6353143" y="3879867"/>
            <a:ext cx="591048" cy="426024"/>
          </a:xfrm>
          <a:prstGeom prst="blockArc">
            <a:avLst>
              <a:gd name="adj1" fmla="val 11583739"/>
              <a:gd name="adj2" fmla="val 18451529"/>
              <a:gd name="adj3" fmla="val 9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9" name="Szalagív 157">
            <a:extLst>
              <a:ext uri="{FF2B5EF4-FFF2-40B4-BE49-F238E27FC236}">
                <a16:creationId xmlns:a16="http://schemas.microsoft.com/office/drawing/2014/main" id="{3ECD4BEF-BF81-4854-ACEF-5175ACA0DCCC}"/>
              </a:ext>
            </a:extLst>
          </p:cNvPr>
          <p:cNvSpPr/>
          <p:nvPr/>
        </p:nvSpPr>
        <p:spPr>
          <a:xfrm rot="9878867">
            <a:off x="5836652" y="4060761"/>
            <a:ext cx="707460" cy="487036"/>
          </a:xfrm>
          <a:prstGeom prst="blockArc">
            <a:avLst>
              <a:gd name="adj1" fmla="val 11133521"/>
              <a:gd name="adj2" fmla="val 18491142"/>
              <a:gd name="adj3" fmla="val 87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20" name="Picture 21">
            <a:extLst>
              <a:ext uri="{FF2B5EF4-FFF2-40B4-BE49-F238E27FC236}">
                <a16:creationId xmlns:a16="http://schemas.microsoft.com/office/drawing/2014/main" id="{D7D04BCD-4CE9-465B-87B7-11B85BDF14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35" y="4166313"/>
            <a:ext cx="412980" cy="4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2CB3-3D42-4C88-B3D1-2C486236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Egyre inkább felértékelődnek a zöld és digitális irányú reformlépések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:a16="http://schemas.microsoft.com/office/drawing/2014/main" id="{4DC64E90-0804-4DFB-A5C3-F797FE4182E2}"/>
              </a:ext>
            </a:extLst>
          </p:cNvPr>
          <p:cNvSpPr txBox="1">
            <a:spLocks/>
          </p:cNvSpPr>
          <p:nvPr/>
        </p:nvSpPr>
        <p:spPr>
          <a:xfrm>
            <a:off x="4026783" y="6537279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29" name="Picture 28" descr="https://cdn0.iconfinder.com/data/icons/web-development-and-studio/512/12_bank_Architecture_building_court_estate_government_house_property-256.png">
            <a:extLst>
              <a:ext uri="{FF2B5EF4-FFF2-40B4-BE49-F238E27FC236}">
                <a16:creationId xmlns:a16="http://schemas.microsoft.com/office/drawing/2014/main" id="{2D2E6094-6CA0-4662-9721-8463D10D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37" y="108856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CDF7BA1-F4F2-43BE-B21C-C21D9DC133D3}"/>
              </a:ext>
            </a:extLst>
          </p:cNvPr>
          <p:cNvSpPr/>
          <p:nvPr/>
        </p:nvSpPr>
        <p:spPr>
          <a:xfrm>
            <a:off x="3439927" y="981352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124">
            <a:extLst>
              <a:ext uri="{FF2B5EF4-FFF2-40B4-BE49-F238E27FC236}">
                <a16:creationId xmlns:a16="http://schemas.microsoft.com/office/drawing/2014/main" id="{C4C12BEF-A2F3-4E2E-9D94-CE5BFAE256F8}"/>
              </a:ext>
            </a:extLst>
          </p:cNvPr>
          <p:cNvSpPr txBox="1"/>
          <p:nvPr/>
        </p:nvSpPr>
        <p:spPr>
          <a:xfrm>
            <a:off x="3138537" y="1573517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ÁLLAM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75DBEBD-28CB-4A23-A9C0-F19FF3CD5C0E}"/>
              </a:ext>
            </a:extLst>
          </p:cNvPr>
          <p:cNvSpPr/>
          <p:nvPr/>
        </p:nvSpPr>
        <p:spPr>
          <a:xfrm>
            <a:off x="3667284" y="2223164"/>
            <a:ext cx="4235743" cy="957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Elektronikus fizetési módok kötelező elfogadása meghatározott kereskedői kör esetében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FB5625-E546-4A79-A351-F68E2821D18C}"/>
              </a:ext>
            </a:extLst>
          </p:cNvPr>
          <p:cNvSpPr/>
          <p:nvPr/>
        </p:nvSpPr>
        <p:spPr>
          <a:xfrm>
            <a:off x="3667284" y="3436761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25  milliárd forint a kkv-k környezetvédelmi célú beruházásainak támogatására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CE18C0F-9C76-4E29-B766-72E0A6C353EA}"/>
              </a:ext>
            </a:extLst>
          </p:cNvPr>
          <p:cNvSpPr/>
          <p:nvPr/>
        </p:nvSpPr>
        <p:spPr>
          <a:xfrm>
            <a:off x="3667284" y="4637736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Az újrahasznosított hulladék arányának növelése és a betéti díjas rendszer bevezetése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EE28C6-68AD-4541-9215-0387AE3B686D}"/>
              </a:ext>
            </a:extLst>
          </p:cNvPr>
          <p:cNvSpPr txBox="1"/>
          <p:nvPr/>
        </p:nvSpPr>
        <p:spPr>
          <a:xfrm>
            <a:off x="8144912" y="2076087"/>
            <a:ext cx="39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 elejétől az online pénztárgépet használó kereskedőknek kötelességük a vásárlók számára biztosítani az elektronikus fizetés lehetőségét.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D395C-7CCD-4299-9A89-F3CB9470F650}"/>
              </a:ext>
            </a:extLst>
          </p:cNvPr>
          <p:cNvSpPr txBox="1"/>
          <p:nvPr/>
        </p:nvSpPr>
        <p:spPr>
          <a:xfrm>
            <a:off x="8144912" y="3266126"/>
            <a:ext cx="39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Klímavédelmi Akcióterv</a:t>
            </a:r>
            <a:r>
              <a:rPr lang="hu-HU" dirty="0">
                <a:solidFill>
                  <a:schemeClr val="tx2"/>
                </a:solidFill>
              </a:rPr>
              <a:t> szerint a kormány 32 milliárd forinttal támogatja a kkv-k megújuló energiatermelését 2 év alatt.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0E94BB-6676-4EE7-9BFE-7CC3D7E84E50}"/>
              </a:ext>
            </a:extLst>
          </p:cNvPr>
          <p:cNvSpPr txBox="1"/>
          <p:nvPr/>
        </p:nvSpPr>
        <p:spPr>
          <a:xfrm>
            <a:off x="8144912" y="4484566"/>
            <a:ext cx="42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Klímavédelmi Akcióterv </a:t>
            </a:r>
            <a:r>
              <a:rPr lang="hu-HU" dirty="0">
                <a:solidFill>
                  <a:schemeClr val="tx2"/>
                </a:solidFill>
              </a:rPr>
              <a:t>szerint lehetővé válik az üveg- és műanyagpalackok, fémdobozok visszaváltása. Felveszik a harcot az illegális szemétlerakás ellen.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C4CE2E-B4E9-4671-96C3-E6EDD10D0D22}"/>
              </a:ext>
            </a:extLst>
          </p:cNvPr>
          <p:cNvGrpSpPr/>
          <p:nvPr/>
        </p:nvGrpSpPr>
        <p:grpSpPr>
          <a:xfrm>
            <a:off x="3155288" y="4756707"/>
            <a:ext cx="720000" cy="720000"/>
            <a:chOff x="1343964" y="3351331"/>
            <a:chExt cx="720000" cy="72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64D5F7-C191-4C14-A8F9-7D115047D846}"/>
                </a:ext>
              </a:extLst>
            </p:cNvPr>
            <p:cNvSpPr/>
            <p:nvPr/>
          </p:nvSpPr>
          <p:spPr>
            <a:xfrm>
              <a:off x="1343964" y="3351331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955AFD1-34F1-4F9E-B084-0E9B25BB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1476" y="3450002"/>
              <a:ext cx="547956" cy="534142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9B5536D8-B88D-400F-B0E1-BC947FE6863E}"/>
              </a:ext>
            </a:extLst>
          </p:cNvPr>
          <p:cNvSpPr/>
          <p:nvPr/>
        </p:nvSpPr>
        <p:spPr>
          <a:xfrm>
            <a:off x="3631062" y="3021346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28EA10A-45AD-41EF-AD0A-70C6C09F3F8A}"/>
              </a:ext>
            </a:extLst>
          </p:cNvPr>
          <p:cNvSpPr/>
          <p:nvPr/>
        </p:nvSpPr>
        <p:spPr>
          <a:xfrm>
            <a:off x="3628859" y="4174766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CBE6B8-918A-464F-AFAF-D3BC28D7E287}"/>
              </a:ext>
            </a:extLst>
          </p:cNvPr>
          <p:cNvSpPr/>
          <p:nvPr/>
        </p:nvSpPr>
        <p:spPr>
          <a:xfrm>
            <a:off x="3625564" y="5336205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AAC83E-A130-4729-91DC-21A3D547198E}"/>
              </a:ext>
            </a:extLst>
          </p:cNvPr>
          <p:cNvGrpSpPr/>
          <p:nvPr/>
        </p:nvGrpSpPr>
        <p:grpSpPr>
          <a:xfrm>
            <a:off x="3155288" y="3529479"/>
            <a:ext cx="720000" cy="720000"/>
            <a:chOff x="1343964" y="3351331"/>
            <a:chExt cx="720000" cy="720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5B38CC-EA6E-43E6-BB18-900C0ECA3234}"/>
                </a:ext>
              </a:extLst>
            </p:cNvPr>
            <p:cNvSpPr/>
            <p:nvPr/>
          </p:nvSpPr>
          <p:spPr>
            <a:xfrm>
              <a:off x="1343964" y="3351331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6F59429-851E-4003-B0DD-D202DD3F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1476" y="3450002"/>
              <a:ext cx="547956" cy="534142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F192D55-4738-47AF-80AE-DF68A0EEDE2A}"/>
              </a:ext>
            </a:extLst>
          </p:cNvPr>
          <p:cNvSpPr txBox="1"/>
          <p:nvPr/>
        </p:nvSpPr>
        <p:spPr>
          <a:xfrm>
            <a:off x="8144912" y="5709510"/>
            <a:ext cx="403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Mesterséges Intelligencia és a Nemzeti Digitalizációs Stratégia </a:t>
            </a:r>
            <a:r>
              <a:rPr lang="hu-HU" dirty="0">
                <a:solidFill>
                  <a:schemeClr val="tx2"/>
                </a:solidFill>
              </a:rPr>
              <a:t>a kibervédelem erősítésére tesz több javaslatot is.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95FABA7-676F-439A-808E-C36ED8CA1E32}"/>
              </a:ext>
            </a:extLst>
          </p:cNvPr>
          <p:cNvSpPr/>
          <p:nvPr/>
        </p:nvSpPr>
        <p:spPr>
          <a:xfrm>
            <a:off x="3750538" y="5809790"/>
            <a:ext cx="4152490" cy="7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Magyar információbiztonsági szoftveripar fejlesztése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EEDE19B-ED36-4B24-8946-BA4CBE9ADEAA}"/>
              </a:ext>
            </a:extLst>
          </p:cNvPr>
          <p:cNvSpPr/>
          <p:nvPr/>
        </p:nvSpPr>
        <p:spPr>
          <a:xfrm>
            <a:off x="3136176" y="5860054"/>
            <a:ext cx="720001" cy="7200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033BDE9-0A08-48AC-BA99-B2381F7B87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478" y="5967150"/>
            <a:ext cx="547956" cy="52568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3DE9EF0-7120-4005-8AAC-F88519032BBD}"/>
              </a:ext>
            </a:extLst>
          </p:cNvPr>
          <p:cNvSpPr/>
          <p:nvPr/>
        </p:nvSpPr>
        <p:spPr>
          <a:xfrm>
            <a:off x="3625564" y="6358317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80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8573-3082-483E-A395-32E58F59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mnb érdemben hozzájárult a pénzügyi rendszer versenyképességének fejlesztéséhez</a:t>
            </a:r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D53FD102-0664-4F98-9808-CC9B5FF2355D}"/>
              </a:ext>
            </a:extLst>
          </p:cNvPr>
          <p:cNvSpPr txBox="1">
            <a:spLocks/>
          </p:cNvSpPr>
          <p:nvPr/>
        </p:nvSpPr>
        <p:spPr>
          <a:xfrm>
            <a:off x="3928628" y="6592523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6CA9FD-136A-4B86-A917-0E3FEB748662}"/>
              </a:ext>
            </a:extLst>
          </p:cNvPr>
          <p:cNvGrpSpPr/>
          <p:nvPr/>
        </p:nvGrpSpPr>
        <p:grpSpPr>
          <a:xfrm>
            <a:off x="3590750" y="2214813"/>
            <a:ext cx="4236708" cy="4434808"/>
            <a:chOff x="555848" y="538262"/>
            <a:chExt cx="3083537" cy="44348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D02E2B-6D9B-4850-B8E7-16ABA4930212}"/>
                </a:ext>
              </a:extLst>
            </p:cNvPr>
            <p:cNvSpPr/>
            <p:nvPr/>
          </p:nvSpPr>
          <p:spPr>
            <a:xfrm>
              <a:off x="556550" y="1679209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A Minősített Fogyasztóbarát termékek további terjesztése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CDAA91-6B1C-4E4F-8E90-00E247EA4C60}"/>
                </a:ext>
              </a:extLst>
            </p:cNvPr>
            <p:cNvSpPr/>
            <p:nvPr/>
          </p:nvSpPr>
          <p:spPr>
            <a:xfrm>
              <a:off x="555848" y="4015127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Értékesítési csatornák fejlesztése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F9C62D1-9398-4BFB-B2CD-028D21007A83}"/>
                </a:ext>
              </a:extLst>
            </p:cNvPr>
            <p:cNvSpPr/>
            <p:nvPr/>
          </p:nvSpPr>
          <p:spPr>
            <a:xfrm>
              <a:off x="556551" y="538262"/>
              <a:ext cx="3082834" cy="9579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A </a:t>
              </a:r>
              <a:r>
                <a:rPr lang="hu-HU" b="1" dirty="0" err="1">
                  <a:solidFill>
                    <a:schemeClr val="tx2"/>
                  </a:solidFill>
                </a:rPr>
                <a:t>NAV-nál</a:t>
              </a:r>
              <a:r>
                <a:rPr lang="hu-HU" b="1" dirty="0">
                  <a:solidFill>
                    <a:schemeClr val="tx2"/>
                  </a:solidFill>
                </a:rPr>
                <a:t> elérhető kereset kimutatások hitelintézetek általi elektronikus </a:t>
              </a:r>
              <a:r>
                <a:rPr lang="hu-HU" b="1" dirty="0" err="1">
                  <a:solidFill>
                    <a:schemeClr val="tx2"/>
                  </a:solidFill>
                </a:rPr>
                <a:t>lekérdezhetőségének</a:t>
              </a:r>
              <a:r>
                <a:rPr lang="hu-HU" b="1" dirty="0">
                  <a:solidFill>
                    <a:schemeClr val="tx2"/>
                  </a:solidFill>
                </a:rPr>
                <a:t> biztosítása </a:t>
              </a:r>
            </a:p>
          </p:txBody>
        </p:sp>
      </p:grpSp>
      <p:pic>
        <p:nvPicPr>
          <p:cNvPr id="11" name="Picture 16" descr="https://cdn0.iconfinder.com/data/icons/finance-android-l-lollipop-icon-pack/24/money_bag-256.png">
            <a:extLst>
              <a:ext uri="{FF2B5EF4-FFF2-40B4-BE49-F238E27FC236}">
                <a16:creationId xmlns:a16="http://schemas.microsoft.com/office/drawing/2014/main" id="{79BE02E0-9E4B-436D-B93C-EE9F115F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23" y="108948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47651CC-2087-4E5C-BC8F-F9A663EAE474}"/>
              </a:ext>
            </a:extLst>
          </p:cNvPr>
          <p:cNvSpPr/>
          <p:nvPr/>
        </p:nvSpPr>
        <p:spPr>
          <a:xfrm>
            <a:off x="3450813" y="987605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4">
            <a:extLst>
              <a:ext uri="{FF2B5EF4-FFF2-40B4-BE49-F238E27FC236}">
                <a16:creationId xmlns:a16="http://schemas.microsoft.com/office/drawing/2014/main" id="{7B872E53-C87C-47A0-A8A5-E77AF93CF36F}"/>
              </a:ext>
            </a:extLst>
          </p:cNvPr>
          <p:cNvSpPr txBox="1"/>
          <p:nvPr/>
        </p:nvSpPr>
        <p:spPr>
          <a:xfrm>
            <a:off x="3149423" y="1579770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FINANSZÍROZÁS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89F-283C-437E-958B-495110C74701}"/>
              </a:ext>
            </a:extLst>
          </p:cNvPr>
          <p:cNvSpPr txBox="1"/>
          <p:nvPr/>
        </p:nvSpPr>
        <p:spPr>
          <a:xfrm>
            <a:off x="7895461" y="3267178"/>
            <a:ext cx="429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Az MNB 2020-tól bevezette a Minősített Fogyasztóbarát Otthonbiztosítás minősítést. A termékkör 2021-től a Minősített Fogyasztóbarát Személyi Hitelekkel bővül.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E9111-17FF-4D4D-851D-4E5AD6D562A1}"/>
              </a:ext>
            </a:extLst>
          </p:cNvPr>
          <p:cNvSpPr txBox="1"/>
          <p:nvPr/>
        </p:nvSpPr>
        <p:spPr>
          <a:xfrm>
            <a:off x="7900078" y="5686195"/>
            <a:ext cx="422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2019. novembertől megvásárolható a nyomdai MÁP+ a Magyar Posta Zrt. kijelölt postahelyein.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80E16-F22F-4342-ACEB-C6507D5F37AF}"/>
              </a:ext>
            </a:extLst>
          </p:cNvPr>
          <p:cNvSpPr txBox="1"/>
          <p:nvPr/>
        </p:nvSpPr>
        <p:spPr>
          <a:xfrm>
            <a:off x="7900078" y="2197153"/>
            <a:ext cx="422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kormányrendelet megjelenését követően az elektronikus kereset-lekérdezés a gyakorlatban is elindult 2020 februárjától.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8CC232-DBB5-4B18-B8AC-6A395195B6CB}"/>
              </a:ext>
            </a:extLst>
          </p:cNvPr>
          <p:cNvSpPr/>
          <p:nvPr/>
        </p:nvSpPr>
        <p:spPr>
          <a:xfrm>
            <a:off x="3519096" y="4087878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C7573C-0779-474B-9070-259C6C701B86}"/>
              </a:ext>
            </a:extLst>
          </p:cNvPr>
          <p:cNvSpPr/>
          <p:nvPr/>
        </p:nvSpPr>
        <p:spPr>
          <a:xfrm>
            <a:off x="3519096" y="6347270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298CC9-3454-4E06-9E1E-C0B43AA61541}"/>
              </a:ext>
            </a:extLst>
          </p:cNvPr>
          <p:cNvSpPr/>
          <p:nvPr/>
        </p:nvSpPr>
        <p:spPr>
          <a:xfrm>
            <a:off x="3519096" y="2917420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F9C802-555A-4EF8-B97D-82566E96B5B0}"/>
              </a:ext>
            </a:extLst>
          </p:cNvPr>
          <p:cNvSpPr/>
          <p:nvPr/>
        </p:nvSpPr>
        <p:spPr>
          <a:xfrm>
            <a:off x="3590750" y="4545324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Az azonnali fizetési rendszerrel összehangolt digitalizációs fejlesztések támogatása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5BF29-83A9-410C-B079-AEFF11088D11}"/>
              </a:ext>
            </a:extLst>
          </p:cNvPr>
          <p:cNvSpPr/>
          <p:nvPr/>
        </p:nvSpPr>
        <p:spPr>
          <a:xfrm>
            <a:off x="3519096" y="5279420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43344-DA5E-41F3-BBA1-E696E14CF36B}"/>
              </a:ext>
            </a:extLst>
          </p:cNvPr>
          <p:cNvSpPr txBox="1"/>
          <p:nvPr/>
        </p:nvSpPr>
        <p:spPr>
          <a:xfrm>
            <a:off x="7900078" y="4701129"/>
            <a:ext cx="422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2020. március 2-án sikeresen elindult az azonnali fizetés Magyarországon.</a:t>
            </a:r>
          </a:p>
        </p:txBody>
      </p:sp>
    </p:spTree>
    <p:extLst>
      <p:ext uri="{BB962C8B-B14F-4D97-AF65-F5344CB8AC3E}">
        <p14:creationId xmlns:p14="http://schemas.microsoft.com/office/powerpoint/2010/main" val="46192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516F-7725-4113-8BB6-2CD1E6D6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munkaerőpiac kedvező helyzetben volt, de a járvány növeli a reformok szükségességét</a:t>
            </a:r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1034229F-B726-45B9-96DE-5F442C6D5ECF}"/>
              </a:ext>
            </a:extLst>
          </p:cNvPr>
          <p:cNvSpPr txBox="1">
            <a:spLocks/>
          </p:cNvSpPr>
          <p:nvPr/>
        </p:nvSpPr>
        <p:spPr>
          <a:xfrm>
            <a:off x="3929702" y="648732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4A8FA12B-C626-4795-BB41-66E65855C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53" y="1104771"/>
            <a:ext cx="468000" cy="46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2CA7A4D-6DEA-472A-87AB-A450B70D6A0D}"/>
              </a:ext>
            </a:extLst>
          </p:cNvPr>
          <p:cNvSpPr/>
          <p:nvPr/>
        </p:nvSpPr>
        <p:spPr>
          <a:xfrm>
            <a:off x="3433243" y="994479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124">
            <a:extLst>
              <a:ext uri="{FF2B5EF4-FFF2-40B4-BE49-F238E27FC236}">
                <a16:creationId xmlns:a16="http://schemas.microsoft.com/office/drawing/2014/main" id="{00DE84D0-5A68-4A5F-8E70-DE7306A3ABCD}"/>
              </a:ext>
            </a:extLst>
          </p:cNvPr>
          <p:cNvSpPr txBox="1"/>
          <p:nvPr/>
        </p:nvSpPr>
        <p:spPr>
          <a:xfrm>
            <a:off x="3131853" y="1586644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MUNKA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F6E5A-3F80-48BC-BC6D-84A57B77D7B5}"/>
              </a:ext>
            </a:extLst>
          </p:cNvPr>
          <p:cNvGrpSpPr/>
          <p:nvPr/>
        </p:nvGrpSpPr>
        <p:grpSpPr>
          <a:xfrm>
            <a:off x="3581854" y="2354269"/>
            <a:ext cx="4235743" cy="4063695"/>
            <a:chOff x="499239" y="-25533"/>
            <a:chExt cx="3082834" cy="406369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ECA3BAE-21C2-4AB3-8096-D34335FBFF9D}"/>
                </a:ext>
              </a:extLst>
            </p:cNvPr>
            <p:cNvSpPr/>
            <p:nvPr/>
          </p:nvSpPr>
          <p:spPr>
            <a:xfrm>
              <a:off x="499239" y="-25533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Bérfejlesztés az állami hiányszakmákban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B0C30E9-1A51-4300-ACB0-15CCEF4D5362}"/>
                </a:ext>
              </a:extLst>
            </p:cNvPr>
            <p:cNvSpPr/>
            <p:nvPr/>
          </p:nvSpPr>
          <p:spPr>
            <a:xfrm>
              <a:off x="499239" y="3080219"/>
              <a:ext cx="3082834" cy="957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Digitális és nyelvi készségek fejlesztése az idősebb korosztályok körében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63D837C-B90F-45E2-B0DB-348996A736CD}"/>
                </a:ext>
              </a:extLst>
            </p:cNvPr>
            <p:cNvSpPr/>
            <p:nvPr/>
          </p:nvSpPr>
          <p:spPr>
            <a:xfrm>
              <a:off x="499239" y="1527343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A munkaerőpiaci mobilitás támogatása az ingázás ösztönzésén keresztül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6423726-6141-40CD-9BAA-FF472E9F550C}"/>
              </a:ext>
            </a:extLst>
          </p:cNvPr>
          <p:cNvSpPr txBox="1"/>
          <p:nvPr/>
        </p:nvSpPr>
        <p:spPr>
          <a:xfrm>
            <a:off x="8127342" y="2348376"/>
            <a:ext cx="39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2020-ban több hiányszakma (egészségügyi szakdolgozó, pedagógus) esetében is történtek béremelések.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F58192-FB7E-4879-90B8-C002E46D8938}"/>
              </a:ext>
            </a:extLst>
          </p:cNvPr>
          <p:cNvSpPr txBox="1"/>
          <p:nvPr/>
        </p:nvSpPr>
        <p:spPr>
          <a:xfrm>
            <a:off x="8127342" y="5314017"/>
            <a:ext cx="40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Digitális Jólét Program Hálózat keretében 5 milliárd forint értékben országszerte 1500 támogatott közösségi internet hozzáférési pontot alakítottak ki.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096C2C-3436-416F-A62C-6A99F8F67AFF}"/>
              </a:ext>
            </a:extLst>
          </p:cNvPr>
          <p:cNvSpPr txBox="1"/>
          <p:nvPr/>
        </p:nvSpPr>
        <p:spPr>
          <a:xfrm>
            <a:off x="8127342" y="3647452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Bővül a „Munkásszállások kialakítása” program. </a:t>
            </a:r>
            <a:r>
              <a:rPr lang="hu-HU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 új munkásszálló létesítésére 5,6 milliárd forintot biztosítanak. Emellett továbbra is zajlik az „Út a munkaerőpiacra” program.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4D49A4-B5A5-4AA2-BB34-592C9917840F}"/>
              </a:ext>
            </a:extLst>
          </p:cNvPr>
          <p:cNvSpPr/>
          <p:nvPr/>
        </p:nvSpPr>
        <p:spPr>
          <a:xfrm>
            <a:off x="3572797" y="3114726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8CB2A8-3B06-408F-A212-B8723B27BFB5}"/>
              </a:ext>
            </a:extLst>
          </p:cNvPr>
          <p:cNvSpPr/>
          <p:nvPr/>
        </p:nvSpPr>
        <p:spPr>
          <a:xfrm>
            <a:off x="3569702" y="6245382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5A36A9-6297-4FA6-AA13-D6CD2479CF91}"/>
              </a:ext>
            </a:extLst>
          </p:cNvPr>
          <p:cNvSpPr/>
          <p:nvPr/>
        </p:nvSpPr>
        <p:spPr>
          <a:xfrm>
            <a:off x="3569702" y="4685088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61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762B-7AE5-47F3-8E1D-8629BD30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kkv-k innovációját és a külkereskedelmi aktivitást támogató döntések is születtek</a:t>
            </a:r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0CA4F35A-78D3-470F-91A7-3142BEC507DC}"/>
              </a:ext>
            </a:extLst>
          </p:cNvPr>
          <p:cNvSpPr txBox="1">
            <a:spLocks/>
          </p:cNvSpPr>
          <p:nvPr/>
        </p:nvSpPr>
        <p:spPr>
          <a:xfrm>
            <a:off x="4013423" y="6539275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7" name="Picture 10" descr="https://cdn2.iconfinder.com/data/icons/competitive-strategy-and-corporate-training/512/715_idea_innovation_light_solution_startup-256.png">
            <a:extLst>
              <a:ext uri="{FF2B5EF4-FFF2-40B4-BE49-F238E27FC236}">
                <a16:creationId xmlns:a16="http://schemas.microsoft.com/office/drawing/2014/main" id="{17340A97-29EF-4C83-B83F-20DD1CBF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23" y="1102716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2A39F8-C9E6-4541-AE2B-1FD604117255}"/>
              </a:ext>
            </a:extLst>
          </p:cNvPr>
          <p:cNvSpPr/>
          <p:nvPr/>
        </p:nvSpPr>
        <p:spPr>
          <a:xfrm>
            <a:off x="3450813" y="1007747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124">
            <a:extLst>
              <a:ext uri="{FF2B5EF4-FFF2-40B4-BE49-F238E27FC236}">
                <a16:creationId xmlns:a16="http://schemas.microsoft.com/office/drawing/2014/main" id="{B1F214C9-EE29-4792-B390-E30887A76685}"/>
              </a:ext>
            </a:extLst>
          </p:cNvPr>
          <p:cNvSpPr txBox="1"/>
          <p:nvPr/>
        </p:nvSpPr>
        <p:spPr>
          <a:xfrm>
            <a:off x="3149423" y="1599912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INNOVATÍV KKV-K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48FA3F-ED7A-4894-A032-7314531D6C67}"/>
              </a:ext>
            </a:extLst>
          </p:cNvPr>
          <p:cNvSpPr/>
          <p:nvPr/>
        </p:nvSpPr>
        <p:spPr>
          <a:xfrm>
            <a:off x="3678170" y="2294863"/>
            <a:ext cx="4235743" cy="957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beruházások azonnali elszámolhatósága a társaságiadó-alapban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2C8520-6EAE-4161-AFBE-9391CEFEFFDE}"/>
              </a:ext>
            </a:extLst>
          </p:cNvPr>
          <p:cNvSpPr/>
          <p:nvPr/>
        </p:nvSpPr>
        <p:spPr>
          <a:xfrm>
            <a:off x="3678170" y="3389559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kutatási-fejlesztési segédszemélyzet létszámának növelése a bérek további emelésével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937DF6-51CD-4EFC-A2E7-B2D4F1CC5D73}"/>
              </a:ext>
            </a:extLst>
          </p:cNvPr>
          <p:cNvSpPr/>
          <p:nvPr/>
        </p:nvSpPr>
        <p:spPr>
          <a:xfrm>
            <a:off x="3678170" y="4474240"/>
            <a:ext cx="4235743" cy="957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Klaszterek működésének a támogatása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D969E-4517-40DC-8355-EB576696FFEC}"/>
              </a:ext>
            </a:extLst>
          </p:cNvPr>
          <p:cNvSpPr txBox="1"/>
          <p:nvPr/>
        </p:nvSpPr>
        <p:spPr>
          <a:xfrm>
            <a:off x="8144912" y="2312169"/>
            <a:ext cx="39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Az eredménytartalékból létrehozott fejlesztési tartalék plafonja teljesen eltörlésre került 2020. szeptemberben.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BA04B-4D3D-4ECB-8C81-DB7CB81F0E83}"/>
              </a:ext>
            </a:extLst>
          </p:cNvPr>
          <p:cNvSpPr txBox="1"/>
          <p:nvPr/>
        </p:nvSpPr>
        <p:spPr>
          <a:xfrm>
            <a:off x="8144912" y="3389559"/>
            <a:ext cx="404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Évi 22 milliárd forint többletforrást kap az Eötvös Loránd Kutatási Hálózat, ennek a 40%-a béremelésre (30%) fordítható.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29558-8BC4-495E-AEC4-700F0EE38545}"/>
              </a:ext>
            </a:extLst>
          </p:cNvPr>
          <p:cNvSpPr txBox="1"/>
          <p:nvPr/>
        </p:nvSpPr>
        <p:spPr>
          <a:xfrm>
            <a:off x="8144912" y="4372652"/>
            <a:ext cx="400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2019-ben meghirdetett </a:t>
            </a:r>
            <a:r>
              <a:rPr lang="hu-HU" b="1" dirty="0">
                <a:solidFill>
                  <a:schemeClr val="tx2"/>
                </a:solidFill>
              </a:rPr>
              <a:t>Kkv stratégia </a:t>
            </a:r>
            <a:r>
              <a:rPr lang="hu-HU" dirty="0">
                <a:solidFill>
                  <a:schemeClr val="tx2"/>
                </a:solidFill>
              </a:rPr>
              <a:t>intézkedései egyike a Klaszterek és egyéb </a:t>
            </a:r>
            <a:r>
              <a:rPr lang="hu-HU" dirty="0" err="1">
                <a:solidFill>
                  <a:schemeClr val="tx2"/>
                </a:solidFill>
              </a:rPr>
              <a:t>hálózatosodási</a:t>
            </a:r>
            <a:r>
              <a:rPr lang="hu-HU" dirty="0">
                <a:solidFill>
                  <a:schemeClr val="tx2"/>
                </a:solidFill>
              </a:rPr>
              <a:t> formák létrejöttének, működésének támogatása.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505A4E-D082-44DC-A7C0-EB09788FF3A7}"/>
              </a:ext>
            </a:extLst>
          </p:cNvPr>
          <p:cNvSpPr/>
          <p:nvPr/>
        </p:nvSpPr>
        <p:spPr>
          <a:xfrm>
            <a:off x="3638047" y="2982866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9A4FC5-E8D1-4501-9784-CA400C8EC0ED}"/>
              </a:ext>
            </a:extLst>
          </p:cNvPr>
          <p:cNvSpPr/>
          <p:nvPr/>
        </p:nvSpPr>
        <p:spPr>
          <a:xfrm>
            <a:off x="3621322" y="4044107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DCC98F-E651-4558-99BF-470C72C1A37F}"/>
              </a:ext>
            </a:extLst>
          </p:cNvPr>
          <p:cNvSpPr/>
          <p:nvPr/>
        </p:nvSpPr>
        <p:spPr>
          <a:xfrm>
            <a:off x="3621322" y="5125065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55B47C-7E8A-4A84-8863-334EFBF39C3A}"/>
              </a:ext>
            </a:extLst>
          </p:cNvPr>
          <p:cNvSpPr/>
          <p:nvPr/>
        </p:nvSpPr>
        <p:spPr>
          <a:xfrm>
            <a:off x="3638047" y="5527679"/>
            <a:ext cx="4235743" cy="957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Áruexport mellett a szolgáltatásexport erősítése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E76303-2AC5-455D-B933-36AD8C1E2E96}"/>
              </a:ext>
            </a:extLst>
          </p:cNvPr>
          <p:cNvSpPr txBox="1"/>
          <p:nvPr/>
        </p:nvSpPr>
        <p:spPr>
          <a:xfrm>
            <a:off x="8144912" y="5616372"/>
            <a:ext cx="39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Több fejlődő országban is magyar cégek végzik az infrastruktúra fejlesztést és a digitalizációját.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3266C6-3D84-4517-8283-C04D490878FB}"/>
              </a:ext>
            </a:extLst>
          </p:cNvPr>
          <p:cNvSpPr/>
          <p:nvPr/>
        </p:nvSpPr>
        <p:spPr>
          <a:xfrm>
            <a:off x="3635692" y="6277667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5AB031-ECAF-4D48-BF86-3AE3C660670F}"/>
              </a:ext>
            </a:extLst>
          </p:cNvPr>
          <p:cNvGrpSpPr/>
          <p:nvPr/>
        </p:nvGrpSpPr>
        <p:grpSpPr>
          <a:xfrm>
            <a:off x="3122887" y="4473558"/>
            <a:ext cx="720000" cy="720000"/>
            <a:chOff x="1343964" y="2402855"/>
            <a:chExt cx="720000" cy="72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E50273-CAA6-44AC-AC55-438F38091F49}"/>
                </a:ext>
              </a:extLst>
            </p:cNvPr>
            <p:cNvSpPr/>
            <p:nvPr/>
          </p:nvSpPr>
          <p:spPr>
            <a:xfrm>
              <a:off x="1343964" y="2402855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69EC0C-4C19-47F0-8177-006163A20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8427" y="2520211"/>
              <a:ext cx="511005" cy="477546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5EFB62-B8B6-4AD1-B5BB-C434389EB90A}"/>
              </a:ext>
            </a:extLst>
          </p:cNvPr>
          <p:cNvSpPr/>
          <p:nvPr/>
        </p:nvSpPr>
        <p:spPr>
          <a:xfrm>
            <a:off x="3638047" y="5638821"/>
            <a:ext cx="4275866" cy="9579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Áruexport mellett a szolgáltatásexport erősítése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FA6C20-161D-4874-B868-BD7A59745E30}"/>
              </a:ext>
            </a:extLst>
          </p:cNvPr>
          <p:cNvSpPr/>
          <p:nvPr/>
        </p:nvSpPr>
        <p:spPr>
          <a:xfrm>
            <a:off x="3635692" y="6329425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4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966A-EB1D-4ED0-AB79-D7C63FAB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Egyre bővülnek a családbarát programok</a:t>
            </a:r>
          </a:p>
        </p:txBody>
      </p:sp>
      <p:pic>
        <p:nvPicPr>
          <p:cNvPr id="6" name="Kép 145">
            <a:extLst>
              <a:ext uri="{FF2B5EF4-FFF2-40B4-BE49-F238E27FC236}">
                <a16:creationId xmlns:a16="http://schemas.microsoft.com/office/drawing/2014/main" id="{F81879DB-0BD2-47CE-99DE-BC8EA3C31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23" y="938552"/>
            <a:ext cx="504000" cy="504000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BAC2931-2B12-4D45-A3F0-8BD1FE639210}"/>
              </a:ext>
            </a:extLst>
          </p:cNvPr>
          <p:cNvSpPr/>
          <p:nvPr/>
        </p:nvSpPr>
        <p:spPr>
          <a:xfrm>
            <a:off x="3450813" y="861336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124">
            <a:extLst>
              <a:ext uri="{FF2B5EF4-FFF2-40B4-BE49-F238E27FC236}">
                <a16:creationId xmlns:a16="http://schemas.microsoft.com/office/drawing/2014/main" id="{1F82FA54-A251-48D3-9D82-BDDF3D1AC557}"/>
              </a:ext>
            </a:extLst>
          </p:cNvPr>
          <p:cNvSpPr txBox="1"/>
          <p:nvPr/>
        </p:nvSpPr>
        <p:spPr>
          <a:xfrm>
            <a:off x="3149423" y="1453501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DEMOGRÁFIA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14460E-5281-4F33-888F-E9FE91740127}"/>
              </a:ext>
            </a:extLst>
          </p:cNvPr>
          <p:cNvGrpSpPr/>
          <p:nvPr/>
        </p:nvGrpSpPr>
        <p:grpSpPr>
          <a:xfrm>
            <a:off x="3598560" y="3210684"/>
            <a:ext cx="4275228" cy="3257141"/>
            <a:chOff x="513210" y="2489450"/>
            <a:chExt cx="3111572" cy="32571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E44DE7F-DDF9-4BBA-A6D2-807A6DC30909}"/>
                </a:ext>
              </a:extLst>
            </p:cNvPr>
            <p:cNvSpPr/>
            <p:nvPr/>
          </p:nvSpPr>
          <p:spPr>
            <a:xfrm>
              <a:off x="513210" y="4788648"/>
              <a:ext cx="3111572" cy="957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A nők szülést követő munkaerőpiaci visszatérésének támogatása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86955DC-F806-4C0A-B949-853086DF920E}"/>
                </a:ext>
              </a:extLst>
            </p:cNvPr>
            <p:cNvSpPr/>
            <p:nvPr/>
          </p:nvSpPr>
          <p:spPr>
            <a:xfrm>
              <a:off x="527347" y="2489450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Gyermekvállalást gátló betegségek megelőzése, kezelése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136CD5A-DCC0-4E24-A53B-1446B4FD2D9E}"/>
              </a:ext>
            </a:extLst>
          </p:cNvPr>
          <p:cNvSpPr txBox="1"/>
          <p:nvPr/>
        </p:nvSpPr>
        <p:spPr>
          <a:xfrm>
            <a:off x="8144912" y="5381919"/>
            <a:ext cx="39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2020. január 1-jétől a gyermekgondozási díjat a dolgozó nagyszülő is átveheti, amennyiben mindkét szülő keresőtevékenységet végez.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7E41D-34AC-424F-8B1B-6FCB4B25287D}"/>
              </a:ext>
            </a:extLst>
          </p:cNvPr>
          <p:cNvSpPr txBox="1"/>
          <p:nvPr/>
        </p:nvSpPr>
        <p:spPr>
          <a:xfrm>
            <a:off x="8160000" y="3346611"/>
            <a:ext cx="4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2020. február 1-jétől ingyenessé váltak a teljes körű meddőségi kivizsgálások.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6DC303-5D36-4D5B-B05C-0AD47E351FD2}"/>
              </a:ext>
            </a:extLst>
          </p:cNvPr>
          <p:cNvSpPr/>
          <p:nvPr/>
        </p:nvSpPr>
        <p:spPr>
          <a:xfrm>
            <a:off x="3617983" y="6213162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6F959F-D9F6-45FF-BBC4-3B45AB1EFEE1}"/>
              </a:ext>
            </a:extLst>
          </p:cNvPr>
          <p:cNvSpPr/>
          <p:nvPr/>
        </p:nvSpPr>
        <p:spPr>
          <a:xfrm>
            <a:off x="3617983" y="3920053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649237-1E11-416A-92AB-9EEC7129B7E5}"/>
              </a:ext>
            </a:extLst>
          </p:cNvPr>
          <p:cNvSpPr/>
          <p:nvPr/>
        </p:nvSpPr>
        <p:spPr>
          <a:xfrm>
            <a:off x="3618621" y="4358748"/>
            <a:ext cx="4255167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Új városrész-koncepciók kidolgozása a lakásfejlesztések területi elhelyezkedésének javítása érdekében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732C3B-C773-4DC2-8893-AF811B8AD86E}"/>
              </a:ext>
            </a:extLst>
          </p:cNvPr>
          <p:cNvSpPr/>
          <p:nvPr/>
        </p:nvSpPr>
        <p:spPr>
          <a:xfrm>
            <a:off x="3617983" y="5093567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B326F-00D5-4100-8F35-BFB0072D82E6}"/>
              </a:ext>
            </a:extLst>
          </p:cNvPr>
          <p:cNvSpPr txBox="1"/>
          <p:nvPr/>
        </p:nvSpPr>
        <p:spPr>
          <a:xfrm>
            <a:off x="8144912" y="4117317"/>
            <a:ext cx="4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Az </a:t>
            </a:r>
            <a:r>
              <a:rPr lang="hu-HU" b="1" dirty="0">
                <a:solidFill>
                  <a:schemeClr val="tx2"/>
                </a:solidFill>
              </a:rPr>
              <a:t>Otthonteremtési Program </a:t>
            </a:r>
            <a:r>
              <a:rPr lang="hu-HU" dirty="0">
                <a:solidFill>
                  <a:schemeClr val="tx2"/>
                </a:solidFill>
              </a:rPr>
              <a:t>részeként 2 évre 5 százalékra csökken a lakásáfa, és tartósan 5 százalékos lesz az áfakulcs a barnamezős övezetekben.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7644B-57D8-43DF-8A92-1C46BF45DE15}"/>
              </a:ext>
            </a:extLst>
          </p:cNvPr>
          <p:cNvSpPr/>
          <p:nvPr/>
        </p:nvSpPr>
        <p:spPr>
          <a:xfrm>
            <a:off x="3132511" y="4421404"/>
            <a:ext cx="696359" cy="6963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C89499-3659-4EF1-AFF1-99D84A0AEE81}"/>
              </a:ext>
            </a:extLst>
          </p:cNvPr>
          <p:cNvSpPr/>
          <p:nvPr/>
        </p:nvSpPr>
        <p:spPr>
          <a:xfrm>
            <a:off x="3638046" y="2114279"/>
            <a:ext cx="4235743" cy="957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csecsemőgondozási díj (csed) és a gyermekgondozási díj (gyed) felső határának növelése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A40BA3-3B70-46CA-9A50-2F0850A53118}"/>
              </a:ext>
            </a:extLst>
          </p:cNvPr>
          <p:cNvSpPr/>
          <p:nvPr/>
        </p:nvSpPr>
        <p:spPr>
          <a:xfrm>
            <a:off x="3617983" y="2784582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EF89B-61C9-40A3-B25E-58F8E7BB1AF4}"/>
              </a:ext>
            </a:extLst>
          </p:cNvPr>
          <p:cNvSpPr txBox="1"/>
          <p:nvPr/>
        </p:nvSpPr>
        <p:spPr>
          <a:xfrm>
            <a:off x="8144912" y="2014320"/>
            <a:ext cx="4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2021. július 1-től a csecsemőgondozási díj (</a:t>
            </a:r>
            <a:r>
              <a:rPr lang="hu-HU" dirty="0" err="1">
                <a:solidFill>
                  <a:schemeClr val="tx2"/>
                </a:solidFill>
              </a:rPr>
              <a:t>csed</a:t>
            </a:r>
            <a:r>
              <a:rPr lang="hu-HU" dirty="0">
                <a:solidFill>
                  <a:schemeClr val="tx2"/>
                </a:solidFill>
              </a:rPr>
              <a:t>) összege az anya munkabérének 70 százalékáról 100 százalékára emelkedik. </a:t>
            </a:r>
          </a:p>
        </p:txBody>
      </p:sp>
      <p:sp>
        <p:nvSpPr>
          <p:cNvPr id="24" name="Szöveg helye 3">
            <a:extLst>
              <a:ext uri="{FF2B5EF4-FFF2-40B4-BE49-F238E27FC236}">
                <a16:creationId xmlns:a16="http://schemas.microsoft.com/office/drawing/2014/main" id="{E24EC6B4-8C6E-4943-AEF5-FC95F0836286}"/>
              </a:ext>
            </a:extLst>
          </p:cNvPr>
          <p:cNvSpPr txBox="1">
            <a:spLocks/>
          </p:cNvSpPr>
          <p:nvPr/>
        </p:nvSpPr>
        <p:spPr>
          <a:xfrm>
            <a:off x="4013423" y="6488667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5DB387-2FE3-4B99-B4C5-3CDDB20965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4232" y="4493335"/>
            <a:ext cx="632915" cy="5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8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C65C-3AC0-4A56-A0DB-14C9B69C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Megkezdődtek az előkészületek az állami egészségügyi rendszer ÁTALAKÍTÁSÁRA, JELENTŐSEN NŐNEK AZ ORVOSI BÉREK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:a16="http://schemas.microsoft.com/office/drawing/2014/main" id="{FAEAD4C3-1D1D-4895-AEB4-7ED224B11B98}"/>
              </a:ext>
            </a:extLst>
          </p:cNvPr>
          <p:cNvSpPr txBox="1">
            <a:spLocks/>
          </p:cNvSpPr>
          <p:nvPr/>
        </p:nvSpPr>
        <p:spPr>
          <a:xfrm>
            <a:off x="4154067" y="6406061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  <p:pic>
        <p:nvPicPr>
          <p:cNvPr id="30" name="Picture 14" descr="https://cdn3.iconfinder.com/data/icons/wpzoom-developer-icon-set/500/100-256.png">
            <a:extLst>
              <a:ext uri="{FF2B5EF4-FFF2-40B4-BE49-F238E27FC236}">
                <a16:creationId xmlns:a16="http://schemas.microsoft.com/office/drawing/2014/main" id="{DC5E4EB0-E0BB-48D3-B60C-92C0BC37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36" y="1280824"/>
            <a:ext cx="411173" cy="4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7BE3BC-C712-4796-9873-3638445EF44F}"/>
              </a:ext>
            </a:extLst>
          </p:cNvPr>
          <p:cNvSpPr/>
          <p:nvPr/>
        </p:nvSpPr>
        <p:spPr>
          <a:xfrm>
            <a:off x="3509813" y="1122122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124">
            <a:extLst>
              <a:ext uri="{FF2B5EF4-FFF2-40B4-BE49-F238E27FC236}">
                <a16:creationId xmlns:a16="http://schemas.microsoft.com/office/drawing/2014/main" id="{CEB256DA-268D-4384-9D07-4A0AB3711D0B}"/>
              </a:ext>
            </a:extLst>
          </p:cNvPr>
          <p:cNvSpPr txBox="1"/>
          <p:nvPr/>
        </p:nvSpPr>
        <p:spPr>
          <a:xfrm>
            <a:off x="3208423" y="1714287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EGÉSZSÉG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772072-7670-439B-BADF-DB1BDE3D3A1E}"/>
              </a:ext>
            </a:extLst>
          </p:cNvPr>
          <p:cNvGrpSpPr/>
          <p:nvPr/>
        </p:nvGrpSpPr>
        <p:grpSpPr>
          <a:xfrm>
            <a:off x="3686171" y="2557998"/>
            <a:ext cx="4286742" cy="3690593"/>
            <a:chOff x="519433" y="1590968"/>
            <a:chExt cx="3119952" cy="369059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AAC1918-B360-45C1-B424-18B56372F62E}"/>
                </a:ext>
              </a:extLst>
            </p:cNvPr>
            <p:cNvSpPr/>
            <p:nvPr/>
          </p:nvSpPr>
          <p:spPr>
            <a:xfrm>
              <a:off x="556551" y="2955773"/>
              <a:ext cx="3082834" cy="957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Valós költségekre épülő állami finanszírozási rendszer kialakítása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FDF0CBA-75AA-4F6C-B319-B0B5E2FA961C}"/>
                </a:ext>
              </a:extLst>
            </p:cNvPr>
            <p:cNvSpPr/>
            <p:nvPr/>
          </p:nvSpPr>
          <p:spPr>
            <a:xfrm>
              <a:off x="556551" y="4323618"/>
              <a:ext cx="3082834" cy="957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Eredményességhez kötött finanszírozási módszerek alkalmazásának bővítése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862C57-32F2-4CC1-8F93-048424A82D98}"/>
                </a:ext>
              </a:extLst>
            </p:cNvPr>
            <p:cNvSpPr/>
            <p:nvPr/>
          </p:nvSpPr>
          <p:spPr>
            <a:xfrm>
              <a:off x="519433" y="1590968"/>
              <a:ext cx="3119952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Átlátható bérezési rendszer kialakítása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16744F4-BAEB-4D8A-8535-01D58C4BD664}"/>
              </a:ext>
            </a:extLst>
          </p:cNvPr>
          <p:cNvSpPr txBox="1"/>
          <p:nvPr/>
        </p:nvSpPr>
        <p:spPr>
          <a:xfrm>
            <a:off x="8203912" y="3771449"/>
            <a:ext cx="39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kormány megkezdte az átfogó, az egészségügyi szakmák összességére kiterjedő ráfordítási adatgyűjtés és díjtétel-felülvizsgálatot.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BDB9D9-4304-4EB0-953B-28E9EC8AE989}"/>
              </a:ext>
            </a:extLst>
          </p:cNvPr>
          <p:cNvSpPr txBox="1"/>
          <p:nvPr/>
        </p:nvSpPr>
        <p:spPr>
          <a:xfrm>
            <a:off x="8203912" y="5139930"/>
            <a:ext cx="4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kormány határozatban bízta meg az emberi erőforrások miniszterét, hogy tegyen javaslatot eredményalapú finanszírozási technikák kidolgozására.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1366CF-DCD4-4CB4-A70E-C4C915110454}"/>
              </a:ext>
            </a:extLst>
          </p:cNvPr>
          <p:cNvSpPr txBox="1"/>
          <p:nvPr/>
        </p:nvSpPr>
        <p:spPr>
          <a:xfrm>
            <a:off x="8203912" y="2569840"/>
            <a:ext cx="39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2021 és 2023 között jelentős mértékben, átlagosan több mint kétszeresére emelkedik az orvosok bére.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3CEF2F-333D-4575-AB17-E038E34BC3CA}"/>
              </a:ext>
            </a:extLst>
          </p:cNvPr>
          <p:cNvGrpSpPr/>
          <p:nvPr/>
        </p:nvGrpSpPr>
        <p:grpSpPr>
          <a:xfrm>
            <a:off x="3208423" y="5389380"/>
            <a:ext cx="720000" cy="720000"/>
            <a:chOff x="1343964" y="5261708"/>
            <a:chExt cx="720000" cy="720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89898A1-8DEA-4F5E-83DB-7D60D6F45785}"/>
                </a:ext>
              </a:extLst>
            </p:cNvPr>
            <p:cNvSpPr/>
            <p:nvPr/>
          </p:nvSpPr>
          <p:spPr>
            <a:xfrm>
              <a:off x="1343964" y="5261708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AEBE1CC-8CAB-4E3A-A65B-C2F944714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476" y="5319322"/>
              <a:ext cx="582734" cy="58620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03AF83-0397-43F6-97F9-DA226D189856}"/>
              </a:ext>
            </a:extLst>
          </p:cNvPr>
          <p:cNvGrpSpPr/>
          <p:nvPr/>
        </p:nvGrpSpPr>
        <p:grpSpPr>
          <a:xfrm>
            <a:off x="3207302" y="4011614"/>
            <a:ext cx="720000" cy="720000"/>
            <a:chOff x="1343964" y="5261708"/>
            <a:chExt cx="720000" cy="72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4A6CA25-AFAE-4361-BFA6-DD528CED07AB}"/>
                </a:ext>
              </a:extLst>
            </p:cNvPr>
            <p:cNvSpPr/>
            <p:nvPr/>
          </p:nvSpPr>
          <p:spPr>
            <a:xfrm>
              <a:off x="1343964" y="5261708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8778A8F-8C2E-4A52-9E5C-C7D90820D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476" y="5319322"/>
              <a:ext cx="582734" cy="586203"/>
            </a:xfrm>
            <a:prstGeom prst="rect">
              <a:avLst/>
            </a:prstGeom>
          </p:spPr>
        </p:pic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6DD8C4C3-966B-4E54-9D61-2E7B8ACE5B3D}"/>
              </a:ext>
            </a:extLst>
          </p:cNvPr>
          <p:cNvSpPr/>
          <p:nvPr/>
        </p:nvSpPr>
        <p:spPr>
          <a:xfrm>
            <a:off x="3686171" y="4698023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E7F9046-3700-4110-B549-74AA596084D6}"/>
              </a:ext>
            </a:extLst>
          </p:cNvPr>
          <p:cNvSpPr/>
          <p:nvPr/>
        </p:nvSpPr>
        <p:spPr>
          <a:xfrm>
            <a:off x="3694696" y="6068591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7A75F93-2D41-4A7C-B41D-D899148A7FDD}"/>
              </a:ext>
            </a:extLst>
          </p:cNvPr>
          <p:cNvSpPr/>
          <p:nvPr/>
        </p:nvSpPr>
        <p:spPr>
          <a:xfrm>
            <a:off x="3686171" y="3290392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25AD8A-DD3A-44B8-8283-5898FEF1750D}"/>
              </a:ext>
            </a:extLst>
          </p:cNvPr>
          <p:cNvGrpSpPr/>
          <p:nvPr/>
        </p:nvGrpSpPr>
        <p:grpSpPr>
          <a:xfrm>
            <a:off x="3213261" y="2616552"/>
            <a:ext cx="720000" cy="720000"/>
            <a:chOff x="1343964" y="5261708"/>
            <a:chExt cx="720000" cy="720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7D12B5-75BE-4A2C-8844-5223E9EF112B}"/>
                </a:ext>
              </a:extLst>
            </p:cNvPr>
            <p:cNvSpPr/>
            <p:nvPr/>
          </p:nvSpPr>
          <p:spPr>
            <a:xfrm>
              <a:off x="1343964" y="5261708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D37EDF6-3A71-4658-8CE7-F10EF67B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476" y="5319322"/>
              <a:ext cx="582734" cy="586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41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2A0C-A36B-4843-886F-336499D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Gazdasági felzárkózáshoz Teljes versenyképességi fordulat kell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241E94C-3036-4078-90B1-DE38B0DA5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717061"/>
              </p:ext>
            </p:extLst>
          </p:nvPr>
        </p:nvGraphicFramePr>
        <p:xfrm>
          <a:off x="3145329" y="1360665"/>
          <a:ext cx="5697627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B9C054-5FA1-4ECB-9564-6E1C22D7EBAD}"/>
              </a:ext>
            </a:extLst>
          </p:cNvPr>
          <p:cNvSpPr txBox="1"/>
          <p:nvPr/>
        </p:nvSpPr>
        <p:spPr>
          <a:xfrm>
            <a:off x="3703905" y="3001105"/>
            <a:ext cx="102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/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F9A96-436B-472E-ACDD-9B8513F7A658}"/>
              </a:ext>
            </a:extLst>
          </p:cNvPr>
          <p:cNvSpPr txBox="1"/>
          <p:nvPr/>
        </p:nvSpPr>
        <p:spPr>
          <a:xfrm>
            <a:off x="3247876" y="1822603"/>
            <a:ext cx="114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34 %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A3C31E-011C-4D49-B169-3457D9B27E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56" y="4017869"/>
            <a:ext cx="410647" cy="4139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95F748C-D229-4CDA-9AE8-217AB0D734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19" y="4460547"/>
            <a:ext cx="358744" cy="36166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4A3D279-933C-425D-AC92-98719F5142A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19" y="4208287"/>
            <a:ext cx="351505" cy="345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56913A-AF83-4FE8-B483-522018B943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342" y="5349157"/>
            <a:ext cx="471126" cy="48825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B6EA75F-3C5F-4A76-A993-DBAF74ED17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13"/>
          <a:stretch>
            <a:fillRect/>
          </a:stretch>
        </p:blipFill>
        <p:spPr>
          <a:xfrm>
            <a:off x="8895172" y="1655918"/>
            <a:ext cx="3092235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0ECD-4141-419A-BDA1-6015D8A4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oktatási rendszer minden szintjén történt előrelépés</a:t>
            </a:r>
          </a:p>
        </p:txBody>
      </p:sp>
      <p:pic>
        <p:nvPicPr>
          <p:cNvPr id="6" name="Picture 6" descr="https://cdn2.iconfinder.com/data/icons/entrepreneur-solid-high-risk-high-return/512/Self_improvement-256.png">
            <a:extLst>
              <a:ext uri="{FF2B5EF4-FFF2-40B4-BE49-F238E27FC236}">
                <a16:creationId xmlns:a16="http://schemas.microsoft.com/office/drawing/2014/main" id="{3E3EACF4-BC49-4E99-8CD9-25F64C19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61" y="1099599"/>
            <a:ext cx="54053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F377CD-FE0B-4328-AFC6-DBD7C0A2C080}"/>
              </a:ext>
            </a:extLst>
          </p:cNvPr>
          <p:cNvSpPr/>
          <p:nvPr/>
        </p:nvSpPr>
        <p:spPr>
          <a:xfrm>
            <a:off x="3433560" y="994537"/>
            <a:ext cx="1125220" cy="1139750"/>
          </a:xfrm>
          <a:prstGeom prst="ellipse">
            <a:avLst/>
          </a:prstGeom>
          <a:noFill/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124">
            <a:extLst>
              <a:ext uri="{FF2B5EF4-FFF2-40B4-BE49-F238E27FC236}">
                <a16:creationId xmlns:a16="http://schemas.microsoft.com/office/drawing/2014/main" id="{9A958013-29E5-468D-96D5-F2FA257CD521}"/>
              </a:ext>
            </a:extLst>
          </p:cNvPr>
          <p:cNvSpPr txBox="1"/>
          <p:nvPr/>
        </p:nvSpPr>
        <p:spPr>
          <a:xfrm>
            <a:off x="3132170" y="1616682"/>
            <a:ext cx="17280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TUDÁS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329B78-F06D-4A47-A279-6DE59C5ABB3E}"/>
              </a:ext>
            </a:extLst>
          </p:cNvPr>
          <p:cNvGrpSpPr/>
          <p:nvPr/>
        </p:nvGrpSpPr>
        <p:grpSpPr>
          <a:xfrm>
            <a:off x="3624695" y="2363372"/>
            <a:ext cx="4235743" cy="3951583"/>
            <a:chOff x="530188" y="1538917"/>
            <a:chExt cx="3082834" cy="395158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EF335B8-2427-44FB-8075-AFBC2216DD48}"/>
                </a:ext>
              </a:extLst>
            </p:cNvPr>
            <p:cNvSpPr/>
            <p:nvPr/>
          </p:nvSpPr>
          <p:spPr>
            <a:xfrm>
              <a:off x="530188" y="4532557"/>
              <a:ext cx="3082834" cy="957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Középiskolai tantárgyi reform végrehajtása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B949DB3-C0CC-4A83-9DAB-5C9022E979E2}"/>
                </a:ext>
              </a:extLst>
            </p:cNvPr>
            <p:cNvSpPr/>
            <p:nvPr/>
          </p:nvSpPr>
          <p:spPr>
            <a:xfrm>
              <a:off x="530188" y="1538917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Duális képzés erősítése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890DF98-F1F9-4BDA-A883-3C2049ACFB0D}"/>
                </a:ext>
              </a:extLst>
            </p:cNvPr>
            <p:cNvSpPr/>
            <p:nvPr/>
          </p:nvSpPr>
          <p:spPr>
            <a:xfrm>
              <a:off x="530188" y="3035964"/>
              <a:ext cx="3082834" cy="9579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/>
                  </a:solidFill>
                </a:rPr>
                <a:t>Készségfejlesztésre és gyakorlati tudnivalókra koncentráló Nemzeti alaptanterv kidolgozása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4165AB-A9AE-455F-89A5-AD3549EAE11E}"/>
              </a:ext>
            </a:extLst>
          </p:cNvPr>
          <p:cNvSpPr txBox="1"/>
          <p:nvPr/>
        </p:nvSpPr>
        <p:spPr>
          <a:xfrm>
            <a:off x="8127659" y="5235818"/>
            <a:ext cx="39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Nemzeti alaptanterv </a:t>
            </a:r>
            <a:r>
              <a:rPr lang="hu-HU" dirty="0">
                <a:solidFill>
                  <a:schemeClr val="tx2"/>
                </a:solidFill>
              </a:rPr>
              <a:t>módosításával kompetencia vezéreltebbé és a gyakorlati élet igényeinek megfelelőbbé vált a középiskolai tantárgyszervezés.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3E960-72FA-427F-BC26-88797A1B5005}"/>
              </a:ext>
            </a:extLst>
          </p:cNvPr>
          <p:cNvSpPr txBox="1"/>
          <p:nvPr/>
        </p:nvSpPr>
        <p:spPr>
          <a:xfrm>
            <a:off x="8127659" y="2380678"/>
            <a:ext cx="4064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 szeptemberétől jelentősen átalakult a szakképzés, ötéves technikumok és hároméves szakképző iskolák jöttek létre.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60A86-2CC8-498A-9FF8-E2E244177926}"/>
              </a:ext>
            </a:extLst>
          </p:cNvPr>
          <p:cNvSpPr txBox="1"/>
          <p:nvPr/>
        </p:nvSpPr>
        <p:spPr>
          <a:xfrm>
            <a:off x="8127659" y="3600726"/>
            <a:ext cx="39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2020 szeptemberétől jelentős mértékben módosult a </a:t>
            </a:r>
            <a:r>
              <a:rPr lang="hu-HU" b="1" dirty="0">
                <a:solidFill>
                  <a:schemeClr val="tx2"/>
                </a:solidFill>
              </a:rPr>
              <a:t>Nemzeti alaptanterv</a:t>
            </a:r>
            <a:r>
              <a:rPr lang="hu-HU" dirty="0">
                <a:solidFill>
                  <a:schemeClr val="tx2"/>
                </a:solidFill>
              </a:rPr>
              <a:t>, amely felmenő rendszerben kerül bevezetésre az 1., az 5. és a 9. évfolyamokon.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BF2F1-BA94-4F37-A8F7-CA5C2B59A263}"/>
              </a:ext>
            </a:extLst>
          </p:cNvPr>
          <p:cNvGrpSpPr/>
          <p:nvPr/>
        </p:nvGrpSpPr>
        <p:grpSpPr>
          <a:xfrm>
            <a:off x="3154381" y="3930973"/>
            <a:ext cx="720000" cy="720000"/>
            <a:chOff x="1343964" y="4310294"/>
            <a:chExt cx="720000" cy="720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80AC9C-7F8F-4FF8-AE82-4113788D3E33}"/>
                </a:ext>
              </a:extLst>
            </p:cNvPr>
            <p:cNvSpPr/>
            <p:nvPr/>
          </p:nvSpPr>
          <p:spPr>
            <a:xfrm>
              <a:off x="1343964" y="4310294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5B53F1-977D-4AB4-967B-F565AE15E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476" y="4493865"/>
              <a:ext cx="582734" cy="402364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A75698-5714-4C95-9BD2-DEE54871C456}"/>
              </a:ext>
            </a:extLst>
          </p:cNvPr>
          <p:cNvSpPr/>
          <p:nvPr/>
        </p:nvSpPr>
        <p:spPr>
          <a:xfrm>
            <a:off x="3604591" y="6086369"/>
            <a:ext cx="360000" cy="3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6E7214-1C21-4FDC-87D0-9EEC502B63E3}"/>
              </a:ext>
            </a:extLst>
          </p:cNvPr>
          <p:cNvSpPr/>
          <p:nvPr/>
        </p:nvSpPr>
        <p:spPr>
          <a:xfrm>
            <a:off x="3604591" y="4588783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71DE68-24E8-4159-A5CD-F158DCCFDCC3}"/>
              </a:ext>
            </a:extLst>
          </p:cNvPr>
          <p:cNvSpPr/>
          <p:nvPr/>
        </p:nvSpPr>
        <p:spPr>
          <a:xfrm>
            <a:off x="3609918" y="3104552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F39206-D739-4C83-A4A2-EDEFC8B65650}"/>
              </a:ext>
            </a:extLst>
          </p:cNvPr>
          <p:cNvGrpSpPr/>
          <p:nvPr/>
        </p:nvGrpSpPr>
        <p:grpSpPr>
          <a:xfrm>
            <a:off x="3148921" y="5429537"/>
            <a:ext cx="720000" cy="720000"/>
            <a:chOff x="1343964" y="4310294"/>
            <a:chExt cx="720000" cy="72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3CAFD5-3621-41DE-BB1B-F545040DC471}"/>
                </a:ext>
              </a:extLst>
            </p:cNvPr>
            <p:cNvSpPr/>
            <p:nvPr/>
          </p:nvSpPr>
          <p:spPr>
            <a:xfrm>
              <a:off x="1343964" y="4310294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2875BE3-2AB8-4C80-BD31-BD0DE00DF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476" y="4493865"/>
              <a:ext cx="582734" cy="402364"/>
            </a:xfrm>
            <a:prstGeom prst="rect">
              <a:avLst/>
            </a:prstGeom>
          </p:spPr>
        </p:pic>
      </p:grpSp>
      <p:sp>
        <p:nvSpPr>
          <p:cNvPr id="25" name="Szöveg helye 3">
            <a:extLst>
              <a:ext uri="{FF2B5EF4-FFF2-40B4-BE49-F238E27FC236}">
                <a16:creationId xmlns:a16="http://schemas.microsoft.com/office/drawing/2014/main" id="{579CE793-EAD1-499A-8EAF-EA6066BEAA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4591" y="6436147"/>
            <a:ext cx="3600000" cy="369333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82529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2A0C-A36B-4843-886F-336499D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Gazdasági felzárkózáshoz Teljes versenyképességi fordulat kell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241E94C-3036-4078-90B1-DE38B0DA537F}"/>
              </a:ext>
            </a:extLst>
          </p:cNvPr>
          <p:cNvGraphicFramePr>
            <a:graphicFrameLocks/>
          </p:cNvGraphicFramePr>
          <p:nvPr/>
        </p:nvGraphicFramePr>
        <p:xfrm>
          <a:off x="3145329" y="1360665"/>
          <a:ext cx="5697627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B9C054-5FA1-4ECB-9564-6E1C22D7EBAD}"/>
              </a:ext>
            </a:extLst>
          </p:cNvPr>
          <p:cNvSpPr txBox="1"/>
          <p:nvPr/>
        </p:nvSpPr>
        <p:spPr>
          <a:xfrm>
            <a:off x="3703905" y="3001105"/>
            <a:ext cx="102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/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F9A96-436B-472E-ACDD-9B8513F7A658}"/>
              </a:ext>
            </a:extLst>
          </p:cNvPr>
          <p:cNvSpPr txBox="1"/>
          <p:nvPr/>
        </p:nvSpPr>
        <p:spPr>
          <a:xfrm>
            <a:off x="3247876" y="1822603"/>
            <a:ext cx="114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34 %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A3C31E-011C-4D49-B169-3457D9B27E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56" y="4017869"/>
            <a:ext cx="410647" cy="41393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95F748C-D229-4CDA-9AE8-217AB0D734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19" y="4460547"/>
            <a:ext cx="358744" cy="36166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4A3D279-933C-425D-AC92-98719F5142A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19" y="4208287"/>
            <a:ext cx="351505" cy="345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56913A-AF83-4FE8-B483-522018B943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342" y="5349157"/>
            <a:ext cx="471126" cy="48825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B6EA75F-3C5F-4A76-A993-DBAF74ED17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13"/>
          <a:stretch>
            <a:fillRect/>
          </a:stretch>
        </p:blipFill>
        <p:spPr>
          <a:xfrm>
            <a:off x="8895172" y="1655918"/>
            <a:ext cx="3092235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0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A78-6F17-47ED-9D1F-647B8BD2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254250"/>
            <a:ext cx="6644488" cy="2289538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61739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A84E-B8A4-462C-AA1C-80FAD8D5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versenyképességi mérőrendszer két részből épül fel</a:t>
            </a:r>
          </a:p>
        </p:txBody>
      </p:sp>
      <p:sp>
        <p:nvSpPr>
          <p:cNvPr id="6" name="Téglalap: lekerekített 4">
            <a:extLst>
              <a:ext uri="{FF2B5EF4-FFF2-40B4-BE49-F238E27FC236}">
                <a16:creationId xmlns:a16="http://schemas.microsoft.com/office/drawing/2014/main" id="{6C1D93CF-2243-4A65-A770-51A3CA0B1151}"/>
              </a:ext>
            </a:extLst>
          </p:cNvPr>
          <p:cNvSpPr/>
          <p:nvPr/>
        </p:nvSpPr>
        <p:spPr>
          <a:xfrm>
            <a:off x="5946185" y="1279876"/>
            <a:ext cx="3471781" cy="108926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MNB Versenyképességi mérőrendszer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: lekerekített 8">
            <a:extLst>
              <a:ext uri="{FF2B5EF4-FFF2-40B4-BE49-F238E27FC236}">
                <a16:creationId xmlns:a16="http://schemas.microsoft.com/office/drawing/2014/main" id="{A82A9977-5D88-4AAD-8A81-31EBA2E568F1}"/>
              </a:ext>
            </a:extLst>
          </p:cNvPr>
          <p:cNvSpPr/>
          <p:nvPr/>
        </p:nvSpPr>
        <p:spPr>
          <a:xfrm>
            <a:off x="3755246" y="3589165"/>
            <a:ext cx="3471781" cy="1700626"/>
          </a:xfrm>
          <a:prstGeom prst="roundRect">
            <a:avLst/>
          </a:prstGeom>
          <a:solidFill>
            <a:schemeClr val="accent6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Versenyképességi tükör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Milyen ütemben valósul meg az MNB 330 pontja?</a:t>
            </a:r>
          </a:p>
        </p:txBody>
      </p:sp>
      <p:sp>
        <p:nvSpPr>
          <p:cNvPr id="8" name="Téglalap: lekerekített 9">
            <a:extLst>
              <a:ext uri="{FF2B5EF4-FFF2-40B4-BE49-F238E27FC236}">
                <a16:creationId xmlns:a16="http://schemas.microsoft.com/office/drawing/2014/main" id="{42BA6E2E-5F79-4AC7-8091-6B59FA4619FD}"/>
              </a:ext>
            </a:extLst>
          </p:cNvPr>
          <p:cNvSpPr/>
          <p:nvPr/>
        </p:nvSpPr>
        <p:spPr>
          <a:xfrm>
            <a:off x="8137127" y="3588366"/>
            <a:ext cx="3471781" cy="170062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Versenyképességi jelentés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Milyen hatással van a javaslatok megvalósulása a versenyképességre?</a:t>
            </a:r>
          </a:p>
        </p:txBody>
      </p:sp>
      <p:sp>
        <p:nvSpPr>
          <p:cNvPr id="9" name="Szövegdoboz 11">
            <a:extLst>
              <a:ext uri="{FF2B5EF4-FFF2-40B4-BE49-F238E27FC236}">
                <a16:creationId xmlns:a16="http://schemas.microsoft.com/office/drawing/2014/main" id="{7367955C-64DB-4AE9-90BE-74AF7C8C40F1}"/>
              </a:ext>
            </a:extLst>
          </p:cNvPr>
          <p:cNvSpPr txBox="1"/>
          <p:nvPr/>
        </p:nvSpPr>
        <p:spPr>
          <a:xfrm>
            <a:off x="4453215" y="2543888"/>
            <a:ext cx="277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Megvalósulás mértéke</a:t>
            </a:r>
          </a:p>
        </p:txBody>
      </p:sp>
      <p:sp>
        <p:nvSpPr>
          <p:cNvPr id="10" name="Szövegdoboz 12">
            <a:extLst>
              <a:ext uri="{FF2B5EF4-FFF2-40B4-BE49-F238E27FC236}">
                <a16:creationId xmlns:a16="http://schemas.microsoft.com/office/drawing/2014/main" id="{673BB7C8-0FF3-4113-8376-3F96ED3D64BA}"/>
              </a:ext>
            </a:extLst>
          </p:cNvPr>
          <p:cNvSpPr txBox="1"/>
          <p:nvPr/>
        </p:nvSpPr>
        <p:spPr>
          <a:xfrm>
            <a:off x="8298252" y="2543888"/>
            <a:ext cx="314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Megvalósulás eredményessége</a:t>
            </a:r>
          </a:p>
        </p:txBody>
      </p:sp>
      <p:sp>
        <p:nvSpPr>
          <p:cNvPr id="11" name="Téglalap: lekerekített 13">
            <a:extLst>
              <a:ext uri="{FF2B5EF4-FFF2-40B4-BE49-F238E27FC236}">
                <a16:creationId xmlns:a16="http://schemas.microsoft.com/office/drawing/2014/main" id="{BB2D1ADD-BF5B-46C6-B5BA-00AC94C43512}"/>
              </a:ext>
            </a:extLst>
          </p:cNvPr>
          <p:cNvSpPr/>
          <p:nvPr/>
        </p:nvSpPr>
        <p:spPr>
          <a:xfrm>
            <a:off x="6444125" y="5629523"/>
            <a:ext cx="2475902" cy="112872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Két rendszeres versenyképességi kiadvány</a:t>
            </a:r>
          </a:p>
        </p:txBody>
      </p:sp>
      <p:cxnSp>
        <p:nvCxnSpPr>
          <p:cNvPr id="12" name="Összekötő: szögletes 15">
            <a:extLst>
              <a:ext uri="{FF2B5EF4-FFF2-40B4-BE49-F238E27FC236}">
                <a16:creationId xmlns:a16="http://schemas.microsoft.com/office/drawing/2014/main" id="{640B8FB9-AC7E-4E9F-A116-80CCB7416E6B}"/>
              </a:ext>
            </a:extLst>
          </p:cNvPr>
          <p:cNvCxnSpPr>
            <a:cxnSpLocks/>
            <a:stCxn id="7" idx="2"/>
            <a:endCxn id="11" idx="1"/>
          </p:cNvCxnSpPr>
          <p:nvPr/>
        </p:nvCxnSpPr>
        <p:spPr>
          <a:xfrm rot="16200000" flipH="1">
            <a:off x="5515583" y="5265345"/>
            <a:ext cx="904096" cy="95298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Összekötő: szögletes 19">
            <a:extLst>
              <a:ext uri="{FF2B5EF4-FFF2-40B4-BE49-F238E27FC236}">
                <a16:creationId xmlns:a16="http://schemas.microsoft.com/office/drawing/2014/main" id="{ED1D029C-5D7E-4CFA-95EE-B5F2EE1D6B7B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8167937" y="1883284"/>
            <a:ext cx="1219221" cy="219094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Összekötő: szögletes 23">
            <a:extLst>
              <a:ext uri="{FF2B5EF4-FFF2-40B4-BE49-F238E27FC236}">
                <a16:creationId xmlns:a16="http://schemas.microsoft.com/office/drawing/2014/main" id="{98163357-FC2F-4509-BF70-A4113FC825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5976597" y="1883686"/>
            <a:ext cx="1220020" cy="219093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Összekötő: szögletes 36">
            <a:extLst>
              <a:ext uri="{FF2B5EF4-FFF2-40B4-BE49-F238E27FC236}">
                <a16:creationId xmlns:a16="http://schemas.microsoft.com/office/drawing/2014/main" id="{7C4CC95F-F7F6-4349-AEB3-708CA793A5AE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rot="5400000">
            <a:off x="8944076" y="5264944"/>
            <a:ext cx="904895" cy="952991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">
            <a:extLst>
              <a:ext uri="{FF2B5EF4-FFF2-40B4-BE49-F238E27FC236}">
                <a16:creationId xmlns:a16="http://schemas.microsoft.com/office/drawing/2014/main" id="{C81E2539-7AAB-415C-AE69-7BDDA91675E4}"/>
              </a:ext>
            </a:extLst>
          </p:cNvPr>
          <p:cNvSpPr/>
          <p:nvPr/>
        </p:nvSpPr>
        <p:spPr>
          <a:xfrm>
            <a:off x="3532176" y="3149573"/>
            <a:ext cx="1440000" cy="39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ősszel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6C7A770D-D495-447D-A7F4-4BC808003BE9}"/>
              </a:ext>
            </a:extLst>
          </p:cNvPr>
          <p:cNvSpPr/>
          <p:nvPr/>
        </p:nvSpPr>
        <p:spPr>
          <a:xfrm>
            <a:off x="10299779" y="3149573"/>
            <a:ext cx="1440000" cy="396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tavasszal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EB963F-59FB-40A9-98FA-1C85407E36EA}"/>
              </a:ext>
            </a:extLst>
          </p:cNvPr>
          <p:cNvSpPr/>
          <p:nvPr/>
        </p:nvSpPr>
        <p:spPr>
          <a:xfrm>
            <a:off x="3182585" y="2346597"/>
            <a:ext cx="4617094" cy="339484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8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27B8-8392-4588-ABDB-635F0AF4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versenyképességi helyzetkép és a javaslatok megtétele után kulcsfontosságú a visszamérés</a:t>
            </a:r>
          </a:p>
        </p:txBody>
      </p:sp>
      <p:pic>
        <p:nvPicPr>
          <p:cNvPr id="6" name="Kép 21">
            <a:extLst>
              <a:ext uri="{FF2B5EF4-FFF2-40B4-BE49-F238E27FC236}">
                <a16:creationId xmlns:a16="http://schemas.microsoft.com/office/drawing/2014/main" id="{1653AE14-BFB2-4452-BEA7-BBE473150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79" y="1195355"/>
            <a:ext cx="905433" cy="1260000"/>
          </a:xfrm>
          <a:prstGeom prst="rect">
            <a:avLst/>
          </a:prstGeom>
        </p:spPr>
      </p:pic>
      <p:pic>
        <p:nvPicPr>
          <p:cNvPr id="7" name="Kép 48">
            <a:extLst>
              <a:ext uri="{FF2B5EF4-FFF2-40B4-BE49-F238E27FC236}">
                <a16:creationId xmlns:a16="http://schemas.microsoft.com/office/drawing/2014/main" id="{3139B96B-5174-4EF8-8C45-096A0EFBC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108" y="2291683"/>
            <a:ext cx="889198" cy="126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1B4288-9011-4F50-ABB3-198FE85F09C5}"/>
              </a:ext>
            </a:extLst>
          </p:cNvPr>
          <p:cNvGrpSpPr/>
          <p:nvPr/>
        </p:nvGrpSpPr>
        <p:grpSpPr>
          <a:xfrm>
            <a:off x="8807625" y="6133943"/>
            <a:ext cx="579600" cy="579600"/>
            <a:chOff x="6595314" y="5680777"/>
            <a:chExt cx="914400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3DE9A0-986C-4EC9-B3BC-59C16CED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14" y="5680777"/>
              <a:ext cx="914400" cy="9144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5B2806-CE82-43DF-8065-29AE14E62C57}"/>
                </a:ext>
              </a:extLst>
            </p:cNvPr>
            <p:cNvSpPr/>
            <p:nvPr/>
          </p:nvSpPr>
          <p:spPr>
            <a:xfrm>
              <a:off x="6872291" y="5991308"/>
              <a:ext cx="390525" cy="378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02F64A-A2F2-4E8F-8686-C751603CC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210" y="5948886"/>
              <a:ext cx="420606" cy="42060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25AB91-F2AF-420A-AA2B-3A9A9755D07F}"/>
              </a:ext>
            </a:extLst>
          </p:cNvPr>
          <p:cNvSpPr txBox="1"/>
          <p:nvPr/>
        </p:nvSpPr>
        <p:spPr>
          <a:xfrm>
            <a:off x="3687418" y="1024280"/>
            <a:ext cx="1507789" cy="369332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Helyzetkép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333B5-2DF4-4CB1-BAF6-14684F6B7CC6}"/>
              </a:ext>
            </a:extLst>
          </p:cNvPr>
          <p:cNvSpPr txBox="1"/>
          <p:nvPr/>
        </p:nvSpPr>
        <p:spPr>
          <a:xfrm>
            <a:off x="3684439" y="2204465"/>
            <a:ext cx="1507791" cy="369332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Javaslatok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08C59-6701-4A84-B6FE-3A823897C12D}"/>
              </a:ext>
            </a:extLst>
          </p:cNvPr>
          <p:cNvSpPr txBox="1"/>
          <p:nvPr/>
        </p:nvSpPr>
        <p:spPr>
          <a:xfrm>
            <a:off x="3680110" y="5704182"/>
            <a:ext cx="2387901" cy="369332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Visszamérés folytatása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73142-F4A9-431B-8348-9ECC67ABCB94}"/>
              </a:ext>
            </a:extLst>
          </p:cNvPr>
          <p:cNvSpPr txBox="1"/>
          <p:nvPr/>
        </p:nvSpPr>
        <p:spPr>
          <a:xfrm>
            <a:off x="3596932" y="1413405"/>
            <a:ext cx="511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2017-ben megjelent </a:t>
            </a:r>
            <a:r>
              <a:rPr lang="hu-HU" b="1" dirty="0"/>
              <a:t>Versenyképességi jelentés </a:t>
            </a:r>
            <a:r>
              <a:rPr lang="hu-HU" dirty="0"/>
              <a:t>azonosította a fejlesztendő területeket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D270EA-0803-4F12-B720-732AA9D1D61A}"/>
              </a:ext>
            </a:extLst>
          </p:cNvPr>
          <p:cNvSpPr txBox="1"/>
          <p:nvPr/>
        </p:nvSpPr>
        <p:spPr>
          <a:xfrm>
            <a:off x="3593954" y="2576747"/>
            <a:ext cx="502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</a:t>
            </a:r>
            <a:r>
              <a:rPr lang="hu-HU" b="1" dirty="0"/>
              <a:t>Versenyképességi program 330 pontban </a:t>
            </a:r>
            <a:r>
              <a:rPr lang="hu-HU" dirty="0"/>
              <a:t>fogalmazott meg javaslatokat 2019 februárjában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4868D6-B014-4F12-9FDC-F5CD3C047728}"/>
              </a:ext>
            </a:extLst>
          </p:cNvPr>
          <p:cNvSpPr txBox="1"/>
          <p:nvPr/>
        </p:nvSpPr>
        <p:spPr>
          <a:xfrm>
            <a:off x="3625794" y="3780401"/>
            <a:ext cx="531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</a:t>
            </a:r>
            <a:r>
              <a:rPr lang="hu-HU" b="1" dirty="0"/>
              <a:t>Versenyképességi tükör </a:t>
            </a:r>
            <a:r>
              <a:rPr lang="hu-HU" dirty="0"/>
              <a:t>a 330 javaslat teljesülésének mértékét elsőként értékelte 2019 őszén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64C7D7-1887-433A-B301-3A931D7AD4E0}"/>
              </a:ext>
            </a:extLst>
          </p:cNvPr>
          <p:cNvSpPr/>
          <p:nvPr/>
        </p:nvSpPr>
        <p:spPr>
          <a:xfrm>
            <a:off x="3541706" y="1395406"/>
            <a:ext cx="6373620" cy="6412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200AC7-CDED-4311-8DF1-A39FF3976D79}"/>
              </a:ext>
            </a:extLst>
          </p:cNvPr>
          <p:cNvSpPr/>
          <p:nvPr/>
        </p:nvSpPr>
        <p:spPr>
          <a:xfrm>
            <a:off x="3538728" y="2569461"/>
            <a:ext cx="6373620" cy="6412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9C1FB4-0D5B-4BC1-93D3-27B79813885C}"/>
              </a:ext>
            </a:extLst>
          </p:cNvPr>
          <p:cNvSpPr/>
          <p:nvPr/>
        </p:nvSpPr>
        <p:spPr>
          <a:xfrm>
            <a:off x="3534400" y="6068837"/>
            <a:ext cx="6370642" cy="64633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24D1FC-4D90-413C-8036-58F3A82D8B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74" y="3803576"/>
            <a:ext cx="578151" cy="5781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043E19-7684-4D07-BF73-70DC6DB1A131}"/>
              </a:ext>
            </a:extLst>
          </p:cNvPr>
          <p:cNvSpPr txBox="1"/>
          <p:nvPr/>
        </p:nvSpPr>
        <p:spPr>
          <a:xfrm>
            <a:off x="3684439" y="3391276"/>
            <a:ext cx="1507791" cy="369332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Visszamérés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36B0E7-220B-443E-A11D-2FE0EBF65DA8}"/>
              </a:ext>
            </a:extLst>
          </p:cNvPr>
          <p:cNvSpPr/>
          <p:nvPr/>
        </p:nvSpPr>
        <p:spPr>
          <a:xfrm>
            <a:off x="3538728" y="3756272"/>
            <a:ext cx="6373620" cy="6412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B3EA7D-8A33-4AF6-8A2B-F3D340C5DE62}"/>
              </a:ext>
            </a:extLst>
          </p:cNvPr>
          <p:cNvSpPr txBox="1"/>
          <p:nvPr/>
        </p:nvSpPr>
        <p:spPr>
          <a:xfrm>
            <a:off x="3593954" y="6077831"/>
            <a:ext cx="534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2020 őszén folytatódik a 330 javaslat megvalósulásának mérése a </a:t>
            </a:r>
            <a:r>
              <a:rPr lang="hu-HU" b="1" dirty="0"/>
              <a:t>frissített Versenyképességi tükörrel</a:t>
            </a:r>
            <a:endParaRPr lang="hu-HU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9FB4B4-889A-4246-BCC8-100E645F3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5344" y="3466533"/>
            <a:ext cx="889198" cy="12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16F15-DAF0-4C58-AE48-ADB7F4505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5344" y="5571434"/>
            <a:ext cx="889198" cy="12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694FCF-279F-4CE6-B217-4E68F11382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5409" y="6384950"/>
            <a:ext cx="1177252" cy="438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E5DA39-9DC4-4A41-93A5-29C860BD4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74" y="2632608"/>
            <a:ext cx="578151" cy="5781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BCCCAD-C577-433E-96EA-8DECB9403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27" y="1455431"/>
            <a:ext cx="578151" cy="5781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CEB1852-3F67-4E50-979F-C9706FD84AED}"/>
              </a:ext>
            </a:extLst>
          </p:cNvPr>
          <p:cNvSpPr txBox="1"/>
          <p:nvPr/>
        </p:nvSpPr>
        <p:spPr>
          <a:xfrm>
            <a:off x="3677133" y="4525824"/>
            <a:ext cx="2390878" cy="37637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Helyzetkép frissítése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4218D49-02C4-4DC9-8448-EDEFF252B013}"/>
              </a:ext>
            </a:extLst>
          </p:cNvPr>
          <p:cNvSpPr/>
          <p:nvPr/>
        </p:nvSpPr>
        <p:spPr>
          <a:xfrm>
            <a:off x="3531422" y="4906863"/>
            <a:ext cx="6373620" cy="6412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1F196D-6503-4A6E-AAC5-8ADD1221201B}"/>
              </a:ext>
            </a:extLst>
          </p:cNvPr>
          <p:cNvSpPr txBox="1"/>
          <p:nvPr/>
        </p:nvSpPr>
        <p:spPr>
          <a:xfrm>
            <a:off x="3577912" y="4915516"/>
            <a:ext cx="538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2020. évi </a:t>
            </a:r>
            <a:r>
              <a:rPr lang="hu-HU" b="1" dirty="0"/>
              <a:t>Versenyképességi jelentés</a:t>
            </a:r>
            <a:r>
              <a:rPr lang="hu-HU" dirty="0"/>
              <a:t> hazánk versenyképességét értékeli 154 objektív mutatóval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36D1AD-B082-4361-B3FE-76943ACA1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25" y="4956056"/>
            <a:ext cx="578151" cy="5781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AF7A31-77F7-4148-A21D-40767629DE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6108" y="4628848"/>
            <a:ext cx="8925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E255-E6F4-42C8-84B5-CA5E78E9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versenyképességi tükör felépítése</a:t>
            </a:r>
          </a:p>
        </p:txBody>
      </p:sp>
      <p:pic>
        <p:nvPicPr>
          <p:cNvPr id="6" name="Kép 12">
            <a:extLst>
              <a:ext uri="{FF2B5EF4-FFF2-40B4-BE49-F238E27FC236}">
                <a16:creationId xmlns:a16="http://schemas.microsoft.com/office/drawing/2014/main" id="{A791E73D-05AD-4E7C-A687-B99A060E8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2" y="1421053"/>
            <a:ext cx="1165696" cy="1165696"/>
          </a:xfrm>
          <a:prstGeom prst="rect">
            <a:avLst/>
          </a:prstGeom>
        </p:spPr>
      </p:pic>
      <p:sp>
        <p:nvSpPr>
          <p:cNvPr id="7" name="Téglalap: lekerekített 8">
            <a:extLst>
              <a:ext uri="{FF2B5EF4-FFF2-40B4-BE49-F238E27FC236}">
                <a16:creationId xmlns:a16="http://schemas.microsoft.com/office/drawing/2014/main" id="{F8EE3A08-CF2E-4589-ACD2-E50FA773F84F}"/>
              </a:ext>
            </a:extLst>
          </p:cNvPr>
          <p:cNvSpPr/>
          <p:nvPr/>
        </p:nvSpPr>
        <p:spPr>
          <a:xfrm>
            <a:off x="3584232" y="2147744"/>
            <a:ext cx="1800000" cy="6120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: lekerekített 9">
            <a:extLst>
              <a:ext uri="{FF2B5EF4-FFF2-40B4-BE49-F238E27FC236}">
                <a16:creationId xmlns:a16="http://schemas.microsoft.com/office/drawing/2014/main" id="{18279A09-CA65-405B-8A1A-FF85BBDD7EBC}"/>
              </a:ext>
            </a:extLst>
          </p:cNvPr>
          <p:cNvSpPr/>
          <p:nvPr/>
        </p:nvSpPr>
        <p:spPr>
          <a:xfrm>
            <a:off x="3584232" y="3615856"/>
            <a:ext cx="1800000" cy="61200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Felépítés</a:t>
            </a:r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10">
            <a:extLst>
              <a:ext uri="{FF2B5EF4-FFF2-40B4-BE49-F238E27FC236}">
                <a16:creationId xmlns:a16="http://schemas.microsoft.com/office/drawing/2014/main" id="{532B1FDD-4408-4751-AD54-FEADAF4FD6A8}"/>
              </a:ext>
            </a:extLst>
          </p:cNvPr>
          <p:cNvSpPr txBox="1"/>
          <p:nvPr/>
        </p:nvSpPr>
        <p:spPr>
          <a:xfrm>
            <a:off x="5687144" y="1395213"/>
            <a:ext cx="415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Versenyképességi programban bemutatott 330 javaslat megvalósulásának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számszerű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nyomon követése</a:t>
            </a:r>
          </a:p>
        </p:txBody>
      </p:sp>
      <p:sp>
        <p:nvSpPr>
          <p:cNvPr id="10" name="Szövegdoboz 12">
            <a:extLst>
              <a:ext uri="{FF2B5EF4-FFF2-40B4-BE49-F238E27FC236}">
                <a16:creationId xmlns:a16="http://schemas.microsoft.com/office/drawing/2014/main" id="{E7B0F9F8-BC27-465C-83F6-017807059C74}"/>
              </a:ext>
            </a:extLst>
          </p:cNvPr>
          <p:cNvSpPr txBox="1"/>
          <p:nvPr/>
        </p:nvSpPr>
        <p:spPr>
          <a:xfrm>
            <a:off x="5730837" y="3214204"/>
            <a:ext cx="558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Kvantitatív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kvalitatív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módszereket is használ</a:t>
            </a:r>
          </a:p>
        </p:txBody>
      </p:sp>
      <p:cxnSp>
        <p:nvCxnSpPr>
          <p:cNvPr id="11" name="Egyenes összekötő 16">
            <a:extLst>
              <a:ext uri="{FF2B5EF4-FFF2-40B4-BE49-F238E27FC236}">
                <a16:creationId xmlns:a16="http://schemas.microsoft.com/office/drawing/2014/main" id="{2B58A037-A3DD-4D27-824C-55C3FE09947F}"/>
              </a:ext>
            </a:extLst>
          </p:cNvPr>
          <p:cNvCxnSpPr>
            <a:cxnSpLocks/>
          </p:cNvCxnSpPr>
          <p:nvPr/>
        </p:nvCxnSpPr>
        <p:spPr>
          <a:xfrm>
            <a:off x="5557534" y="1209675"/>
            <a:ext cx="0" cy="387991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7">
            <a:extLst>
              <a:ext uri="{FF2B5EF4-FFF2-40B4-BE49-F238E27FC236}">
                <a16:creationId xmlns:a16="http://schemas.microsoft.com/office/drawing/2014/main" id="{5F4174E7-9F32-4836-BE94-D2A04A9D7342}"/>
              </a:ext>
            </a:extLst>
          </p:cNvPr>
          <p:cNvCxnSpPr>
            <a:cxnSpLocks/>
          </p:cNvCxnSpPr>
          <p:nvPr/>
        </p:nvCxnSpPr>
        <p:spPr>
          <a:xfrm>
            <a:off x="3401155" y="2974318"/>
            <a:ext cx="8346708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2F0DF90-F580-45DC-8161-C9833E109F52}"/>
              </a:ext>
            </a:extLst>
          </p:cNvPr>
          <p:cNvSpPr txBox="1"/>
          <p:nvPr/>
        </p:nvSpPr>
        <p:spPr>
          <a:xfrm>
            <a:off x="5730837" y="3677616"/>
            <a:ext cx="5581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Leíró elemzés mellett a kiadvány 4 fokozatú skálán méri a javaslatok megvalósulásának mértékét, azokhoz prioritást is rendelve.</a:t>
            </a:r>
          </a:p>
        </p:txBody>
      </p:sp>
      <p:pic>
        <p:nvPicPr>
          <p:cNvPr id="14" name="Kép 14">
            <a:extLst>
              <a:ext uri="{FF2B5EF4-FFF2-40B4-BE49-F238E27FC236}">
                <a16:creationId xmlns:a16="http://schemas.microsoft.com/office/drawing/2014/main" id="{F0F33513-6E75-420C-80EB-0DFF79573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34198"/>
          <a:stretch/>
        </p:blipFill>
        <p:spPr>
          <a:xfrm rot="20955785">
            <a:off x="9032964" y="2083191"/>
            <a:ext cx="1176679" cy="292105"/>
          </a:xfrm>
          <a:prstGeom prst="rect">
            <a:avLst/>
          </a:prstGeom>
        </p:spPr>
      </p:pic>
      <p:pic>
        <p:nvPicPr>
          <p:cNvPr id="15" name="Kép 1">
            <a:extLst>
              <a:ext uri="{FF2B5EF4-FFF2-40B4-BE49-F238E27FC236}">
                <a16:creationId xmlns:a16="http://schemas.microsoft.com/office/drawing/2014/main" id="{567C8DAA-9C10-4981-B7DB-94FDA2D07D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80" t="8134" r="37064" b="65682"/>
          <a:stretch/>
        </p:blipFill>
        <p:spPr>
          <a:xfrm>
            <a:off x="3931467" y="1450369"/>
            <a:ext cx="1095755" cy="594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FCB408-F6F1-4233-A499-945A5EAEE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954" y="5407631"/>
            <a:ext cx="8622623" cy="11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FEB5-0FD2-4B0A-9054-6A187441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292516"/>
            <a:ext cx="8390876" cy="713833"/>
          </a:xfrm>
        </p:spPr>
        <p:txBody>
          <a:bodyPr>
            <a:noAutofit/>
          </a:bodyPr>
          <a:lstStyle/>
          <a:p>
            <a:r>
              <a:rPr lang="hu-HU" sz="2000" dirty="0"/>
              <a:t>A versenyképességi program prioritással súlyozott megvalósulása a tavalyi 22-ről 34 százalékra nőtt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90230-CE1A-4D04-8990-A8392E2F50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03394-8D1F-425D-BBA1-886415E7E9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6062788"/>
            <a:ext cx="8390875" cy="229326"/>
          </a:xfrm>
        </p:spPr>
        <p:txBody>
          <a:bodyPr/>
          <a:lstStyle/>
          <a:p>
            <a:r>
              <a:rPr lang="hu-HU" dirty="0"/>
              <a:t>Az MNB 330 versenyképességi javaslata megvalósulásának összesített, prioritással súlyozott mértéke (2020. november)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B25E3-5C40-4D4F-802E-F64AE04A6E78}"/>
              </a:ext>
            </a:extLst>
          </p:cNvPr>
          <p:cNvSpPr txBox="1"/>
          <p:nvPr/>
        </p:nvSpPr>
        <p:spPr>
          <a:xfrm>
            <a:off x="3651982" y="1716158"/>
            <a:ext cx="1837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Számos javaslat megvalósulása elkezdődött…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583B3-DD9F-4086-9A3B-5E162D1D0D98}"/>
              </a:ext>
            </a:extLst>
          </p:cNvPr>
          <p:cNvSpPr txBox="1"/>
          <p:nvPr/>
        </p:nvSpPr>
        <p:spPr>
          <a:xfrm>
            <a:off x="9362979" y="1555132"/>
            <a:ext cx="282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…azonban a fenntartható felzárkózási pálya eléréséhez a többi javaslat megvalósulása is szükséges.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84B81-C132-4D69-BBAD-F4AD2462937E}"/>
              </a:ext>
            </a:extLst>
          </p:cNvPr>
          <p:cNvSpPr txBox="1"/>
          <p:nvPr/>
        </p:nvSpPr>
        <p:spPr>
          <a:xfrm>
            <a:off x="9586597" y="4562460"/>
            <a:ext cx="25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3"/>
                </a:solidFill>
              </a:rPr>
              <a:t>javaslat esetében státuszváltozás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6A0CF9-ED44-487A-8962-7E79EED38D80}"/>
              </a:ext>
            </a:extLst>
          </p:cNvPr>
          <p:cNvSpPr/>
          <p:nvPr/>
        </p:nvSpPr>
        <p:spPr>
          <a:xfrm>
            <a:off x="10268402" y="3410460"/>
            <a:ext cx="1188000" cy="11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DF56B-4EE2-4FC7-A559-A5102337486D}"/>
              </a:ext>
            </a:extLst>
          </p:cNvPr>
          <p:cNvSpPr txBox="1"/>
          <p:nvPr/>
        </p:nvSpPr>
        <p:spPr>
          <a:xfrm>
            <a:off x="3087105" y="4643088"/>
            <a:ext cx="25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javaslat esetében új fejlemény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1D1AAB-C23B-4301-82EF-BCD88CDE534B}"/>
              </a:ext>
            </a:extLst>
          </p:cNvPr>
          <p:cNvSpPr/>
          <p:nvPr/>
        </p:nvSpPr>
        <p:spPr>
          <a:xfrm>
            <a:off x="3623010" y="3302460"/>
            <a:ext cx="1368000" cy="136800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CA9D30-8F8D-48BA-9F96-F9B6E68F40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4906" y="1275694"/>
            <a:ext cx="4592132" cy="4306611"/>
          </a:xfrm>
          <a:prstGeom prst="rect">
            <a:avLst/>
          </a:prstGeom>
        </p:spPr>
      </p:pic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B2532300-DBA9-4191-B83E-924C4B0389B8}"/>
              </a:ext>
            </a:extLst>
          </p:cNvPr>
          <p:cNvSpPr/>
          <p:nvPr/>
        </p:nvSpPr>
        <p:spPr>
          <a:xfrm rot="19432529">
            <a:off x="5982852" y="1882100"/>
            <a:ext cx="728798" cy="361052"/>
          </a:xfrm>
          <a:prstGeom prst="curved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49688013-5452-48F2-9874-0405B0CE3439}"/>
              </a:ext>
            </a:extLst>
          </p:cNvPr>
          <p:cNvSpPr/>
          <p:nvPr/>
        </p:nvSpPr>
        <p:spPr>
          <a:xfrm>
            <a:off x="3087105" y="3625623"/>
            <a:ext cx="438023" cy="508212"/>
          </a:xfrm>
          <a:prstGeom prst="upArrow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7C75F1D-376E-4C09-A7DA-1F9678EF1C6F}"/>
              </a:ext>
            </a:extLst>
          </p:cNvPr>
          <p:cNvSpPr/>
          <p:nvPr/>
        </p:nvSpPr>
        <p:spPr>
          <a:xfrm>
            <a:off x="11557632" y="3660671"/>
            <a:ext cx="438023" cy="508212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30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C94A-F8CB-4225-998D-F963C4A2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mnb által 2019. februárban tett javaslatok több, mint kétharmadában történt már előrelépés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CF8B-8580-4D2B-B569-299F42B602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1021" y="6369933"/>
            <a:ext cx="7930161" cy="17727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|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kisebb méretű körök a 2019. őszi, a nagyobb méretű körök a 2020. őszi állapotot tükrözik.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B82B03-CEB1-4CB3-AD6B-81467BA6B5FA}"/>
              </a:ext>
            </a:extLst>
          </p:cNvPr>
          <p:cNvSpPr/>
          <p:nvPr/>
        </p:nvSpPr>
        <p:spPr>
          <a:xfrm>
            <a:off x="3155639" y="2543962"/>
            <a:ext cx="756000" cy="75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165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AEE340-CCDB-4CA0-B7D8-C013EC58FAE3}"/>
              </a:ext>
            </a:extLst>
          </p:cNvPr>
          <p:cNvGrpSpPr/>
          <p:nvPr/>
        </p:nvGrpSpPr>
        <p:grpSpPr>
          <a:xfrm>
            <a:off x="4478774" y="929277"/>
            <a:ext cx="6182408" cy="5306778"/>
            <a:chOff x="1354182" y="922448"/>
            <a:chExt cx="6435634" cy="5438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4B1A89-F510-4EB2-ABE0-02BF0079C7FB}"/>
                </a:ext>
              </a:extLst>
            </p:cNvPr>
            <p:cNvSpPr/>
            <p:nvPr/>
          </p:nvSpPr>
          <p:spPr>
            <a:xfrm>
              <a:off x="3767545" y="922448"/>
              <a:ext cx="1608908" cy="1326612"/>
            </a:xfrm>
            <a:custGeom>
              <a:avLst/>
              <a:gdLst>
                <a:gd name="connsiteX0" fmla="*/ 0 w 1608908"/>
                <a:gd name="connsiteY0" fmla="*/ 1326612 h 1326612"/>
                <a:gd name="connsiteX1" fmla="*/ 804454 w 1608908"/>
                <a:gd name="connsiteY1" fmla="*/ 0 h 1326612"/>
                <a:gd name="connsiteX2" fmla="*/ 804454 w 1608908"/>
                <a:gd name="connsiteY2" fmla="*/ 0 h 1326612"/>
                <a:gd name="connsiteX3" fmla="*/ 1608908 w 1608908"/>
                <a:gd name="connsiteY3" fmla="*/ 1326612 h 1326612"/>
                <a:gd name="connsiteX4" fmla="*/ 0 w 1608908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908" h="1326612">
                  <a:moveTo>
                    <a:pt x="0" y="1326612"/>
                  </a:moveTo>
                  <a:lnTo>
                    <a:pt x="804454" y="0"/>
                  </a:lnTo>
                  <a:lnTo>
                    <a:pt x="804454" y="0"/>
                  </a:lnTo>
                  <a:lnTo>
                    <a:pt x="1608908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442844-69C5-4400-9CB7-B8E8D93B0D3A}"/>
                </a:ext>
              </a:extLst>
            </p:cNvPr>
            <p:cNvSpPr/>
            <p:nvPr/>
          </p:nvSpPr>
          <p:spPr>
            <a:xfrm>
              <a:off x="2963090" y="2292933"/>
              <a:ext cx="3217817" cy="1326612"/>
            </a:xfrm>
            <a:custGeom>
              <a:avLst/>
              <a:gdLst>
                <a:gd name="connsiteX0" fmla="*/ 0 w 3217817"/>
                <a:gd name="connsiteY0" fmla="*/ 1326612 h 1326612"/>
                <a:gd name="connsiteX1" fmla="*/ 804458 w 3217817"/>
                <a:gd name="connsiteY1" fmla="*/ 0 h 1326612"/>
                <a:gd name="connsiteX2" fmla="*/ 2413359 w 3217817"/>
                <a:gd name="connsiteY2" fmla="*/ 0 h 1326612"/>
                <a:gd name="connsiteX3" fmla="*/ 3217817 w 3217817"/>
                <a:gd name="connsiteY3" fmla="*/ 1326612 h 1326612"/>
                <a:gd name="connsiteX4" fmla="*/ 0 w 3217817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817" h="1326612">
                  <a:moveTo>
                    <a:pt x="0" y="1326612"/>
                  </a:moveTo>
                  <a:lnTo>
                    <a:pt x="804458" y="0"/>
                  </a:lnTo>
                  <a:lnTo>
                    <a:pt x="2413359" y="0"/>
                  </a:lnTo>
                  <a:lnTo>
                    <a:pt x="3217817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598" tIns="30480" rIns="593598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6E4BC1-D72B-46AB-B103-1001820AD457}"/>
                </a:ext>
              </a:extLst>
            </p:cNvPr>
            <p:cNvSpPr/>
            <p:nvPr/>
          </p:nvSpPr>
          <p:spPr>
            <a:xfrm>
              <a:off x="2158637" y="3663418"/>
              <a:ext cx="4826725" cy="1326612"/>
            </a:xfrm>
            <a:custGeom>
              <a:avLst/>
              <a:gdLst>
                <a:gd name="connsiteX0" fmla="*/ 0 w 4826725"/>
                <a:gd name="connsiteY0" fmla="*/ 1326612 h 1326612"/>
                <a:gd name="connsiteX1" fmla="*/ 804458 w 4826725"/>
                <a:gd name="connsiteY1" fmla="*/ 0 h 1326612"/>
                <a:gd name="connsiteX2" fmla="*/ 4022267 w 4826725"/>
                <a:gd name="connsiteY2" fmla="*/ 0 h 1326612"/>
                <a:gd name="connsiteX3" fmla="*/ 4826725 w 4826725"/>
                <a:gd name="connsiteY3" fmla="*/ 1326612 h 1326612"/>
                <a:gd name="connsiteX4" fmla="*/ 0 w 4826725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725" h="1326612">
                  <a:moveTo>
                    <a:pt x="0" y="1326612"/>
                  </a:moveTo>
                  <a:lnTo>
                    <a:pt x="804458" y="0"/>
                  </a:lnTo>
                  <a:lnTo>
                    <a:pt x="4022267" y="0"/>
                  </a:lnTo>
                  <a:lnTo>
                    <a:pt x="4826725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5157" tIns="30480" rIns="875157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5A5166-33DF-427E-B483-5639FDB368F5}"/>
                </a:ext>
              </a:extLst>
            </p:cNvPr>
            <p:cNvSpPr/>
            <p:nvPr/>
          </p:nvSpPr>
          <p:spPr>
            <a:xfrm>
              <a:off x="1354182" y="5033903"/>
              <a:ext cx="6435634" cy="1326612"/>
            </a:xfrm>
            <a:custGeom>
              <a:avLst/>
              <a:gdLst>
                <a:gd name="connsiteX0" fmla="*/ 0 w 6435634"/>
                <a:gd name="connsiteY0" fmla="*/ 1326612 h 1326612"/>
                <a:gd name="connsiteX1" fmla="*/ 804458 w 6435634"/>
                <a:gd name="connsiteY1" fmla="*/ 0 h 1326612"/>
                <a:gd name="connsiteX2" fmla="*/ 5631176 w 6435634"/>
                <a:gd name="connsiteY2" fmla="*/ 0 h 1326612"/>
                <a:gd name="connsiteX3" fmla="*/ 6435634 w 6435634"/>
                <a:gd name="connsiteY3" fmla="*/ 1326612 h 1326612"/>
                <a:gd name="connsiteX4" fmla="*/ 0 w 6435634"/>
                <a:gd name="connsiteY4" fmla="*/ 1326612 h 132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5634" h="1326612">
                  <a:moveTo>
                    <a:pt x="0" y="1326612"/>
                  </a:moveTo>
                  <a:lnTo>
                    <a:pt x="804458" y="0"/>
                  </a:lnTo>
                  <a:lnTo>
                    <a:pt x="5631176" y="0"/>
                  </a:lnTo>
                  <a:lnTo>
                    <a:pt x="6435634" y="1326612"/>
                  </a:lnTo>
                  <a:lnTo>
                    <a:pt x="0" y="132661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6715" tIns="30480" rIns="1156717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400" kern="12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00E49-C0CD-41C1-B9E7-26CA2EFDE269}"/>
              </a:ext>
            </a:extLst>
          </p:cNvPr>
          <p:cNvSpPr/>
          <p:nvPr/>
        </p:nvSpPr>
        <p:spPr>
          <a:xfrm>
            <a:off x="7985229" y="1305755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Teljesen megvalósult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851020-0ECE-491E-9449-7732DD7A1C70}"/>
              </a:ext>
            </a:extLst>
          </p:cNvPr>
          <p:cNvSpPr/>
          <p:nvPr/>
        </p:nvSpPr>
        <p:spPr>
          <a:xfrm>
            <a:off x="8628382" y="2496028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Részben megvalósult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097135-D55A-42A7-BAEB-C9E0C633F8FC}"/>
              </a:ext>
            </a:extLst>
          </p:cNvPr>
          <p:cNvSpPr/>
          <p:nvPr/>
        </p:nvSpPr>
        <p:spPr>
          <a:xfrm>
            <a:off x="9401182" y="3837683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Megkezdődött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E37190-A993-4FE4-8947-DB142DB25B25}"/>
              </a:ext>
            </a:extLst>
          </p:cNvPr>
          <p:cNvSpPr/>
          <p:nvPr/>
        </p:nvSpPr>
        <p:spPr>
          <a:xfrm>
            <a:off x="10136297" y="5146722"/>
            <a:ext cx="1980000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2"/>
                </a:solidFill>
              </a:rPr>
              <a:t>Nem kezdődött meg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816E69-9134-4379-B801-9120543A5A15}"/>
              </a:ext>
            </a:extLst>
          </p:cNvPr>
          <p:cNvSpPr/>
          <p:nvPr/>
        </p:nvSpPr>
        <p:spPr>
          <a:xfrm>
            <a:off x="7237603" y="1321378"/>
            <a:ext cx="684000" cy="68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60DAFE-DB6A-405B-B225-9C9636745FCC}"/>
              </a:ext>
            </a:extLst>
          </p:cNvPr>
          <p:cNvSpPr/>
          <p:nvPr/>
        </p:nvSpPr>
        <p:spPr>
          <a:xfrm>
            <a:off x="7173978" y="2507962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>
                <a:solidFill>
                  <a:schemeClr val="tx2"/>
                </a:solidFill>
              </a:rPr>
              <a:t>61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2B6D9E-1AC1-4029-8D8B-8A6BE7CB9444}"/>
              </a:ext>
            </a:extLst>
          </p:cNvPr>
          <p:cNvSpPr/>
          <p:nvPr/>
        </p:nvSpPr>
        <p:spPr>
          <a:xfrm>
            <a:off x="7030104" y="3712732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2"/>
                </a:solidFill>
              </a:rPr>
              <a:t>149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679275-72B0-48AE-9018-034EE789DA0F}"/>
              </a:ext>
            </a:extLst>
          </p:cNvPr>
          <p:cNvSpPr/>
          <p:nvPr/>
        </p:nvSpPr>
        <p:spPr>
          <a:xfrm>
            <a:off x="6993978" y="5016243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2"/>
                </a:solidFill>
              </a:rPr>
              <a:t>108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044ABA-037B-4647-A4A4-E704B68FB4C1}"/>
              </a:ext>
            </a:extLst>
          </p:cNvPr>
          <p:cNvSpPr/>
          <p:nvPr/>
        </p:nvSpPr>
        <p:spPr>
          <a:xfrm>
            <a:off x="6267451" y="5367727"/>
            <a:ext cx="828000" cy="82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165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3775F7-4F64-4821-96C4-4F5F4846E8E8}"/>
              </a:ext>
            </a:extLst>
          </p:cNvPr>
          <p:cNvSpPr/>
          <p:nvPr/>
        </p:nvSpPr>
        <p:spPr>
          <a:xfrm>
            <a:off x="6435303" y="4083963"/>
            <a:ext cx="756000" cy="75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132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04739-3850-4053-80BB-264211BF59BF}"/>
              </a:ext>
            </a:extLst>
          </p:cNvPr>
          <p:cNvSpPr/>
          <p:nvPr/>
        </p:nvSpPr>
        <p:spPr>
          <a:xfrm>
            <a:off x="6706627" y="2865725"/>
            <a:ext cx="612000" cy="61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3C7273-B9D9-4420-B825-C66323212633}"/>
              </a:ext>
            </a:extLst>
          </p:cNvPr>
          <p:cNvSpPr/>
          <p:nvPr/>
        </p:nvSpPr>
        <p:spPr>
          <a:xfrm>
            <a:off x="7030104" y="1800487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7BBAB9E-57E7-4368-B340-27F5EBD4E517}"/>
              </a:ext>
            </a:extLst>
          </p:cNvPr>
          <p:cNvSpPr/>
          <p:nvPr/>
        </p:nvSpPr>
        <p:spPr>
          <a:xfrm>
            <a:off x="4990533" y="990841"/>
            <a:ext cx="159176" cy="3881965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A2393B-8F99-4C2E-A697-0DA1B7317047}"/>
              </a:ext>
            </a:extLst>
          </p:cNvPr>
          <p:cNvSpPr/>
          <p:nvPr/>
        </p:nvSpPr>
        <p:spPr>
          <a:xfrm>
            <a:off x="3673268" y="1869719"/>
            <a:ext cx="108000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222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F3872ED-1A14-4EC9-961D-8497A035F1C8}"/>
              </a:ext>
            </a:extLst>
          </p:cNvPr>
          <p:cNvSpPr/>
          <p:nvPr/>
        </p:nvSpPr>
        <p:spPr>
          <a:xfrm rot="19461872">
            <a:off x="3705364" y="2578557"/>
            <a:ext cx="287583" cy="2322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A1C9D85-3CF8-46E2-A659-28EE99D55E04}"/>
              </a:ext>
            </a:extLst>
          </p:cNvPr>
          <p:cNvSpPr/>
          <p:nvPr/>
        </p:nvSpPr>
        <p:spPr>
          <a:xfrm rot="20113165">
            <a:off x="6957820" y="5587197"/>
            <a:ext cx="287583" cy="23229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515240D-405E-4CE7-95BC-01EA58743257}"/>
              </a:ext>
            </a:extLst>
          </p:cNvPr>
          <p:cNvSpPr/>
          <p:nvPr/>
        </p:nvSpPr>
        <p:spPr>
          <a:xfrm rot="20113165">
            <a:off x="7027269" y="4233187"/>
            <a:ext cx="287583" cy="2322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6EC4797-E5BE-4DAF-8F4D-2E510583FCB1}"/>
              </a:ext>
            </a:extLst>
          </p:cNvPr>
          <p:cNvSpPr/>
          <p:nvPr/>
        </p:nvSpPr>
        <p:spPr>
          <a:xfrm rot="19627092">
            <a:off x="7136858" y="2923750"/>
            <a:ext cx="287583" cy="2322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03F7453-00CA-4F3A-91CD-630FEC3EB168}"/>
              </a:ext>
            </a:extLst>
          </p:cNvPr>
          <p:cNvSpPr/>
          <p:nvPr/>
        </p:nvSpPr>
        <p:spPr>
          <a:xfrm rot="19233097">
            <a:off x="7265625" y="1722775"/>
            <a:ext cx="287583" cy="2322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941391-7710-4583-AA64-14C39658C822}"/>
              </a:ext>
            </a:extLst>
          </p:cNvPr>
          <p:cNvSpPr txBox="1"/>
          <p:nvPr/>
        </p:nvSpPr>
        <p:spPr>
          <a:xfrm>
            <a:off x="2951983" y="3299962"/>
            <a:ext cx="2153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accent6">
                    <a:lumMod val="75000"/>
                  </a:schemeClr>
                </a:solidFill>
              </a:rPr>
              <a:t>… esetben történt már előrelépés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534FD62-12A0-40EC-A38B-D82D069E2AD7}"/>
              </a:ext>
            </a:extLst>
          </p:cNvPr>
          <p:cNvSpPr txBox="1">
            <a:spLocks/>
          </p:cNvSpPr>
          <p:nvPr/>
        </p:nvSpPr>
        <p:spPr>
          <a:xfrm>
            <a:off x="3451576" y="6530882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2244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2670-8E5B-4207-8FD5-CE3A220F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624" y="310447"/>
            <a:ext cx="8969459" cy="713833"/>
          </a:xfrm>
        </p:spPr>
        <p:txBody>
          <a:bodyPr>
            <a:normAutofit fontScale="90000"/>
          </a:bodyPr>
          <a:lstStyle/>
          <a:p>
            <a:r>
              <a:rPr lang="hu-HU" dirty="0"/>
              <a:t>A prioritásokat figyelembe véve a megvalósulás szintje a legfontosabb javaslatok esetében a legmagasabb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608A-1503-4E91-9F82-13D9F40B88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281" y="6490867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DE8E2-293C-4B95-A0A3-5ED13E666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993719"/>
            <a:ext cx="8390875" cy="229326"/>
          </a:xfrm>
        </p:spPr>
        <p:txBody>
          <a:bodyPr/>
          <a:lstStyle/>
          <a:p>
            <a:r>
              <a:rPr lang="hu-HU" dirty="0"/>
              <a:t>A versenyképességi javaslatok megvalósulása a javaslatok prioritása szerint (2020. november)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00BA8-9F50-41A7-98BE-2F88759A860D}"/>
              </a:ext>
            </a:extLst>
          </p:cNvPr>
          <p:cNvSpPr txBox="1"/>
          <p:nvPr/>
        </p:nvSpPr>
        <p:spPr>
          <a:xfrm>
            <a:off x="3378392" y="6183090"/>
            <a:ext cx="8800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| 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javaslatok priorizálása azok lehetséges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multiplikatív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hatása alapján történt, az MNB szakterületei és a BÉT által. </a:t>
            </a:r>
          </a:p>
        </p:txBody>
      </p:sp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C5FE32A4-C742-4CDD-9059-07895787A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75" y="1242456"/>
            <a:ext cx="7255066" cy="4722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0C03FB-6255-4509-B208-520EF646A2F5}"/>
              </a:ext>
            </a:extLst>
          </p:cNvPr>
          <p:cNvSpPr/>
          <p:nvPr/>
        </p:nvSpPr>
        <p:spPr>
          <a:xfrm>
            <a:off x="7947565" y="1003885"/>
            <a:ext cx="995881" cy="2681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222 db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CE2539-411F-4E38-9412-E7A3922EEE67}"/>
              </a:ext>
            </a:extLst>
          </p:cNvPr>
          <p:cNvSpPr/>
          <p:nvPr/>
        </p:nvSpPr>
        <p:spPr>
          <a:xfrm>
            <a:off x="6697704" y="1306900"/>
            <a:ext cx="3375685" cy="32866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14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3D85-E32A-42CA-AE79-C0D01B19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310447"/>
            <a:ext cx="8570881" cy="713833"/>
          </a:xfrm>
        </p:spPr>
        <p:txBody>
          <a:bodyPr>
            <a:normAutofit fontScale="90000"/>
          </a:bodyPr>
          <a:lstStyle/>
          <a:p>
            <a:r>
              <a:rPr lang="hu-HU" dirty="0"/>
              <a:t>2019. ősz óta a kkv stratégia, az állami hatékonyság és a modern infrastruktúra terén történt a legnagyobb előrelépés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BF406-16D6-4F2F-AF16-319CBAABD0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3896" y="6576943"/>
            <a:ext cx="7679183" cy="229326"/>
          </a:xfrm>
        </p:spPr>
        <p:txBody>
          <a:bodyPr/>
          <a:lstStyle/>
          <a:p>
            <a:pPr marL="0" marR="0" lvl="0" indent="0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8AB6E-F723-4224-A036-494DCC756E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6281" y="6095862"/>
            <a:ext cx="8390875" cy="552925"/>
          </a:xfrm>
        </p:spPr>
        <p:txBody>
          <a:bodyPr/>
          <a:lstStyle/>
          <a:p>
            <a:r>
              <a:rPr lang="hu-HU" dirty="0"/>
              <a:t>AZ MNB 330 VERSENYKÉPESSÉGI JAVASLATA MEGVALÓSULÁSÁNAK ÖSSZESÍTETT, PRIORITÁSSAL SÚLYOZOTT MÉRTÉKE TÉMAKÖRÖNKÉNT (SZÁZALÉK)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59961-A27B-4F02-8279-C52552D2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38" y="1065616"/>
            <a:ext cx="773434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3059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4.xml><?xml version="1.0" encoding="utf-8"?>
<a:theme xmlns:a="http://schemas.openxmlformats.org/drawingml/2006/main" name="1_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5.xml><?xml version="1.0" encoding="utf-8"?>
<a:theme xmlns:a="http://schemas.openxmlformats.org/drawingml/2006/main" name="2_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14674</TotalTime>
  <Words>5203</Words>
  <Application>Microsoft Office PowerPoint</Application>
  <PresentationFormat>Szélesvásznú</PresentationFormat>
  <Paragraphs>339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5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Calibri</vt:lpstr>
      <vt:lpstr>Symbol</vt:lpstr>
      <vt:lpstr>MNB téma 16_9 új</vt:lpstr>
      <vt:lpstr>MNB téma 16_9 nyomtatásra</vt:lpstr>
      <vt:lpstr>MNB téma 4_3 új</vt:lpstr>
      <vt:lpstr>1_MNB téma 4_3 új</vt:lpstr>
      <vt:lpstr>2_MNB téma 4_3 új</vt:lpstr>
      <vt:lpstr>MNB VERSENYKÉPESSÉGI TÜKÖR 2020</vt:lpstr>
      <vt:lpstr>A Gazdasági felzárkózáshoz Teljes versenyképességi fordulat kell</vt:lpstr>
      <vt:lpstr>A versenyképességi mérőrendszer két részből épül fel</vt:lpstr>
      <vt:lpstr>A versenyképességi helyzetkép és a javaslatok megtétele után kulcsfontosságú a visszamérés</vt:lpstr>
      <vt:lpstr>A versenyképességi tükör felépítése</vt:lpstr>
      <vt:lpstr>A versenyképességi program prioritással súlyozott megvalósulása a tavalyi 22-ről 34 százalékra nőtt</vt:lpstr>
      <vt:lpstr>Az mnb által 2019. februárban tett javaslatok több, mint kétharmadában történt már előrelépés</vt:lpstr>
      <vt:lpstr>A prioritásokat figyelembe véve a megvalósulás szintje a legfontosabb javaslatok esetében a legmagasabb</vt:lpstr>
      <vt:lpstr>2019. ősz óta a kkv stratégia, az állami hatékonyság és a modern infrastruktúra terén történt a legnagyobb előrelépés</vt:lpstr>
      <vt:lpstr>Az oktatás és az új pénzügyi modell terén történt a legtöbb státuszváltozás 2019. ősz óta</vt:lpstr>
      <vt:lpstr>Több területen nagy még a tér az előrelépésre</vt:lpstr>
      <vt:lpstr>A 2019 ősz óta bejelentett kormányzati programok összesen 60 versenyképességi javaslatot érintenek</vt:lpstr>
      <vt:lpstr>Az mnb 330 versenyképességi javaslatának fő területei</vt:lpstr>
      <vt:lpstr>Egyre inkább felértékelődnek a zöld és digitális irányú reformlépések</vt:lpstr>
      <vt:lpstr>Az mnb érdemben hozzájárult a pénzügyi rendszer versenyképességének fejlesztéséhez</vt:lpstr>
      <vt:lpstr>A munkaerőpiac kedvező helyzetben volt, de a járvány növeli a reformok szükségességét</vt:lpstr>
      <vt:lpstr>A kkv-k innovációját és a külkereskedelmi aktivitást támogató döntések is születtek</vt:lpstr>
      <vt:lpstr>Egyre bővülnek a családbarát programok</vt:lpstr>
      <vt:lpstr>Megkezdődtek az előkészületek az állami egészségügyi rendszer ÁTALAKÍTÁSÁRA, JELENTŐSEN NŐNEK AZ ORVOSI BÉREK</vt:lpstr>
      <vt:lpstr>Az oktatási rendszer minden szintjén történt előrelépés</vt:lpstr>
      <vt:lpstr>A Gazdasági felzárkózáshoz Teljes versenyképességi fordulat kell</vt:lpstr>
      <vt:lpstr>Köszönöm 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Makrogazdasági kilátások - Inflációs Jelentés 2020. szeptember</dc:title>
  <dc:creator>Csorba Norbert</dc:creator>
  <cp:lastModifiedBy>Lengyel Kinga</cp:lastModifiedBy>
  <cp:revision>1285</cp:revision>
  <cp:lastPrinted>2020-09-22T12:01:07Z</cp:lastPrinted>
  <dcterms:created xsi:type="dcterms:W3CDTF">2018-07-16T14:04:03Z</dcterms:created>
  <dcterms:modified xsi:type="dcterms:W3CDTF">2020-11-25T11:52:37Z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2025-03-23T07:50:32Z</vt:filetime>
  </property>
  <property fmtid="{D5CDD505-2E9C-101B-9397-08002B2CF9AE}" pid="12" name="Érvényességet beállító">
    <vt:lpwstr>kutizs</vt:lpwstr>
  </property>
  <property fmtid="{D5CDD505-2E9C-101B-9397-08002B2CF9AE}" pid="13" name="Érvényességi idő első beállítása">
    <vt:filetime>2020-03-23T07:50:33Z</vt:filetime>
  </property>
  <property fmtid="{D5CDD505-2E9C-101B-9397-08002B2CF9AE}" pid="14" name="_NewReviewCycle">
    <vt:lpwstr/>
  </property>
</Properties>
</file>