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  <p:sldMasterId id="2147483822" r:id="rId3"/>
    <p:sldMasterId id="2147483832" r:id="rId4"/>
    <p:sldMasterId id="2147483842" r:id="rId5"/>
  </p:sldMasterIdLst>
  <p:notesMasterIdLst>
    <p:notesMasterId r:id="rId25"/>
  </p:notesMasterIdLst>
  <p:sldIdLst>
    <p:sldId id="981" r:id="rId6"/>
    <p:sldId id="2737" r:id="rId7"/>
    <p:sldId id="2738" r:id="rId8"/>
    <p:sldId id="2740" r:id="rId9"/>
    <p:sldId id="2741" r:id="rId10"/>
    <p:sldId id="2742" r:id="rId11"/>
    <p:sldId id="2743" r:id="rId12"/>
    <p:sldId id="2744" r:id="rId13"/>
    <p:sldId id="2746" r:id="rId14"/>
    <p:sldId id="2759" r:id="rId15"/>
    <p:sldId id="2760" r:id="rId16"/>
    <p:sldId id="2750" r:id="rId17"/>
    <p:sldId id="2753" r:id="rId18"/>
    <p:sldId id="2751" r:id="rId19"/>
    <p:sldId id="2754" r:id="rId20"/>
    <p:sldId id="2757" r:id="rId21"/>
    <p:sldId id="2758" r:id="rId22"/>
    <p:sldId id="2747" r:id="rId23"/>
    <p:sldId id="2476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alatoni András" initials="BA" lastIdx="2" clrIdx="6">
    <p:extLst>
      <p:ext uri="{19B8F6BF-5375-455C-9EA6-DF929625EA0E}">
        <p15:presenceInfo xmlns:p15="http://schemas.microsoft.com/office/powerpoint/2012/main" userId="S::balatonia@mnb.hu::5e4384d764bb4d19" providerId="AD"/>
      </p:ext>
    </p:extLst>
  </p:cmAuthor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Kuti Zsolt" initials="KZ" lastIdx="49" clrIdx="2">
    <p:extLst>
      <p:ext uri="{19B8F6BF-5375-455C-9EA6-DF929625EA0E}">
        <p15:presenceInfo xmlns:p15="http://schemas.microsoft.com/office/powerpoint/2012/main" userId="S::kutizs@mnb.hu::073361d48ab3a466" providerId="AD"/>
      </p:ext>
    </p:extLst>
  </p:cmAuthor>
  <p:cmAuthor id="4" name="Marincsák Kálmán Árpád" initials="MKÁ" lastIdx="12" clrIdx="3">
    <p:extLst>
      <p:ext uri="{19B8F6BF-5375-455C-9EA6-DF929625EA0E}">
        <p15:presenceInfo xmlns:p15="http://schemas.microsoft.com/office/powerpoint/2012/main" userId="S::marincsakk@mnb.hu::a862f93388f26241" providerId="AD"/>
      </p:ext>
    </p:extLst>
  </p:cmAuthor>
  <p:cmAuthor id="5" name="Török Gergő" initials="TG" lastIdx="27" clrIdx="4">
    <p:extLst>
      <p:ext uri="{19B8F6BF-5375-455C-9EA6-DF929625EA0E}">
        <p15:presenceInfo xmlns:p15="http://schemas.microsoft.com/office/powerpoint/2012/main" userId="S::torokg@mnb.hu::e79096acf6e046f6" providerId="AD"/>
      </p:ext>
    </p:extLst>
  </p:cmAuthor>
  <p:cmAuthor id="6" name="Vadkerti Árpád" initials="VÁ" lastIdx="4" clrIdx="5">
    <p:extLst>
      <p:ext uri="{19B8F6BF-5375-455C-9EA6-DF929625EA0E}">
        <p15:presenceInfo xmlns:p15="http://schemas.microsoft.com/office/powerpoint/2012/main" userId="S::vadkertia@mnb.hu::f483cebebf85a5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E1"/>
    <a:srgbClr val="0780CB"/>
    <a:srgbClr val="0783CF"/>
    <a:srgbClr val="009EE0"/>
    <a:srgbClr val="2251D4"/>
    <a:srgbClr val="003399"/>
    <a:srgbClr val="F6A800"/>
    <a:srgbClr val="0D234D"/>
    <a:srgbClr val="ECF0F1"/>
    <a:srgbClr val="00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0845" autoAdjust="0"/>
  </p:normalViewPr>
  <p:slideViewPr>
    <p:cSldViewPr snapToGrid="0">
      <p:cViewPr varScale="1">
        <p:scale>
          <a:sx n="61" d="100"/>
          <a:sy n="61" d="100"/>
        </p:scale>
        <p:origin x="1421" y="38"/>
      </p:cViewPr>
      <p:guideLst>
        <p:guide orient="horz" pos="2205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68DEE-B214-4877-8402-4647765CC3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C8D61C1-11C0-4963-BC92-CE8AABBF0EDF}">
      <dgm:prSet phldrT="[Text]" custT="1"/>
      <dgm:spPr/>
      <dgm:t>
        <a:bodyPr lIns="720000"/>
        <a:lstStyle/>
        <a:p>
          <a:r>
            <a:rPr lang="hu-HU" sz="1800" dirty="0"/>
            <a:t>A Versenyképességi tükör prioritással súlyozott </a:t>
          </a:r>
          <a:r>
            <a:rPr lang="hu-HU" sz="1800" b="1" dirty="0"/>
            <a:t>megvalósulása egy év alatt 34-ről 42 százalékra nőtt</a:t>
          </a:r>
          <a:endParaRPr lang="hu-HU" sz="1800" dirty="0"/>
        </a:p>
      </dgm:t>
    </dgm:pt>
    <dgm:pt modelId="{2149F509-EBB5-4358-B0D5-47C5885A64F4}" type="parTrans" cxnId="{21A89FD5-CF98-490C-A691-F48C29E9682F}">
      <dgm:prSet/>
      <dgm:spPr/>
      <dgm:t>
        <a:bodyPr/>
        <a:lstStyle/>
        <a:p>
          <a:endParaRPr lang="hu-HU" sz="1600"/>
        </a:p>
      </dgm:t>
    </dgm:pt>
    <dgm:pt modelId="{97FB62D9-23C0-4088-B89C-DB1DB26EC1ED}" type="sibTrans" cxnId="{21A89FD5-CF98-490C-A691-F48C29E9682F}">
      <dgm:prSet/>
      <dgm:spPr/>
      <dgm:t>
        <a:bodyPr/>
        <a:lstStyle/>
        <a:p>
          <a:endParaRPr lang="hu-HU" sz="1600"/>
        </a:p>
      </dgm:t>
    </dgm:pt>
    <dgm:pt modelId="{749940C9-2769-4F91-99F0-27986CAA3E37}">
      <dgm:prSet phldrT="[Text]" custT="1"/>
      <dgm:spPr/>
      <dgm:t>
        <a:bodyPr lIns="720000"/>
        <a:lstStyle/>
        <a:p>
          <a:r>
            <a:rPr lang="hu-HU" sz="1800" dirty="0"/>
            <a:t>Az MNB által 2019. februárban tett </a:t>
          </a:r>
          <a:r>
            <a:rPr lang="hu-HU" sz="1800" b="1" dirty="0"/>
            <a:t>330</a:t>
          </a:r>
          <a:r>
            <a:rPr lang="hu-HU" sz="1800" dirty="0"/>
            <a:t> </a:t>
          </a:r>
          <a:r>
            <a:rPr lang="hu-HU" sz="1800" b="1" dirty="0"/>
            <a:t>javaslat háromnegyedénél megkezdődött a megvalósulás</a:t>
          </a:r>
        </a:p>
      </dgm:t>
    </dgm:pt>
    <dgm:pt modelId="{B55B0C9D-F225-469F-8931-3DDFE43C028D}" type="parTrans" cxnId="{AA325EB8-CB09-45B2-AC2C-05F36FC1A26A}">
      <dgm:prSet/>
      <dgm:spPr/>
      <dgm:t>
        <a:bodyPr/>
        <a:lstStyle/>
        <a:p>
          <a:endParaRPr lang="hu-HU" sz="1600"/>
        </a:p>
      </dgm:t>
    </dgm:pt>
    <dgm:pt modelId="{2E8FC45D-72B1-4813-AF73-EBF73D0F271A}" type="sibTrans" cxnId="{AA325EB8-CB09-45B2-AC2C-05F36FC1A26A}">
      <dgm:prSet/>
      <dgm:spPr/>
      <dgm:t>
        <a:bodyPr/>
        <a:lstStyle/>
        <a:p>
          <a:endParaRPr lang="hu-HU" sz="1600"/>
        </a:p>
      </dgm:t>
    </dgm:pt>
    <dgm:pt modelId="{ABD8AC03-2C40-45AB-A941-CB757B07330C}">
      <dgm:prSet phldrT="[Text]" custT="1"/>
      <dgm:spPr/>
      <dgm:t>
        <a:bodyPr lIns="720000" rIns="0"/>
        <a:lstStyle/>
        <a:p>
          <a:r>
            <a:rPr lang="hu-HU" sz="1800" dirty="0"/>
            <a:t>Az elmúlt évben </a:t>
          </a:r>
          <a:r>
            <a:rPr lang="hu-HU" sz="1800" b="1" dirty="0"/>
            <a:t>a kutatás-fejlesztés és innováció, a munkaerőpiac</a:t>
          </a:r>
          <a:r>
            <a:rPr lang="hu-HU" sz="1800" dirty="0"/>
            <a:t> és az </a:t>
          </a:r>
          <a:r>
            <a:rPr lang="hu-HU" sz="1800" b="1" dirty="0"/>
            <a:t>állami hatékonyság </a:t>
          </a:r>
          <a:r>
            <a:rPr lang="hu-HU" sz="1800" dirty="0"/>
            <a:t>terén történt a </a:t>
          </a:r>
          <a:r>
            <a:rPr lang="hu-HU" sz="1800" b="1" dirty="0"/>
            <a:t>legnagyobb előrehaladás</a:t>
          </a:r>
        </a:p>
      </dgm:t>
    </dgm:pt>
    <dgm:pt modelId="{377BADAB-59D1-425F-8F8D-6109DE55881D}" type="parTrans" cxnId="{5E2FA6D5-E61D-49D0-8165-11A9AE93D9B7}">
      <dgm:prSet/>
      <dgm:spPr/>
      <dgm:t>
        <a:bodyPr/>
        <a:lstStyle/>
        <a:p>
          <a:endParaRPr lang="hu-HU" sz="1600"/>
        </a:p>
      </dgm:t>
    </dgm:pt>
    <dgm:pt modelId="{1D9937D6-8767-4DAC-A162-E96A073E44FF}" type="sibTrans" cxnId="{5E2FA6D5-E61D-49D0-8165-11A9AE93D9B7}">
      <dgm:prSet/>
      <dgm:spPr/>
      <dgm:t>
        <a:bodyPr/>
        <a:lstStyle/>
        <a:p>
          <a:endParaRPr lang="hu-HU" sz="1600"/>
        </a:p>
      </dgm:t>
    </dgm:pt>
    <dgm:pt modelId="{90830C5E-048A-4D22-8880-EAE60D02C95D}">
      <dgm:prSet phldrT="[Text]" custT="1"/>
      <dgm:spPr/>
      <dgm:t>
        <a:bodyPr/>
        <a:lstStyle/>
        <a:p>
          <a:r>
            <a:rPr lang="hu-HU" sz="1800" dirty="0">
              <a:solidFill>
                <a:schemeClr val="bg1"/>
              </a:solidFill>
            </a:rPr>
            <a:t>Kiemelendőek a legfontosabb területeken, a </a:t>
          </a:r>
          <a:r>
            <a:rPr lang="hu-HU" sz="1800" b="1" dirty="0">
              <a:solidFill>
                <a:schemeClr val="bg1"/>
              </a:solidFill>
            </a:rPr>
            <a:t>zöld és digitális átállás </a:t>
          </a:r>
          <a:r>
            <a:rPr lang="hu-HU" sz="1800" dirty="0">
              <a:solidFill>
                <a:schemeClr val="bg1"/>
              </a:solidFill>
            </a:rPr>
            <a:t>érdekében tett intézkedések</a:t>
          </a:r>
          <a:endParaRPr lang="hu-HU" sz="1800" b="1" dirty="0">
            <a:solidFill>
              <a:schemeClr val="bg1"/>
            </a:solidFill>
          </a:endParaRPr>
        </a:p>
      </dgm:t>
    </dgm:pt>
    <dgm:pt modelId="{1057207A-E9F2-4B98-8341-0233480486A5}" type="parTrans" cxnId="{C0B0A9A4-37E5-4997-A26A-880A6EFC7DF6}">
      <dgm:prSet/>
      <dgm:spPr/>
      <dgm:t>
        <a:bodyPr/>
        <a:lstStyle/>
        <a:p>
          <a:endParaRPr lang="hu-HU" sz="1600"/>
        </a:p>
      </dgm:t>
    </dgm:pt>
    <dgm:pt modelId="{1DBBC0EC-A059-4EBF-A907-2560509C9420}" type="sibTrans" cxnId="{C0B0A9A4-37E5-4997-A26A-880A6EFC7DF6}">
      <dgm:prSet/>
      <dgm:spPr/>
      <dgm:t>
        <a:bodyPr/>
        <a:lstStyle/>
        <a:p>
          <a:endParaRPr lang="hu-HU" sz="1600"/>
        </a:p>
      </dgm:t>
    </dgm:pt>
    <dgm:pt modelId="{AD0DE7F3-8C72-4839-986D-38DD1F636824}" type="pres">
      <dgm:prSet presAssocID="{1FC68DEE-B214-4877-8402-4647765CC3BC}" presName="Name0" presStyleCnt="0">
        <dgm:presLayoutVars>
          <dgm:chMax val="7"/>
          <dgm:chPref val="7"/>
          <dgm:dir/>
        </dgm:presLayoutVars>
      </dgm:prSet>
      <dgm:spPr/>
    </dgm:pt>
    <dgm:pt modelId="{816DFDBB-2731-49C3-86FC-12A82A283A0A}" type="pres">
      <dgm:prSet presAssocID="{1FC68DEE-B214-4877-8402-4647765CC3BC}" presName="Name1" presStyleCnt="0"/>
      <dgm:spPr/>
    </dgm:pt>
    <dgm:pt modelId="{7892629A-06E7-4B6E-8E7A-29D24E666B38}" type="pres">
      <dgm:prSet presAssocID="{1FC68DEE-B214-4877-8402-4647765CC3BC}" presName="cycle" presStyleCnt="0"/>
      <dgm:spPr/>
    </dgm:pt>
    <dgm:pt modelId="{E4C742DD-21CF-48F1-B97B-FF89965748FE}" type="pres">
      <dgm:prSet presAssocID="{1FC68DEE-B214-4877-8402-4647765CC3BC}" presName="srcNode" presStyleLbl="node1" presStyleIdx="0" presStyleCnt="4"/>
      <dgm:spPr/>
    </dgm:pt>
    <dgm:pt modelId="{ABDC5BE9-83FB-479B-8E39-34896C07FECD}" type="pres">
      <dgm:prSet presAssocID="{1FC68DEE-B214-4877-8402-4647765CC3BC}" presName="conn" presStyleLbl="parChTrans1D2" presStyleIdx="0" presStyleCnt="1"/>
      <dgm:spPr/>
    </dgm:pt>
    <dgm:pt modelId="{E193F676-419D-4741-B56F-96496F84EDCC}" type="pres">
      <dgm:prSet presAssocID="{1FC68DEE-B214-4877-8402-4647765CC3BC}" presName="extraNode" presStyleLbl="node1" presStyleIdx="0" presStyleCnt="4"/>
      <dgm:spPr/>
    </dgm:pt>
    <dgm:pt modelId="{B461E3E5-B6B4-4D19-B7F7-BD4A2B6A4133}" type="pres">
      <dgm:prSet presAssocID="{1FC68DEE-B214-4877-8402-4647765CC3BC}" presName="dstNode" presStyleLbl="node1" presStyleIdx="0" presStyleCnt="4"/>
      <dgm:spPr/>
    </dgm:pt>
    <dgm:pt modelId="{197007E3-F248-4579-A086-83E764C51366}" type="pres">
      <dgm:prSet presAssocID="{0C8D61C1-11C0-4963-BC92-CE8AABBF0EDF}" presName="text_1" presStyleLbl="node1" presStyleIdx="0" presStyleCnt="4" custScaleY="124187">
        <dgm:presLayoutVars>
          <dgm:bulletEnabled val="1"/>
        </dgm:presLayoutVars>
      </dgm:prSet>
      <dgm:spPr/>
    </dgm:pt>
    <dgm:pt modelId="{1A220248-73EC-4540-B9C4-6FE68CDB0B3B}" type="pres">
      <dgm:prSet presAssocID="{0C8D61C1-11C0-4963-BC92-CE8AABBF0EDF}" presName="accent_1" presStyleCnt="0"/>
      <dgm:spPr/>
    </dgm:pt>
    <dgm:pt modelId="{3661FC89-590E-4F82-A433-46BD682A25EB}" type="pres">
      <dgm:prSet presAssocID="{0C8D61C1-11C0-4963-BC92-CE8AABBF0EDF}" presName="accentRepeatNode" presStyleLbl="solidFgAcc1" presStyleIdx="0" presStyleCnt="4"/>
      <dgm:spPr/>
    </dgm:pt>
    <dgm:pt modelId="{8D3A51A8-368E-4681-950F-66F7962BAC32}" type="pres">
      <dgm:prSet presAssocID="{749940C9-2769-4F91-99F0-27986CAA3E37}" presName="text_2" presStyleLbl="node1" presStyleIdx="1" presStyleCnt="4" custScaleY="124180">
        <dgm:presLayoutVars>
          <dgm:bulletEnabled val="1"/>
        </dgm:presLayoutVars>
      </dgm:prSet>
      <dgm:spPr/>
    </dgm:pt>
    <dgm:pt modelId="{F8497955-E05B-4497-9718-8E8002546645}" type="pres">
      <dgm:prSet presAssocID="{749940C9-2769-4F91-99F0-27986CAA3E37}" presName="accent_2" presStyleCnt="0"/>
      <dgm:spPr/>
    </dgm:pt>
    <dgm:pt modelId="{4AF33A76-4797-40D4-8EC2-8643D4382071}" type="pres">
      <dgm:prSet presAssocID="{749940C9-2769-4F91-99F0-27986CAA3E37}" presName="accentRepeatNode" presStyleLbl="solidFgAcc1" presStyleIdx="1" presStyleCnt="4"/>
      <dgm:spPr/>
    </dgm:pt>
    <dgm:pt modelId="{51AA3DFB-94E6-429C-A9C7-0BD9FB897DB3}" type="pres">
      <dgm:prSet presAssocID="{ABD8AC03-2C40-45AB-A941-CB757B07330C}" presName="text_3" presStyleLbl="node1" presStyleIdx="2" presStyleCnt="4" custScaleY="124187">
        <dgm:presLayoutVars>
          <dgm:bulletEnabled val="1"/>
        </dgm:presLayoutVars>
      </dgm:prSet>
      <dgm:spPr/>
    </dgm:pt>
    <dgm:pt modelId="{D2361946-CB28-4E8F-943E-47C247FF4F6F}" type="pres">
      <dgm:prSet presAssocID="{ABD8AC03-2C40-45AB-A941-CB757B07330C}" presName="accent_3" presStyleCnt="0"/>
      <dgm:spPr/>
    </dgm:pt>
    <dgm:pt modelId="{F4C933A6-EAFD-4822-813B-72C300F7E8F5}" type="pres">
      <dgm:prSet presAssocID="{ABD8AC03-2C40-45AB-A941-CB757B07330C}" presName="accentRepeatNode" presStyleLbl="solidFgAcc1" presStyleIdx="2" presStyleCnt="4"/>
      <dgm:spPr/>
    </dgm:pt>
    <dgm:pt modelId="{3CCBBD7E-9E78-4D37-AB76-C321F78BA567}" type="pres">
      <dgm:prSet presAssocID="{90830C5E-048A-4D22-8880-EAE60D02C95D}" presName="text_4" presStyleLbl="node1" presStyleIdx="3" presStyleCnt="4" custScaleY="124167">
        <dgm:presLayoutVars>
          <dgm:bulletEnabled val="1"/>
        </dgm:presLayoutVars>
      </dgm:prSet>
      <dgm:spPr/>
    </dgm:pt>
    <dgm:pt modelId="{7567F099-CD4A-4AAD-9A7E-3FB4D411600D}" type="pres">
      <dgm:prSet presAssocID="{90830C5E-048A-4D22-8880-EAE60D02C95D}" presName="accent_4" presStyleCnt="0"/>
      <dgm:spPr/>
    </dgm:pt>
    <dgm:pt modelId="{E31CFD14-C391-4B62-8F3C-8B37D38591F4}" type="pres">
      <dgm:prSet presAssocID="{90830C5E-048A-4D22-8880-EAE60D02C95D}" presName="accentRepeatNode" presStyleLbl="solidFgAcc1" presStyleIdx="3" presStyleCnt="4"/>
      <dgm:spPr/>
    </dgm:pt>
  </dgm:ptLst>
  <dgm:cxnLst>
    <dgm:cxn modelId="{78729805-AE2C-434E-AE7D-1624B880444C}" type="presOf" srcId="{1FC68DEE-B214-4877-8402-4647765CC3BC}" destId="{AD0DE7F3-8C72-4839-986D-38DD1F636824}" srcOrd="0" destOrd="0" presId="urn:microsoft.com/office/officeart/2008/layout/VerticalCurvedList"/>
    <dgm:cxn modelId="{CBE6F93C-8B27-4FD2-967A-4033C73A4606}" type="presOf" srcId="{ABD8AC03-2C40-45AB-A941-CB757B07330C}" destId="{51AA3DFB-94E6-429C-A9C7-0BD9FB897DB3}" srcOrd="0" destOrd="0" presId="urn:microsoft.com/office/officeart/2008/layout/VerticalCurvedList"/>
    <dgm:cxn modelId="{63AD1746-D63A-4680-8A77-C44B3BC2C28F}" type="presOf" srcId="{90830C5E-048A-4D22-8880-EAE60D02C95D}" destId="{3CCBBD7E-9E78-4D37-AB76-C321F78BA567}" srcOrd="0" destOrd="0" presId="urn:microsoft.com/office/officeart/2008/layout/VerticalCurvedList"/>
    <dgm:cxn modelId="{ABE48571-29FF-48AF-95D6-F0C0F5E052B1}" type="presOf" srcId="{0C8D61C1-11C0-4963-BC92-CE8AABBF0EDF}" destId="{197007E3-F248-4579-A086-83E764C51366}" srcOrd="0" destOrd="0" presId="urn:microsoft.com/office/officeart/2008/layout/VerticalCurvedList"/>
    <dgm:cxn modelId="{9D4E0193-3719-449B-A2EE-F7DF820FAAC9}" type="presOf" srcId="{749940C9-2769-4F91-99F0-27986CAA3E37}" destId="{8D3A51A8-368E-4681-950F-66F7962BAC32}" srcOrd="0" destOrd="0" presId="urn:microsoft.com/office/officeart/2008/layout/VerticalCurvedList"/>
    <dgm:cxn modelId="{C0B0A9A4-37E5-4997-A26A-880A6EFC7DF6}" srcId="{1FC68DEE-B214-4877-8402-4647765CC3BC}" destId="{90830C5E-048A-4D22-8880-EAE60D02C95D}" srcOrd="3" destOrd="0" parTransId="{1057207A-E9F2-4B98-8341-0233480486A5}" sibTransId="{1DBBC0EC-A059-4EBF-A907-2560509C9420}"/>
    <dgm:cxn modelId="{AA325EB8-CB09-45B2-AC2C-05F36FC1A26A}" srcId="{1FC68DEE-B214-4877-8402-4647765CC3BC}" destId="{749940C9-2769-4F91-99F0-27986CAA3E37}" srcOrd="1" destOrd="0" parTransId="{B55B0C9D-F225-469F-8931-3DDFE43C028D}" sibTransId="{2E8FC45D-72B1-4813-AF73-EBF73D0F271A}"/>
    <dgm:cxn modelId="{21A89FD5-CF98-490C-A691-F48C29E9682F}" srcId="{1FC68DEE-B214-4877-8402-4647765CC3BC}" destId="{0C8D61C1-11C0-4963-BC92-CE8AABBF0EDF}" srcOrd="0" destOrd="0" parTransId="{2149F509-EBB5-4358-B0D5-47C5885A64F4}" sibTransId="{97FB62D9-23C0-4088-B89C-DB1DB26EC1ED}"/>
    <dgm:cxn modelId="{5E2FA6D5-E61D-49D0-8165-11A9AE93D9B7}" srcId="{1FC68DEE-B214-4877-8402-4647765CC3BC}" destId="{ABD8AC03-2C40-45AB-A941-CB757B07330C}" srcOrd="2" destOrd="0" parTransId="{377BADAB-59D1-425F-8F8D-6109DE55881D}" sibTransId="{1D9937D6-8767-4DAC-A162-E96A073E44FF}"/>
    <dgm:cxn modelId="{FB3055EF-002C-4AAC-8516-7111A3740336}" type="presOf" srcId="{97FB62D9-23C0-4088-B89C-DB1DB26EC1ED}" destId="{ABDC5BE9-83FB-479B-8E39-34896C07FECD}" srcOrd="0" destOrd="0" presId="urn:microsoft.com/office/officeart/2008/layout/VerticalCurvedList"/>
    <dgm:cxn modelId="{9EF20294-23E5-4D35-B570-0738EAB3C3EB}" type="presParOf" srcId="{AD0DE7F3-8C72-4839-986D-38DD1F636824}" destId="{816DFDBB-2731-49C3-86FC-12A82A283A0A}" srcOrd="0" destOrd="0" presId="urn:microsoft.com/office/officeart/2008/layout/VerticalCurvedList"/>
    <dgm:cxn modelId="{284F2996-BFCE-412C-98BA-D83F1B3F68CD}" type="presParOf" srcId="{816DFDBB-2731-49C3-86FC-12A82A283A0A}" destId="{7892629A-06E7-4B6E-8E7A-29D24E666B38}" srcOrd="0" destOrd="0" presId="urn:microsoft.com/office/officeart/2008/layout/VerticalCurvedList"/>
    <dgm:cxn modelId="{B4F34391-95A6-463E-B40B-F53F0FC6AA81}" type="presParOf" srcId="{7892629A-06E7-4B6E-8E7A-29D24E666B38}" destId="{E4C742DD-21CF-48F1-B97B-FF89965748FE}" srcOrd="0" destOrd="0" presId="urn:microsoft.com/office/officeart/2008/layout/VerticalCurvedList"/>
    <dgm:cxn modelId="{58F02024-4FC9-4886-A9C5-FC2BF3055250}" type="presParOf" srcId="{7892629A-06E7-4B6E-8E7A-29D24E666B38}" destId="{ABDC5BE9-83FB-479B-8E39-34896C07FECD}" srcOrd="1" destOrd="0" presId="urn:microsoft.com/office/officeart/2008/layout/VerticalCurvedList"/>
    <dgm:cxn modelId="{ECF8C699-3560-48E9-84C4-B36A1AC6AC3D}" type="presParOf" srcId="{7892629A-06E7-4B6E-8E7A-29D24E666B38}" destId="{E193F676-419D-4741-B56F-96496F84EDCC}" srcOrd="2" destOrd="0" presId="urn:microsoft.com/office/officeart/2008/layout/VerticalCurvedList"/>
    <dgm:cxn modelId="{2BB7F1ED-B5AA-42C4-A635-1B3556BB0002}" type="presParOf" srcId="{7892629A-06E7-4B6E-8E7A-29D24E666B38}" destId="{B461E3E5-B6B4-4D19-B7F7-BD4A2B6A4133}" srcOrd="3" destOrd="0" presId="urn:microsoft.com/office/officeart/2008/layout/VerticalCurvedList"/>
    <dgm:cxn modelId="{75B9CB9F-9BAA-4F28-A364-F212C586E24D}" type="presParOf" srcId="{816DFDBB-2731-49C3-86FC-12A82A283A0A}" destId="{197007E3-F248-4579-A086-83E764C51366}" srcOrd="1" destOrd="0" presId="urn:microsoft.com/office/officeart/2008/layout/VerticalCurvedList"/>
    <dgm:cxn modelId="{34019F77-CF3D-4AF4-9E97-3552A78CBC8A}" type="presParOf" srcId="{816DFDBB-2731-49C3-86FC-12A82A283A0A}" destId="{1A220248-73EC-4540-B9C4-6FE68CDB0B3B}" srcOrd="2" destOrd="0" presId="urn:microsoft.com/office/officeart/2008/layout/VerticalCurvedList"/>
    <dgm:cxn modelId="{924FD38E-6DCD-4433-9570-2F8E99DDD161}" type="presParOf" srcId="{1A220248-73EC-4540-B9C4-6FE68CDB0B3B}" destId="{3661FC89-590E-4F82-A433-46BD682A25EB}" srcOrd="0" destOrd="0" presId="urn:microsoft.com/office/officeart/2008/layout/VerticalCurvedList"/>
    <dgm:cxn modelId="{C95D78CF-5C78-47B1-BF41-4C45BEB61223}" type="presParOf" srcId="{816DFDBB-2731-49C3-86FC-12A82A283A0A}" destId="{8D3A51A8-368E-4681-950F-66F7962BAC32}" srcOrd="3" destOrd="0" presId="urn:microsoft.com/office/officeart/2008/layout/VerticalCurvedList"/>
    <dgm:cxn modelId="{9EAB6F28-FCED-46AD-95A0-27B8484F8995}" type="presParOf" srcId="{816DFDBB-2731-49C3-86FC-12A82A283A0A}" destId="{F8497955-E05B-4497-9718-8E8002546645}" srcOrd="4" destOrd="0" presId="urn:microsoft.com/office/officeart/2008/layout/VerticalCurvedList"/>
    <dgm:cxn modelId="{2CDF5644-8304-467F-B35C-609EF2062CB8}" type="presParOf" srcId="{F8497955-E05B-4497-9718-8E8002546645}" destId="{4AF33A76-4797-40D4-8EC2-8643D4382071}" srcOrd="0" destOrd="0" presId="urn:microsoft.com/office/officeart/2008/layout/VerticalCurvedList"/>
    <dgm:cxn modelId="{CF4B8CEB-CE35-49A5-BF0F-E7CB7940C1AE}" type="presParOf" srcId="{816DFDBB-2731-49C3-86FC-12A82A283A0A}" destId="{51AA3DFB-94E6-429C-A9C7-0BD9FB897DB3}" srcOrd="5" destOrd="0" presId="urn:microsoft.com/office/officeart/2008/layout/VerticalCurvedList"/>
    <dgm:cxn modelId="{E3ED8026-EEDD-4E0D-BBF3-E2F6ED73B90F}" type="presParOf" srcId="{816DFDBB-2731-49C3-86FC-12A82A283A0A}" destId="{D2361946-CB28-4E8F-943E-47C247FF4F6F}" srcOrd="6" destOrd="0" presId="urn:microsoft.com/office/officeart/2008/layout/VerticalCurvedList"/>
    <dgm:cxn modelId="{9E5C714C-1570-48FA-A465-97485883933D}" type="presParOf" srcId="{D2361946-CB28-4E8F-943E-47C247FF4F6F}" destId="{F4C933A6-EAFD-4822-813B-72C300F7E8F5}" srcOrd="0" destOrd="0" presId="urn:microsoft.com/office/officeart/2008/layout/VerticalCurvedList"/>
    <dgm:cxn modelId="{7359392B-B1D6-4BBA-8143-79EBE08850FC}" type="presParOf" srcId="{816DFDBB-2731-49C3-86FC-12A82A283A0A}" destId="{3CCBBD7E-9E78-4D37-AB76-C321F78BA567}" srcOrd="7" destOrd="0" presId="urn:microsoft.com/office/officeart/2008/layout/VerticalCurvedList"/>
    <dgm:cxn modelId="{D0F4A22A-90A3-434F-9F71-71A53980B6C7}" type="presParOf" srcId="{816DFDBB-2731-49C3-86FC-12A82A283A0A}" destId="{7567F099-CD4A-4AAD-9A7E-3FB4D411600D}" srcOrd="8" destOrd="0" presId="urn:microsoft.com/office/officeart/2008/layout/VerticalCurvedList"/>
    <dgm:cxn modelId="{76BF8E15-1827-4366-92B9-24CC0707EDA0}" type="presParOf" srcId="{7567F099-CD4A-4AAD-9A7E-3FB4D411600D}" destId="{E31CFD14-C391-4B62-8F3C-8B37D38591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5BE9-83FB-479B-8E39-34896C07FECD}">
      <dsp:nvSpPr>
        <dsp:cNvPr id="0" name=""/>
        <dsp:cNvSpPr/>
      </dsp:nvSpPr>
      <dsp:spPr>
        <a:xfrm>
          <a:off x="-5646831" y="-864415"/>
          <a:ext cx="6723105" cy="6723105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007E3-F248-4579-A086-83E764C51366}">
      <dsp:nvSpPr>
        <dsp:cNvPr id="0" name=""/>
        <dsp:cNvSpPr/>
      </dsp:nvSpPr>
      <dsp:spPr>
        <a:xfrm>
          <a:off x="563394" y="291043"/>
          <a:ext cx="5064352" cy="95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Versenyképességi tükör prioritással súlyozott </a:t>
          </a:r>
          <a:r>
            <a:rPr lang="hu-HU" sz="1800" b="1" kern="1200" dirty="0"/>
            <a:t>megvalósulása egy év alatt 34-ről 42 százalékra nőtt</a:t>
          </a:r>
          <a:endParaRPr lang="hu-HU" sz="1800" kern="1200" dirty="0"/>
        </a:p>
      </dsp:txBody>
      <dsp:txXfrm>
        <a:off x="563394" y="291043"/>
        <a:ext cx="5064352" cy="954152"/>
      </dsp:txXfrm>
    </dsp:sp>
    <dsp:sp modelId="{3661FC89-590E-4F82-A433-46BD682A25EB}">
      <dsp:nvSpPr>
        <dsp:cNvPr id="0" name=""/>
        <dsp:cNvSpPr/>
      </dsp:nvSpPr>
      <dsp:spPr>
        <a:xfrm>
          <a:off x="83195" y="287919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A51A8-368E-4681-950F-66F7962BAC32}">
      <dsp:nvSpPr>
        <dsp:cNvPr id="0" name=""/>
        <dsp:cNvSpPr/>
      </dsp:nvSpPr>
      <dsp:spPr>
        <a:xfrm>
          <a:off x="1003889" y="1443748"/>
          <a:ext cx="4623857" cy="954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Az MNB által 2019. februárban tett </a:t>
          </a:r>
          <a:r>
            <a:rPr lang="hu-HU" sz="1800" b="1" kern="1200" dirty="0"/>
            <a:t>330</a:t>
          </a:r>
          <a:r>
            <a:rPr lang="hu-HU" sz="1800" kern="1200" dirty="0"/>
            <a:t> </a:t>
          </a:r>
          <a:r>
            <a:rPr lang="hu-HU" sz="1800" b="1" kern="1200" dirty="0"/>
            <a:t>javaslat háromnegyedénél megkezdődött a megvalósulás</a:t>
          </a:r>
        </a:p>
      </dsp:txBody>
      <dsp:txXfrm>
        <a:off x="1003889" y="1443748"/>
        <a:ext cx="4623857" cy="954098"/>
      </dsp:txXfrm>
    </dsp:sp>
    <dsp:sp modelId="{4AF33A76-4797-40D4-8EC2-8643D4382071}">
      <dsp:nvSpPr>
        <dsp:cNvPr id="0" name=""/>
        <dsp:cNvSpPr/>
      </dsp:nvSpPr>
      <dsp:spPr>
        <a:xfrm>
          <a:off x="523690" y="1440598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3DFB-94E6-429C-A9C7-0BD9FB897DB3}">
      <dsp:nvSpPr>
        <dsp:cNvPr id="0" name=""/>
        <dsp:cNvSpPr/>
      </dsp:nvSpPr>
      <dsp:spPr>
        <a:xfrm>
          <a:off x="1003889" y="2596400"/>
          <a:ext cx="4623857" cy="95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Az elmúlt évben </a:t>
          </a:r>
          <a:r>
            <a:rPr lang="hu-HU" sz="1800" b="1" kern="1200" dirty="0"/>
            <a:t>a kutatás-fejlesztés és innováció, a munkaerőpiac</a:t>
          </a:r>
          <a:r>
            <a:rPr lang="hu-HU" sz="1800" kern="1200" dirty="0"/>
            <a:t> és az </a:t>
          </a:r>
          <a:r>
            <a:rPr lang="hu-HU" sz="1800" b="1" kern="1200" dirty="0"/>
            <a:t>állami hatékonyság </a:t>
          </a:r>
          <a:r>
            <a:rPr lang="hu-HU" sz="1800" kern="1200" dirty="0"/>
            <a:t>terén történt a </a:t>
          </a:r>
          <a:r>
            <a:rPr lang="hu-HU" sz="1800" b="1" kern="1200" dirty="0"/>
            <a:t>legnagyobb előrehaladás</a:t>
          </a:r>
        </a:p>
      </dsp:txBody>
      <dsp:txXfrm>
        <a:off x="1003889" y="2596400"/>
        <a:ext cx="4623857" cy="954152"/>
      </dsp:txXfrm>
    </dsp:sp>
    <dsp:sp modelId="{F4C933A6-EAFD-4822-813B-72C300F7E8F5}">
      <dsp:nvSpPr>
        <dsp:cNvPr id="0" name=""/>
        <dsp:cNvSpPr/>
      </dsp:nvSpPr>
      <dsp:spPr>
        <a:xfrm>
          <a:off x="523690" y="2593277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BBD7E-9E78-4D37-AB76-C321F78BA567}">
      <dsp:nvSpPr>
        <dsp:cNvPr id="0" name=""/>
        <dsp:cNvSpPr/>
      </dsp:nvSpPr>
      <dsp:spPr>
        <a:xfrm>
          <a:off x="563394" y="3749156"/>
          <a:ext cx="5064352" cy="95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85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bg1"/>
              </a:solidFill>
            </a:rPr>
            <a:t>Kiemelendőek a legfontosabb területeken, a </a:t>
          </a:r>
          <a:r>
            <a:rPr lang="hu-HU" sz="1800" b="1" kern="1200" dirty="0">
              <a:solidFill>
                <a:schemeClr val="bg1"/>
              </a:solidFill>
            </a:rPr>
            <a:t>zöld és digitális átállás </a:t>
          </a:r>
          <a:r>
            <a:rPr lang="hu-HU" sz="1800" kern="1200" dirty="0">
              <a:solidFill>
                <a:schemeClr val="bg1"/>
              </a:solidFill>
            </a:rPr>
            <a:t>érdekében tett intézkedések</a:t>
          </a:r>
          <a:endParaRPr lang="hu-HU" sz="1800" b="1" kern="1200" dirty="0">
            <a:solidFill>
              <a:schemeClr val="bg1"/>
            </a:solidFill>
          </a:endParaRPr>
        </a:p>
      </dsp:txBody>
      <dsp:txXfrm>
        <a:off x="563394" y="3749156"/>
        <a:ext cx="5064352" cy="953998"/>
      </dsp:txXfrm>
    </dsp:sp>
    <dsp:sp modelId="{E31CFD14-C391-4B62-8F3C-8B37D38591F4}">
      <dsp:nvSpPr>
        <dsp:cNvPr id="0" name=""/>
        <dsp:cNvSpPr/>
      </dsp:nvSpPr>
      <dsp:spPr>
        <a:xfrm>
          <a:off x="83195" y="3745955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83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81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63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67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0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52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415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845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565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313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31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0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08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03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04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14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13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45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59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>
                <a:solidFill>
                  <a:srgbClr val="1E1B58"/>
                </a:solidFill>
              </a:defRPr>
            </a:lvl1pPr>
            <a:lvl2pPr marL="1219170" indent="-609585">
              <a:buFont typeface="+mj-lt"/>
              <a:buAutoNum type="alphaLcPeriod"/>
              <a:defRPr sz="2667">
                <a:solidFill>
                  <a:srgbClr val="1E1B58"/>
                </a:solidFill>
              </a:defRPr>
            </a:lvl2pPr>
            <a:lvl3pPr marL="1676358" indent="-457189">
              <a:buFont typeface="+mj-lt"/>
              <a:buAutoNum type="romanLcPeriod"/>
              <a:defRPr sz="2400">
                <a:solidFill>
                  <a:srgbClr val="1E1B58"/>
                </a:solidFill>
              </a:defRPr>
            </a:lvl3pPr>
            <a:lvl4pPr marL="2285943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4pPr>
            <a:lvl5pPr marL="2895528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0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333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7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25527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409854" y="1988698"/>
            <a:ext cx="2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Magyar Nemzeti Bank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7811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231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3117498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579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016441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26447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876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760642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571351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70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7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244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2824213"/>
            <a:ext cx="6644488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5651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268444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77428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494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86081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532503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238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81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02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3117498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520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373992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45869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71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904405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420206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1963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1" r:id="rId2"/>
    <p:sldLayoutId id="2147483800" r:id="rId3"/>
    <p:sldLayoutId id="2147483801" r:id="rId4"/>
    <p:sldLayoutId id="2147483804" r:id="rId5"/>
    <p:sldLayoutId id="2147483802" r:id="rId6"/>
    <p:sldLayoutId id="2147483803" r:id="rId7"/>
    <p:sldLayoutId id="2147483806" r:id="rId8"/>
    <p:sldLayoutId id="2147483807" r:id="rId9"/>
    <p:sldLayoutId id="2147483769" r:id="rId10"/>
    <p:sldLayoutId id="2147483820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5744" y="254235"/>
            <a:ext cx="5124333" cy="774571"/>
          </a:xfrm>
        </p:spPr>
        <p:txBody>
          <a:bodyPr/>
          <a:lstStyle/>
          <a:p>
            <a:r>
              <a:rPr lang="hu-HU" dirty="0"/>
              <a:t>Magyar Nemzeti Bank |</a:t>
            </a:r>
          </a:p>
          <a:p>
            <a:r>
              <a:rPr lang="hu-HU" dirty="0"/>
              <a:t>2022. március 3.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200" b="1" dirty="0"/>
              <a:t>MNB VERSENYKÉPESSÉGI TÜKÖR</a:t>
            </a:r>
            <a:br>
              <a:rPr lang="hu-HU" dirty="0"/>
            </a:br>
            <a:r>
              <a:rPr lang="hu-HU" sz="3200" dirty="0"/>
              <a:t>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58" y="430829"/>
            <a:ext cx="5002012" cy="369332"/>
          </a:xfrm>
        </p:spPr>
        <p:txBody>
          <a:bodyPr/>
          <a:lstStyle/>
          <a:p>
            <a:r>
              <a:rPr lang="hu-HU" dirty="0"/>
              <a:t>Baksay Gergely| Ügyvezető igazgató</a:t>
            </a:r>
          </a:p>
        </p:txBody>
      </p:sp>
    </p:spTree>
    <p:extLst>
      <p:ext uri="{BB962C8B-B14F-4D97-AF65-F5344CB8AC3E}">
        <p14:creationId xmlns:p14="http://schemas.microsoft.com/office/powerpoint/2010/main" val="380281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egyedi intézkedések mellett 10 meghatározó program érintette a javaslatok megvalósulását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4CE6F61-25AF-4759-AD30-9821469D9730}"/>
              </a:ext>
            </a:extLst>
          </p:cNvPr>
          <p:cNvSpPr txBox="1">
            <a:spLocks/>
          </p:cNvSpPr>
          <p:nvPr/>
        </p:nvSpPr>
        <p:spPr>
          <a:xfrm>
            <a:off x="10201075" y="6330835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 | MNB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17F5C8-46A4-4BCA-86EA-7B596FB0A8ED}"/>
              </a:ext>
            </a:extLst>
          </p:cNvPr>
          <p:cNvSpPr txBox="1"/>
          <p:nvPr/>
        </p:nvSpPr>
        <p:spPr>
          <a:xfrm>
            <a:off x="5223510" y="1554480"/>
            <a:ext cx="6835139" cy="450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MNB ajánlása a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hitelintézetek digitális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transzformációjáról,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Egészségügyi szolgáltatások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szabályairól szóló kormányrendelet,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Magyarország Nemzeti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Hidrogénstratégiája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Egyszer használatos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műanyagtermékek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forgalomba hozatalának korlátozásáról szóló kormányrendeletet,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MNB mandátumának bővítése a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környezeti fenntarthatósággal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sődeljárás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módosítása,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Magyarország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Kutatási, Fejlesztési és Innovációs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Stratégiája,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Nemzeti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Intelligens Szakosodási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Stratégia,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Nemzeti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Tiszta Fejlődés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Stratégiája,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MNB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Zöld Otthon Program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AD1019D-4FDD-4BD5-A9FA-2A25354778DC}"/>
              </a:ext>
            </a:extLst>
          </p:cNvPr>
          <p:cNvSpPr/>
          <p:nvPr/>
        </p:nvSpPr>
        <p:spPr>
          <a:xfrm>
            <a:off x="4434840" y="1234440"/>
            <a:ext cx="754380" cy="5383530"/>
          </a:xfrm>
          <a:prstGeom prst="downArrow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F0C374-5531-475A-A2C8-A441F5AEC115}"/>
              </a:ext>
            </a:extLst>
          </p:cNvPr>
          <p:cNvSpPr/>
          <p:nvPr/>
        </p:nvSpPr>
        <p:spPr>
          <a:xfrm>
            <a:off x="3200400" y="1223010"/>
            <a:ext cx="1028700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2021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január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9846B1-D2AE-4F3E-ADFB-1AC6174CCF6F}"/>
              </a:ext>
            </a:extLst>
          </p:cNvPr>
          <p:cNvSpPr/>
          <p:nvPr/>
        </p:nvSpPr>
        <p:spPr>
          <a:xfrm>
            <a:off x="3188970" y="6023610"/>
            <a:ext cx="1154430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2021 </a:t>
            </a:r>
          </a:p>
          <a:p>
            <a:pPr algn="ctr"/>
            <a:r>
              <a:rPr lang="hu-HU" dirty="0"/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416854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516F-7725-4113-8BB6-2CD1E6D6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20" y="332659"/>
            <a:ext cx="6741516" cy="713833"/>
          </a:xfrm>
        </p:spPr>
        <p:txBody>
          <a:bodyPr>
            <a:normAutofit/>
          </a:bodyPr>
          <a:lstStyle/>
          <a:p>
            <a:r>
              <a:rPr lang="hu-HU" dirty="0"/>
              <a:t>A munkaerőpiacon folytatódik az adócsökkentés</a:t>
            </a:r>
          </a:p>
        </p:txBody>
      </p:sp>
      <p:sp>
        <p:nvSpPr>
          <p:cNvPr id="19" name="Szöveg helye 3">
            <a:extLst>
              <a:ext uri="{FF2B5EF4-FFF2-40B4-BE49-F238E27FC236}">
                <a16:creationId xmlns:a16="http://schemas.microsoft.com/office/drawing/2014/main" id="{1034229F-B726-45B9-96DE-5F442C6D5ECF}"/>
              </a:ext>
            </a:extLst>
          </p:cNvPr>
          <p:cNvSpPr txBox="1">
            <a:spLocks/>
          </p:cNvSpPr>
          <p:nvPr/>
        </p:nvSpPr>
        <p:spPr>
          <a:xfrm>
            <a:off x="3929702" y="6649621"/>
            <a:ext cx="3600000" cy="207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4A8FA12B-C626-4795-BB41-66E65855C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53" y="167511"/>
            <a:ext cx="468000" cy="468000"/>
          </a:xfrm>
          <a:prstGeom prst="rect">
            <a:avLst/>
          </a:prstGeom>
        </p:spPr>
      </p:pic>
      <p:sp>
        <p:nvSpPr>
          <p:cNvPr id="22" name="Szövegdoboz 124">
            <a:extLst>
              <a:ext uri="{FF2B5EF4-FFF2-40B4-BE49-F238E27FC236}">
                <a16:creationId xmlns:a16="http://schemas.microsoft.com/office/drawing/2014/main" id="{00DE84D0-5A68-4A5F-8E70-DE7306A3ABCD}"/>
              </a:ext>
            </a:extLst>
          </p:cNvPr>
          <p:cNvSpPr txBox="1"/>
          <p:nvPr/>
        </p:nvSpPr>
        <p:spPr>
          <a:xfrm>
            <a:off x="3131853" y="649384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MUNKA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423726-6141-40CD-9BAA-FF472E9F550C}"/>
              </a:ext>
            </a:extLst>
          </p:cNvPr>
          <p:cNvSpPr txBox="1"/>
          <p:nvPr/>
        </p:nvSpPr>
        <p:spPr>
          <a:xfrm>
            <a:off x="8127342" y="2237078"/>
            <a:ext cx="406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2022-től a szociális hozzájárulási adó 2,5 százalékponttal csökkent, míg a szakképzési hozzájárulás (1,5%) megszűnt.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096C2C-3436-416F-A62C-6A99F8F67AFF}"/>
              </a:ext>
            </a:extLst>
          </p:cNvPr>
          <p:cNvSpPr txBox="1"/>
          <p:nvPr/>
        </p:nvSpPr>
        <p:spPr>
          <a:xfrm>
            <a:off x="8127342" y="3664370"/>
            <a:ext cx="3965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2022-től a 25 éven aluliak mentesülnek a személyi jövedelemadó megfizetése alól a </a:t>
            </a:r>
            <a:r>
              <a:rPr lang="hu-HU">
                <a:solidFill>
                  <a:schemeClr val="tx2"/>
                </a:solidFill>
              </a:rPr>
              <a:t>minimálbér erejéig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873965-C219-471B-AAE2-7B84CE16FF0A}"/>
              </a:ext>
            </a:extLst>
          </p:cNvPr>
          <p:cNvGrpSpPr/>
          <p:nvPr/>
        </p:nvGrpSpPr>
        <p:grpSpPr>
          <a:xfrm>
            <a:off x="3591714" y="2340542"/>
            <a:ext cx="4235743" cy="2391477"/>
            <a:chOff x="556550" y="538262"/>
            <a:chExt cx="3082835" cy="209889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2AFCDF0-C2BB-4EB5-B6ED-E805ACCD4554}"/>
                </a:ext>
              </a:extLst>
            </p:cNvPr>
            <p:cNvSpPr/>
            <p:nvPr/>
          </p:nvSpPr>
          <p:spPr>
            <a:xfrm>
              <a:off x="556550" y="1679209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Munkahelyvédelmi Akcióterv kiterjesztése a munkavállalói járulékokra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F9D0397-86A2-4AFD-A391-3AC4BE164B1E}"/>
                </a:ext>
              </a:extLst>
            </p:cNvPr>
            <p:cNvSpPr/>
            <p:nvPr/>
          </p:nvSpPr>
          <p:spPr>
            <a:xfrm>
              <a:off x="556551" y="538262"/>
              <a:ext cx="3082834" cy="957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A munkát terhelő </a:t>
              </a:r>
              <a:r>
                <a:rPr lang="hu-HU" b="1" dirty="0" err="1">
                  <a:solidFill>
                    <a:schemeClr val="tx2"/>
                  </a:solidFill>
                </a:rPr>
                <a:t>közterhek</a:t>
              </a:r>
              <a:r>
                <a:rPr lang="hu-HU" b="1" dirty="0">
                  <a:solidFill>
                    <a:schemeClr val="tx2"/>
                  </a:solidFill>
                </a:rPr>
                <a:t> csökkentésének folytatása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656FEEE-1FA2-4363-899B-E5C3EEAD151C}"/>
              </a:ext>
            </a:extLst>
          </p:cNvPr>
          <p:cNvSpPr/>
          <p:nvPr/>
        </p:nvSpPr>
        <p:spPr>
          <a:xfrm>
            <a:off x="3590750" y="5025384"/>
            <a:ext cx="4235743" cy="9579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Külföldön szerzett diplomák elfogadtatásának egyszerűsítése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750BD41-EECA-4516-849A-31E4E2C29CCF}"/>
              </a:ext>
            </a:extLst>
          </p:cNvPr>
          <p:cNvSpPr/>
          <p:nvPr/>
        </p:nvSpPr>
        <p:spPr>
          <a:xfrm>
            <a:off x="3473376" y="5736620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3EEECB-7E17-4105-8354-8BC83F92C10A}"/>
              </a:ext>
            </a:extLst>
          </p:cNvPr>
          <p:cNvSpPr txBox="1"/>
          <p:nvPr/>
        </p:nvSpPr>
        <p:spPr>
          <a:xfrm>
            <a:off x="8139868" y="5138577"/>
            <a:ext cx="39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Egy hónapra rövidült a külföldi diplomák hazai elismerése.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5A1A40-C041-4A55-9032-A0BB5207E9E2}"/>
              </a:ext>
            </a:extLst>
          </p:cNvPr>
          <p:cNvSpPr/>
          <p:nvPr/>
        </p:nvSpPr>
        <p:spPr>
          <a:xfrm>
            <a:off x="4274820" y="1474470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MNB javaslat: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D88561-AC45-408F-BAC6-809A701AE747}"/>
              </a:ext>
            </a:extLst>
          </p:cNvPr>
          <p:cNvSpPr/>
          <p:nvPr/>
        </p:nvSpPr>
        <p:spPr>
          <a:xfrm>
            <a:off x="8081010" y="1463040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A9732B6-3392-4926-A2AB-9A29325343BA}"/>
              </a:ext>
            </a:extLst>
          </p:cNvPr>
          <p:cNvSpPr/>
          <p:nvPr/>
        </p:nvSpPr>
        <p:spPr>
          <a:xfrm>
            <a:off x="3461946" y="3225367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677C5F3-06F2-45B7-A9F9-5BE3B664A3A9}"/>
              </a:ext>
            </a:extLst>
          </p:cNvPr>
          <p:cNvSpPr/>
          <p:nvPr/>
        </p:nvSpPr>
        <p:spPr>
          <a:xfrm>
            <a:off x="3461946" y="4434019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4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CB3-3D42-4C88-B3D1-2C486236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0" y="389809"/>
            <a:ext cx="6697980" cy="713833"/>
          </a:xfrm>
        </p:spPr>
        <p:txBody>
          <a:bodyPr/>
          <a:lstStyle/>
          <a:p>
            <a:r>
              <a:rPr lang="hu-HU" dirty="0"/>
              <a:t>A digitalizációs és zöld fejlesztések egyre hangsúlyosabbá válnak</a:t>
            </a:r>
          </a:p>
        </p:txBody>
      </p:sp>
      <p:sp>
        <p:nvSpPr>
          <p:cNvPr id="28" name="Szöveg helye 3">
            <a:extLst>
              <a:ext uri="{FF2B5EF4-FFF2-40B4-BE49-F238E27FC236}">
                <a16:creationId xmlns:a16="http://schemas.microsoft.com/office/drawing/2014/main" id="{4DC64E90-0804-4DFB-A5C3-F797FE4182E2}"/>
              </a:ext>
            </a:extLst>
          </p:cNvPr>
          <p:cNvSpPr txBox="1">
            <a:spLocks/>
          </p:cNvSpPr>
          <p:nvPr/>
        </p:nvSpPr>
        <p:spPr>
          <a:xfrm>
            <a:off x="4026783" y="6537279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29" name="Picture 28" descr="https://cdn0.iconfinder.com/data/icons/web-development-and-studio/512/12_bank_Architecture_building_court_estate_government_house_property-256.png">
            <a:extLst>
              <a:ext uri="{FF2B5EF4-FFF2-40B4-BE49-F238E27FC236}">
                <a16:creationId xmlns:a16="http://schemas.microsoft.com/office/drawing/2014/main" id="{2D2E6094-6CA0-4662-9721-8463D10D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27" y="277038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zövegdoboz 124">
            <a:extLst>
              <a:ext uri="{FF2B5EF4-FFF2-40B4-BE49-F238E27FC236}">
                <a16:creationId xmlns:a16="http://schemas.microsoft.com/office/drawing/2014/main" id="{C4C12BEF-A2F3-4E2E-9D94-CE5BFAE256F8}"/>
              </a:ext>
            </a:extLst>
          </p:cNvPr>
          <p:cNvSpPr txBox="1"/>
          <p:nvPr/>
        </p:nvSpPr>
        <p:spPr>
          <a:xfrm>
            <a:off x="3172827" y="761987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ÁLLAM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75DBEBD-28CB-4A23-A9C0-F19FF3CD5C0E}"/>
              </a:ext>
            </a:extLst>
          </p:cNvPr>
          <p:cNvSpPr/>
          <p:nvPr/>
        </p:nvSpPr>
        <p:spPr>
          <a:xfrm>
            <a:off x="3667284" y="2223164"/>
            <a:ext cx="4235743" cy="957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25  milliárd forint a kkv-k környezetvédelmi célú beruházásainak támogatására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FB5625-E546-4A79-A351-F68E2821D18C}"/>
              </a:ext>
            </a:extLst>
          </p:cNvPr>
          <p:cNvSpPr/>
          <p:nvPr/>
        </p:nvSpPr>
        <p:spPr>
          <a:xfrm>
            <a:off x="3667284" y="3733941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Minden, a kormányablakokban elintézhető ügy legyen elvégezhető online is észt mintára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EE28C6-68AD-4541-9215-0387AE3B686D}"/>
              </a:ext>
            </a:extLst>
          </p:cNvPr>
          <p:cNvSpPr txBox="1"/>
          <p:nvPr/>
        </p:nvSpPr>
        <p:spPr>
          <a:xfrm>
            <a:off x="8144912" y="2101970"/>
            <a:ext cx="39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30 milliárd forintos keretösszeggel </a:t>
            </a:r>
            <a:r>
              <a:rPr lang="hu-HU" dirty="0" err="1">
                <a:solidFill>
                  <a:schemeClr val="tx2"/>
                </a:solidFill>
              </a:rPr>
              <a:t>újraindult</a:t>
            </a:r>
            <a:r>
              <a:rPr lang="hu-HU" dirty="0">
                <a:solidFill>
                  <a:schemeClr val="tx2"/>
                </a:solidFill>
              </a:rPr>
              <a:t> a „Zöld Nemzeti Bajnokok” program, amely a vállalatok beruházási tevékenységét támogatja.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ED395C-7CCD-4299-9A89-F3CB9470F650}"/>
              </a:ext>
            </a:extLst>
          </p:cNvPr>
          <p:cNvSpPr txBox="1"/>
          <p:nvPr/>
        </p:nvSpPr>
        <p:spPr>
          <a:xfrm>
            <a:off x="8144912" y="3733941"/>
            <a:ext cx="39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2021 januárjától 449 kormányhivatali ügykörben nyújthatják be elektronikus úton kérelmeiket az ügyfelek.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5536D8-B88D-400F-B0E1-BC947FE6863E}"/>
              </a:ext>
            </a:extLst>
          </p:cNvPr>
          <p:cNvSpPr/>
          <p:nvPr/>
        </p:nvSpPr>
        <p:spPr>
          <a:xfrm>
            <a:off x="3493902" y="2987056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28EA10A-45AD-41EF-AD0A-70C6C09F3F8A}"/>
              </a:ext>
            </a:extLst>
          </p:cNvPr>
          <p:cNvSpPr/>
          <p:nvPr/>
        </p:nvSpPr>
        <p:spPr>
          <a:xfrm>
            <a:off x="3491699" y="4437656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192D55-4738-47AF-80AE-DF68A0EEDE2A}"/>
              </a:ext>
            </a:extLst>
          </p:cNvPr>
          <p:cNvSpPr txBox="1"/>
          <p:nvPr/>
        </p:nvSpPr>
        <p:spPr>
          <a:xfrm>
            <a:off x="8144912" y="5206590"/>
            <a:ext cx="403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2020 decemberében a központi közigazgatás informatikai rendszerei egységes alapokra kerültek.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95FABA7-676F-439A-808E-C36ED8CA1E32}"/>
              </a:ext>
            </a:extLst>
          </p:cNvPr>
          <p:cNvSpPr/>
          <p:nvPr/>
        </p:nvSpPr>
        <p:spPr>
          <a:xfrm>
            <a:off x="3704818" y="5295440"/>
            <a:ext cx="4152490" cy="72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Közigazgatási szervezetek </a:t>
            </a:r>
          </a:p>
          <a:p>
            <a:pPr algn="ctr"/>
            <a:r>
              <a:rPr lang="hu-HU" b="1" dirty="0">
                <a:solidFill>
                  <a:schemeClr val="tx2"/>
                </a:solidFill>
              </a:rPr>
              <a:t>adatbázisainak összekapcsolása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3DE9EF0-7120-4005-8AAC-F88519032BBD}"/>
              </a:ext>
            </a:extLst>
          </p:cNvPr>
          <p:cNvSpPr/>
          <p:nvPr/>
        </p:nvSpPr>
        <p:spPr>
          <a:xfrm>
            <a:off x="3511264" y="5809677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A912F6-6443-4D5C-A562-974F1C8B51C3}"/>
              </a:ext>
            </a:extLst>
          </p:cNvPr>
          <p:cNvGrpSpPr/>
          <p:nvPr/>
        </p:nvGrpSpPr>
        <p:grpSpPr>
          <a:xfrm>
            <a:off x="7567651" y="3591872"/>
            <a:ext cx="540000" cy="540000"/>
            <a:chOff x="13260907" y="1711965"/>
            <a:chExt cx="540000" cy="54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5ECD3C4-995E-48C1-8838-FAC8157A04A8}"/>
                </a:ext>
              </a:extLst>
            </p:cNvPr>
            <p:cNvSpPr/>
            <p:nvPr/>
          </p:nvSpPr>
          <p:spPr>
            <a:xfrm>
              <a:off x="13260907" y="1711965"/>
              <a:ext cx="540000" cy="54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5" name="Picture 2" descr="Cpu Free Icon">
              <a:extLst>
                <a:ext uri="{FF2B5EF4-FFF2-40B4-BE49-F238E27FC236}">
                  <a16:creationId xmlns:a16="http://schemas.microsoft.com/office/drawing/2014/main" id="{65AB5D5B-7E8F-478B-891E-604E0E6F6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658" y="1759777"/>
              <a:ext cx="444375" cy="44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7BA446-DBFE-416E-9829-F59627692E0D}"/>
              </a:ext>
            </a:extLst>
          </p:cNvPr>
          <p:cNvGrpSpPr/>
          <p:nvPr/>
        </p:nvGrpSpPr>
        <p:grpSpPr>
          <a:xfrm>
            <a:off x="7585591" y="1994949"/>
            <a:ext cx="540000" cy="540000"/>
            <a:chOff x="12976546" y="2077342"/>
            <a:chExt cx="540000" cy="54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583B7B-1C44-4B13-9EE3-DFA9F5E035EF}"/>
                </a:ext>
              </a:extLst>
            </p:cNvPr>
            <p:cNvSpPr/>
            <p:nvPr/>
          </p:nvSpPr>
          <p:spPr>
            <a:xfrm>
              <a:off x="12976546" y="2077342"/>
              <a:ext cx="540000" cy="54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30" name="Picture 6" descr="Tree Free Icon">
              <a:extLst>
                <a:ext uri="{FF2B5EF4-FFF2-40B4-BE49-F238E27FC236}">
                  <a16:creationId xmlns:a16="http://schemas.microsoft.com/office/drawing/2014/main" id="{A7D1B746-A6F0-4837-B9DB-5AE1E3891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6652" y="2157448"/>
              <a:ext cx="379787" cy="379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BCD7D0-114B-41A9-B5C5-D751E0826F85}"/>
              </a:ext>
            </a:extLst>
          </p:cNvPr>
          <p:cNvGrpSpPr/>
          <p:nvPr/>
        </p:nvGrpSpPr>
        <p:grpSpPr>
          <a:xfrm>
            <a:off x="7567651" y="5181975"/>
            <a:ext cx="540000" cy="540000"/>
            <a:chOff x="13260907" y="1711965"/>
            <a:chExt cx="540000" cy="540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98C5123-F9C2-4D02-A0C3-AA61F07EEEA8}"/>
                </a:ext>
              </a:extLst>
            </p:cNvPr>
            <p:cNvSpPr/>
            <p:nvPr/>
          </p:nvSpPr>
          <p:spPr>
            <a:xfrm>
              <a:off x="13260907" y="1711965"/>
              <a:ext cx="540000" cy="54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6" name="Picture 2" descr="Cpu Free Icon">
              <a:extLst>
                <a:ext uri="{FF2B5EF4-FFF2-40B4-BE49-F238E27FC236}">
                  <a16:creationId xmlns:a16="http://schemas.microsoft.com/office/drawing/2014/main" id="{920DCD27-5B16-44DD-A204-785604124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658" y="1759777"/>
              <a:ext cx="444375" cy="44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0749255-060C-4F72-838B-B3581DFE9F48}"/>
              </a:ext>
            </a:extLst>
          </p:cNvPr>
          <p:cNvSpPr/>
          <p:nvPr/>
        </p:nvSpPr>
        <p:spPr>
          <a:xfrm>
            <a:off x="4274820" y="1474470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MNB javaslat: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A18F6E-66B6-4DBA-89CB-7E4D7E57ACF0}"/>
              </a:ext>
            </a:extLst>
          </p:cNvPr>
          <p:cNvSpPr/>
          <p:nvPr/>
        </p:nvSpPr>
        <p:spPr>
          <a:xfrm>
            <a:off x="8081010" y="1463040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</p:spTree>
    <p:extLst>
      <p:ext uri="{BB962C8B-B14F-4D97-AF65-F5344CB8AC3E}">
        <p14:creationId xmlns:p14="http://schemas.microsoft.com/office/powerpoint/2010/main" val="151980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762B-7AE5-47F3-8E1D-8629BD30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350" y="389809"/>
            <a:ext cx="6707226" cy="713833"/>
          </a:xfrm>
        </p:spPr>
        <p:txBody>
          <a:bodyPr/>
          <a:lstStyle/>
          <a:p>
            <a:r>
              <a:rPr lang="hu-HU" dirty="0"/>
              <a:t>A kkv-szektor versenyképességét több intézkedés is támogatja</a:t>
            </a:r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0CA4F35A-78D3-470F-91A7-3142BEC507DC}"/>
              </a:ext>
            </a:extLst>
          </p:cNvPr>
          <p:cNvSpPr txBox="1">
            <a:spLocks/>
          </p:cNvSpPr>
          <p:nvPr/>
        </p:nvSpPr>
        <p:spPr>
          <a:xfrm>
            <a:off x="4013423" y="6539275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7" name="Picture 10" descr="https://cdn2.iconfinder.com/data/icons/competitive-strategy-and-corporate-training/512/715_idea_innovation_light_solution_startup-256.png">
            <a:extLst>
              <a:ext uri="{FF2B5EF4-FFF2-40B4-BE49-F238E27FC236}">
                <a16:creationId xmlns:a16="http://schemas.microsoft.com/office/drawing/2014/main" id="{17340A97-29EF-4C83-B83F-20DD1CBF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53" y="188316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124">
            <a:extLst>
              <a:ext uri="{FF2B5EF4-FFF2-40B4-BE49-F238E27FC236}">
                <a16:creationId xmlns:a16="http://schemas.microsoft.com/office/drawing/2014/main" id="{B1F214C9-EE29-4792-B390-E30887A76685}"/>
              </a:ext>
            </a:extLst>
          </p:cNvPr>
          <p:cNvSpPr txBox="1"/>
          <p:nvPr/>
        </p:nvSpPr>
        <p:spPr>
          <a:xfrm>
            <a:off x="3160853" y="685512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INNOVATÍV KKV-K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48FA3F-ED7A-4894-A032-7314531D6C67}"/>
              </a:ext>
            </a:extLst>
          </p:cNvPr>
          <p:cNvSpPr/>
          <p:nvPr/>
        </p:nvSpPr>
        <p:spPr>
          <a:xfrm>
            <a:off x="3678170" y="2294863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Felszámolási eljárások egyszerűsítése, gyorsítása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2C8520-6EAE-4161-AFBE-9391CEFEFFDE}"/>
              </a:ext>
            </a:extLst>
          </p:cNvPr>
          <p:cNvSpPr/>
          <p:nvPr/>
        </p:nvSpPr>
        <p:spPr>
          <a:xfrm>
            <a:off x="3678170" y="3572439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Állami programok, lehetőségek széles körű kommunikációja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937DF6-51CD-4EFC-A2E7-B2D4F1CC5D73}"/>
              </a:ext>
            </a:extLst>
          </p:cNvPr>
          <p:cNvSpPr/>
          <p:nvPr/>
        </p:nvSpPr>
        <p:spPr>
          <a:xfrm>
            <a:off x="3621322" y="5011450"/>
            <a:ext cx="4332714" cy="9579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PhD végzettséggel rendelkezőkre vonatkozó adókedvezmény kiterjesztése az egyetemi végzettségű kutatók részére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D969E-4517-40DC-8355-EB576696FFEC}"/>
              </a:ext>
            </a:extLst>
          </p:cNvPr>
          <p:cNvSpPr txBox="1"/>
          <p:nvPr/>
        </p:nvSpPr>
        <p:spPr>
          <a:xfrm>
            <a:off x="8144912" y="2312169"/>
            <a:ext cx="39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Bevezetésre kerül egy új, fizetésképtelenséget megelőző eljárás, amely a csődeljárás alternatívája lehet.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BA04B-4D3D-4ECB-8C81-DB7CB81F0E83}"/>
              </a:ext>
            </a:extLst>
          </p:cNvPr>
          <p:cNvSpPr txBox="1"/>
          <p:nvPr/>
        </p:nvSpPr>
        <p:spPr>
          <a:xfrm>
            <a:off x="8125326" y="3569068"/>
            <a:ext cx="404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beruházás-ösztönző pályázatoknál az átfutási idő tartósan 45-60 napra csökkent a korábbi 3-5 hónap helyett.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29558-8BC4-495E-AEC4-700F0EE38545}"/>
              </a:ext>
            </a:extLst>
          </p:cNvPr>
          <p:cNvSpPr txBox="1"/>
          <p:nvPr/>
        </p:nvSpPr>
        <p:spPr>
          <a:xfrm>
            <a:off x="8144912" y="5011450"/>
            <a:ext cx="400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kutató-fejlesztő munkavállalók után a szociális hozzájárulási adó 50 százalékát kell a munkáltatónak megfizetnie.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505A4E-D082-44DC-A7C0-EB09788FF3A7}"/>
              </a:ext>
            </a:extLst>
          </p:cNvPr>
          <p:cNvSpPr/>
          <p:nvPr/>
        </p:nvSpPr>
        <p:spPr>
          <a:xfrm>
            <a:off x="3523747" y="2971436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9A4FC5-E8D1-4501-9784-CA400C8EC0ED}"/>
              </a:ext>
            </a:extLst>
          </p:cNvPr>
          <p:cNvSpPr/>
          <p:nvPr/>
        </p:nvSpPr>
        <p:spPr>
          <a:xfrm>
            <a:off x="3507022" y="4215557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DCC98F-E651-4558-99BF-470C72C1A37F}"/>
              </a:ext>
            </a:extLst>
          </p:cNvPr>
          <p:cNvSpPr/>
          <p:nvPr/>
        </p:nvSpPr>
        <p:spPr>
          <a:xfrm>
            <a:off x="3507022" y="5650845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D9FD33-DA87-41F2-9778-9330C40E3E8F}"/>
              </a:ext>
            </a:extLst>
          </p:cNvPr>
          <p:cNvSpPr/>
          <p:nvPr/>
        </p:nvSpPr>
        <p:spPr>
          <a:xfrm>
            <a:off x="4274820" y="1474470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MNB javaslat: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7BB321-893D-4633-A713-EE94FC824DCA}"/>
              </a:ext>
            </a:extLst>
          </p:cNvPr>
          <p:cNvSpPr/>
          <p:nvPr/>
        </p:nvSpPr>
        <p:spPr>
          <a:xfrm>
            <a:off x="8081010" y="1463040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</p:spTree>
    <p:extLst>
      <p:ext uri="{BB962C8B-B14F-4D97-AF65-F5344CB8AC3E}">
        <p14:creationId xmlns:p14="http://schemas.microsoft.com/office/powerpoint/2010/main" val="12674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8573-3082-483E-A395-32E58F59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0" y="321445"/>
            <a:ext cx="7050126" cy="713833"/>
          </a:xfrm>
        </p:spPr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aktív szerepet vállal a pénzügyi rendszer fejlesztésében</a:t>
            </a:r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D53FD102-0664-4F98-9808-CC9B5FF2355D}"/>
              </a:ext>
            </a:extLst>
          </p:cNvPr>
          <p:cNvSpPr txBox="1">
            <a:spLocks/>
          </p:cNvSpPr>
          <p:nvPr/>
        </p:nvSpPr>
        <p:spPr>
          <a:xfrm>
            <a:off x="3928628" y="6592523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6CA9FD-136A-4B86-A917-0E3FEB748662}"/>
              </a:ext>
            </a:extLst>
          </p:cNvPr>
          <p:cNvGrpSpPr/>
          <p:nvPr/>
        </p:nvGrpSpPr>
        <p:grpSpPr>
          <a:xfrm>
            <a:off x="3591715" y="3597844"/>
            <a:ext cx="4270034" cy="2654366"/>
            <a:chOff x="581507" y="1869002"/>
            <a:chExt cx="3107792" cy="197973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D02E2B-6D9B-4850-B8E7-16ABA4930212}"/>
                </a:ext>
              </a:extLst>
            </p:cNvPr>
            <p:cNvSpPr/>
            <p:nvPr/>
          </p:nvSpPr>
          <p:spPr>
            <a:xfrm>
              <a:off x="581507" y="3038863"/>
              <a:ext cx="3082834" cy="8098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Egyszerűbb és gyorsabb online szerződéskötés és aláírás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F9C62D1-9398-4BFB-B2CD-028D21007A83}"/>
                </a:ext>
              </a:extLst>
            </p:cNvPr>
            <p:cNvSpPr/>
            <p:nvPr/>
          </p:nvSpPr>
          <p:spPr>
            <a:xfrm>
              <a:off x="606465" y="1869002"/>
              <a:ext cx="3082834" cy="75214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„Fordított” kezességvállalási eljárás kialakítása</a:t>
              </a:r>
            </a:p>
          </p:txBody>
        </p:sp>
      </p:grpSp>
      <p:pic>
        <p:nvPicPr>
          <p:cNvPr id="11" name="Picture 16" descr="https://cdn0.iconfinder.com/data/icons/finance-android-l-lollipop-icon-pack/24/money_bag-256.png">
            <a:extLst>
              <a:ext uri="{FF2B5EF4-FFF2-40B4-BE49-F238E27FC236}">
                <a16:creationId xmlns:a16="http://schemas.microsoft.com/office/drawing/2014/main" id="{79BE02E0-9E4B-436D-B93C-EE9F115F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23" y="17508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4">
            <a:extLst>
              <a:ext uri="{FF2B5EF4-FFF2-40B4-BE49-F238E27FC236}">
                <a16:creationId xmlns:a16="http://schemas.microsoft.com/office/drawing/2014/main" id="{7B872E53-C87C-47A0-A8A5-E77AF93CF36F}"/>
              </a:ext>
            </a:extLst>
          </p:cNvPr>
          <p:cNvSpPr txBox="1"/>
          <p:nvPr/>
        </p:nvSpPr>
        <p:spPr>
          <a:xfrm>
            <a:off x="3218003" y="699660"/>
            <a:ext cx="1571167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FINANSZÍROZÁS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89F-283C-437E-958B-495110C74701}"/>
              </a:ext>
            </a:extLst>
          </p:cNvPr>
          <p:cNvSpPr txBox="1"/>
          <p:nvPr/>
        </p:nvSpPr>
        <p:spPr>
          <a:xfrm>
            <a:off x="7895461" y="5136565"/>
            <a:ext cx="4296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jövőben az ügyfélátvilágításra és azonosításra a Központi Azonosítási Ügynök is alkalmazható lesz.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80E16-F22F-4342-ACEB-C6507D5F37AF}"/>
              </a:ext>
            </a:extLst>
          </p:cNvPr>
          <p:cNvSpPr txBox="1"/>
          <p:nvPr/>
        </p:nvSpPr>
        <p:spPr>
          <a:xfrm>
            <a:off x="7969821" y="3637333"/>
            <a:ext cx="422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dirty="0" err="1">
                <a:solidFill>
                  <a:schemeClr val="tx2"/>
                </a:solidFill>
              </a:rPr>
              <a:t>Garantiqa</a:t>
            </a:r>
            <a:r>
              <a:rPr lang="hu-HU" dirty="0">
                <a:solidFill>
                  <a:schemeClr val="tx2"/>
                </a:solidFill>
              </a:rPr>
              <a:t> Hitelgarancia Zrt. és az Agrár Vállalkozási Hitelgarancia Alapítvány is biztosítja a garanciaképesség lekérdezését.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8CC232-DBB5-4B18-B8AC-6A395195B6CB}"/>
              </a:ext>
            </a:extLst>
          </p:cNvPr>
          <p:cNvSpPr/>
          <p:nvPr/>
        </p:nvSpPr>
        <p:spPr>
          <a:xfrm>
            <a:off x="3461946" y="6030978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298CC9-3454-4E06-9E1E-C0B43AA61541}"/>
              </a:ext>
            </a:extLst>
          </p:cNvPr>
          <p:cNvSpPr/>
          <p:nvPr/>
        </p:nvSpPr>
        <p:spPr>
          <a:xfrm>
            <a:off x="3484806" y="4334740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F9C802-555A-4EF8-B97D-82566E96B5B0}"/>
              </a:ext>
            </a:extLst>
          </p:cNvPr>
          <p:cNvSpPr/>
          <p:nvPr/>
        </p:nvSpPr>
        <p:spPr>
          <a:xfrm>
            <a:off x="3579320" y="2225034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biztosítóváltás segítése jogi és technológiai eszközökkel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E5BF29-83A9-410C-B079-AEFF11088D11}"/>
              </a:ext>
            </a:extLst>
          </p:cNvPr>
          <p:cNvSpPr/>
          <p:nvPr/>
        </p:nvSpPr>
        <p:spPr>
          <a:xfrm>
            <a:off x="3450516" y="2959130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43344-DA5E-41F3-BBA1-E696E14CF36B}"/>
              </a:ext>
            </a:extLst>
          </p:cNvPr>
          <p:cNvSpPr txBox="1"/>
          <p:nvPr/>
        </p:nvSpPr>
        <p:spPr>
          <a:xfrm>
            <a:off x="7884031" y="2103840"/>
            <a:ext cx="422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Minősített Fogyasztóbarát Otthonbiztosításnál feltétel a negyedéves váltás lehetősége. Az MNB összehasonlító oldalt fejlesztett a fogyasztók segítségéül.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5E106E-C800-43CB-B985-9D580131EAE4}"/>
              </a:ext>
            </a:extLst>
          </p:cNvPr>
          <p:cNvGrpSpPr/>
          <p:nvPr/>
        </p:nvGrpSpPr>
        <p:grpSpPr>
          <a:xfrm>
            <a:off x="7344031" y="4915109"/>
            <a:ext cx="540000" cy="540000"/>
            <a:chOff x="13260907" y="1711965"/>
            <a:chExt cx="540000" cy="540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3DD137-66BC-4355-939E-1C5CAEAA4CF8}"/>
                </a:ext>
              </a:extLst>
            </p:cNvPr>
            <p:cNvSpPr/>
            <p:nvPr/>
          </p:nvSpPr>
          <p:spPr>
            <a:xfrm>
              <a:off x="13260907" y="1711965"/>
              <a:ext cx="540000" cy="54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2" name="Picture 2" descr="Cpu Free Icon">
              <a:extLst>
                <a:ext uri="{FF2B5EF4-FFF2-40B4-BE49-F238E27FC236}">
                  <a16:creationId xmlns:a16="http://schemas.microsoft.com/office/drawing/2014/main" id="{F177CE29-A967-4A64-BF4E-29C5F0EA1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658" y="1759777"/>
              <a:ext cx="444375" cy="44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BD3373-B24F-454B-9407-A568E8B372AF}"/>
              </a:ext>
            </a:extLst>
          </p:cNvPr>
          <p:cNvGrpSpPr/>
          <p:nvPr/>
        </p:nvGrpSpPr>
        <p:grpSpPr>
          <a:xfrm>
            <a:off x="7314157" y="2123345"/>
            <a:ext cx="540000" cy="540000"/>
            <a:chOff x="13260907" y="1711965"/>
            <a:chExt cx="540000" cy="54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E64FEB-8600-4AF1-81AB-8CA65D14DE8D}"/>
                </a:ext>
              </a:extLst>
            </p:cNvPr>
            <p:cNvSpPr/>
            <p:nvPr/>
          </p:nvSpPr>
          <p:spPr>
            <a:xfrm>
              <a:off x="13260907" y="1711965"/>
              <a:ext cx="540000" cy="54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5" name="Picture 2" descr="Cpu Free Icon">
              <a:extLst>
                <a:ext uri="{FF2B5EF4-FFF2-40B4-BE49-F238E27FC236}">
                  <a16:creationId xmlns:a16="http://schemas.microsoft.com/office/drawing/2014/main" id="{44B12126-ABE8-4B9C-A364-E3953DEE8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658" y="1759777"/>
              <a:ext cx="444375" cy="44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B55C89-9A46-459B-B298-1562FD9B82B1}"/>
              </a:ext>
            </a:extLst>
          </p:cNvPr>
          <p:cNvSpPr/>
          <p:nvPr/>
        </p:nvSpPr>
        <p:spPr>
          <a:xfrm>
            <a:off x="4274820" y="1474470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MNB javaslat: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3F9D79-DE55-4FAA-892D-2222169B064A}"/>
              </a:ext>
            </a:extLst>
          </p:cNvPr>
          <p:cNvSpPr/>
          <p:nvPr/>
        </p:nvSpPr>
        <p:spPr>
          <a:xfrm>
            <a:off x="8081010" y="1463040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</p:spTree>
    <p:extLst>
      <p:ext uri="{BB962C8B-B14F-4D97-AF65-F5344CB8AC3E}">
        <p14:creationId xmlns:p14="http://schemas.microsoft.com/office/powerpoint/2010/main" val="46192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966A-EB1D-4ED0-AB79-D7C63FAB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90" y="401239"/>
            <a:ext cx="6332220" cy="713833"/>
          </a:xfrm>
        </p:spPr>
        <p:txBody>
          <a:bodyPr/>
          <a:lstStyle/>
          <a:p>
            <a:r>
              <a:rPr lang="hu-HU" dirty="0"/>
              <a:t>A családtámogatási rendszer tovább bővül</a:t>
            </a:r>
          </a:p>
        </p:txBody>
      </p:sp>
      <p:pic>
        <p:nvPicPr>
          <p:cNvPr id="6" name="Kép 145">
            <a:extLst>
              <a:ext uri="{FF2B5EF4-FFF2-40B4-BE49-F238E27FC236}">
                <a16:creationId xmlns:a16="http://schemas.microsoft.com/office/drawing/2014/main" id="{F81879DB-0BD2-47CE-99DE-BC8EA3C31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33" y="159177"/>
            <a:ext cx="504000" cy="504000"/>
          </a:xfrm>
          <a:prstGeom prst="rect">
            <a:avLst/>
          </a:prstGeom>
          <a:noFill/>
        </p:spPr>
      </p:pic>
      <p:sp>
        <p:nvSpPr>
          <p:cNvPr id="8" name="Szövegdoboz 124">
            <a:extLst>
              <a:ext uri="{FF2B5EF4-FFF2-40B4-BE49-F238E27FC236}">
                <a16:creationId xmlns:a16="http://schemas.microsoft.com/office/drawing/2014/main" id="{1F82FA54-A251-48D3-9D82-BDDF3D1AC557}"/>
              </a:ext>
            </a:extLst>
          </p:cNvPr>
          <p:cNvSpPr txBox="1"/>
          <p:nvPr/>
        </p:nvSpPr>
        <p:spPr>
          <a:xfrm>
            <a:off x="3229433" y="674126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DEMOGRÁFIA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6955DC-F806-4C0A-B949-853086DF920E}"/>
              </a:ext>
            </a:extLst>
          </p:cNvPr>
          <p:cNvSpPr/>
          <p:nvPr/>
        </p:nvSpPr>
        <p:spPr>
          <a:xfrm>
            <a:off x="3572264" y="3752021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gyermekek nyári táboroztatásának támogatása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7E41D-34AC-424F-8B1B-6FCB4B25287D}"/>
              </a:ext>
            </a:extLst>
          </p:cNvPr>
          <p:cNvSpPr txBox="1"/>
          <p:nvPr/>
        </p:nvSpPr>
        <p:spPr>
          <a:xfrm>
            <a:off x="8027192" y="3735206"/>
            <a:ext cx="4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2021-ben összesen 150 ezer táborozónak biztosítanak ottlakásos kikapcsolódási lehetőséget az Erzsébet-táborokban.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649237-1E11-416A-92AB-9EEC7129B7E5}"/>
              </a:ext>
            </a:extLst>
          </p:cNvPr>
          <p:cNvSpPr/>
          <p:nvPr/>
        </p:nvSpPr>
        <p:spPr>
          <a:xfrm>
            <a:off x="3572901" y="5048675"/>
            <a:ext cx="4255167" cy="9579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Pénzügyi családtámogatási rendszer munkavállaláshoz kötött elemei kövessék a dinamikus bérnövekedést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732C3B-C773-4DC2-8893-AF811B8AD86E}"/>
              </a:ext>
            </a:extLst>
          </p:cNvPr>
          <p:cNvSpPr/>
          <p:nvPr/>
        </p:nvSpPr>
        <p:spPr>
          <a:xfrm>
            <a:off x="3480823" y="5783494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B326F-00D5-4100-8F35-BFB0072D82E6}"/>
              </a:ext>
            </a:extLst>
          </p:cNvPr>
          <p:cNvSpPr txBox="1"/>
          <p:nvPr/>
        </p:nvSpPr>
        <p:spPr>
          <a:xfrm>
            <a:off x="7992902" y="5018580"/>
            <a:ext cx="4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minimálbér és garantált bérminimum emelkedésével összhangban nő a gyed, a hallgatói gyed és a </a:t>
            </a:r>
            <a:r>
              <a:rPr lang="hu-HU" dirty="0" err="1">
                <a:solidFill>
                  <a:schemeClr val="tx2"/>
                </a:solidFill>
              </a:rPr>
              <a:t>gyod</a:t>
            </a:r>
            <a:r>
              <a:rPr lang="hu-HU" dirty="0">
                <a:solidFill>
                  <a:schemeClr val="tx2"/>
                </a:solidFill>
              </a:rPr>
              <a:t> összege.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0C89499-3659-4EF1-AFF1-99D84A0AEE81}"/>
              </a:ext>
            </a:extLst>
          </p:cNvPr>
          <p:cNvSpPr/>
          <p:nvPr/>
        </p:nvSpPr>
        <p:spPr>
          <a:xfrm>
            <a:off x="3592326" y="2427016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csecsemőgondozási díj (</a:t>
            </a:r>
            <a:r>
              <a:rPr lang="hu-HU" b="1" dirty="0" err="1">
                <a:solidFill>
                  <a:schemeClr val="tx2"/>
                </a:solidFill>
              </a:rPr>
              <a:t>csed</a:t>
            </a:r>
            <a:r>
              <a:rPr lang="hu-HU" b="1" dirty="0">
                <a:solidFill>
                  <a:schemeClr val="tx2"/>
                </a:solidFill>
              </a:rPr>
              <a:t>) és a gyermekgondozási díj (gyed) felső határának növelése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A40BA3-3B70-46CA-9A50-2F0850A53118}"/>
              </a:ext>
            </a:extLst>
          </p:cNvPr>
          <p:cNvSpPr/>
          <p:nvPr/>
        </p:nvSpPr>
        <p:spPr>
          <a:xfrm>
            <a:off x="3464623" y="4472820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EF89B-61C9-40A3-B25E-58F8E7BB1AF4}"/>
              </a:ext>
            </a:extLst>
          </p:cNvPr>
          <p:cNvSpPr txBox="1"/>
          <p:nvPr/>
        </p:nvSpPr>
        <p:spPr>
          <a:xfrm>
            <a:off x="8027192" y="2406268"/>
            <a:ext cx="4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2021 júliusától a csecsemőgondozási díj (</a:t>
            </a:r>
            <a:r>
              <a:rPr lang="hu-HU" dirty="0" err="1">
                <a:solidFill>
                  <a:schemeClr val="tx2"/>
                </a:solidFill>
              </a:rPr>
              <a:t>csed</a:t>
            </a:r>
            <a:r>
              <a:rPr lang="hu-HU" dirty="0">
                <a:solidFill>
                  <a:schemeClr val="tx2"/>
                </a:solidFill>
              </a:rPr>
              <a:t>) összege az anya munkabérének 70 százalékáról 100 százalékára emelkedett.</a:t>
            </a:r>
          </a:p>
        </p:txBody>
      </p:sp>
      <p:sp>
        <p:nvSpPr>
          <p:cNvPr id="24" name="Szöveg helye 3">
            <a:extLst>
              <a:ext uri="{FF2B5EF4-FFF2-40B4-BE49-F238E27FC236}">
                <a16:creationId xmlns:a16="http://schemas.microsoft.com/office/drawing/2014/main" id="{E24EC6B4-8C6E-4943-AEF5-FC95F0836286}"/>
              </a:ext>
            </a:extLst>
          </p:cNvPr>
          <p:cNvSpPr txBox="1">
            <a:spLocks/>
          </p:cNvSpPr>
          <p:nvPr/>
        </p:nvSpPr>
        <p:spPr>
          <a:xfrm>
            <a:off x="4013423" y="6488667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6F959F-D9F6-45FF-BBC4-3B45AB1EFEE1}"/>
              </a:ext>
            </a:extLst>
          </p:cNvPr>
          <p:cNvSpPr/>
          <p:nvPr/>
        </p:nvSpPr>
        <p:spPr>
          <a:xfrm>
            <a:off x="3484260" y="3117785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5F286B-D2C6-4541-A5B4-3BCDB5EFE365}"/>
              </a:ext>
            </a:extLst>
          </p:cNvPr>
          <p:cNvSpPr/>
          <p:nvPr/>
        </p:nvSpPr>
        <p:spPr>
          <a:xfrm>
            <a:off x="4274820" y="1474470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MNB javaslat: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980D3D-5208-4652-A3DF-68408C5C5B28}"/>
              </a:ext>
            </a:extLst>
          </p:cNvPr>
          <p:cNvSpPr/>
          <p:nvPr/>
        </p:nvSpPr>
        <p:spPr>
          <a:xfrm>
            <a:off x="8081010" y="1463040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</p:spTree>
    <p:extLst>
      <p:ext uri="{BB962C8B-B14F-4D97-AF65-F5344CB8AC3E}">
        <p14:creationId xmlns:p14="http://schemas.microsoft.com/office/powerpoint/2010/main" val="378770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C65C-3AC0-4A56-A0DB-14C9B69C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650" y="309799"/>
            <a:ext cx="6627216" cy="713833"/>
          </a:xfrm>
        </p:spPr>
        <p:txBody>
          <a:bodyPr>
            <a:normAutofit/>
          </a:bodyPr>
          <a:lstStyle/>
          <a:p>
            <a:r>
              <a:rPr lang="hu-HU" dirty="0"/>
              <a:t>Béremelések az egészségügyben</a:t>
            </a:r>
          </a:p>
        </p:txBody>
      </p:sp>
      <p:sp>
        <p:nvSpPr>
          <p:cNvPr id="29" name="Szöveg helye 3">
            <a:extLst>
              <a:ext uri="{FF2B5EF4-FFF2-40B4-BE49-F238E27FC236}">
                <a16:creationId xmlns:a16="http://schemas.microsoft.com/office/drawing/2014/main" id="{FAEAD4C3-1D1D-4895-AEB4-7ED224B11B98}"/>
              </a:ext>
            </a:extLst>
          </p:cNvPr>
          <p:cNvSpPr txBox="1">
            <a:spLocks/>
          </p:cNvSpPr>
          <p:nvPr/>
        </p:nvSpPr>
        <p:spPr>
          <a:xfrm>
            <a:off x="4154067" y="6547553"/>
            <a:ext cx="36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30" name="Picture 14" descr="https://cdn3.iconfinder.com/data/icons/wpzoom-developer-icon-set/500/100-256.png">
            <a:extLst>
              <a:ext uri="{FF2B5EF4-FFF2-40B4-BE49-F238E27FC236}">
                <a16:creationId xmlns:a16="http://schemas.microsoft.com/office/drawing/2014/main" id="{DC5E4EB0-E0BB-48D3-B60C-92C0BC37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23" y="206720"/>
            <a:ext cx="411173" cy="4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zövegdoboz 124">
            <a:extLst>
              <a:ext uri="{FF2B5EF4-FFF2-40B4-BE49-F238E27FC236}">
                <a16:creationId xmlns:a16="http://schemas.microsoft.com/office/drawing/2014/main" id="{CEB256DA-268D-4384-9D07-4A0AB3711D0B}"/>
              </a:ext>
            </a:extLst>
          </p:cNvPr>
          <p:cNvSpPr txBox="1"/>
          <p:nvPr/>
        </p:nvSpPr>
        <p:spPr>
          <a:xfrm>
            <a:off x="3240710" y="640183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EGÉSZSÉG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78675-09AC-4A07-B022-8006E7AF8088}"/>
              </a:ext>
            </a:extLst>
          </p:cNvPr>
          <p:cNvGrpSpPr/>
          <p:nvPr/>
        </p:nvGrpSpPr>
        <p:grpSpPr>
          <a:xfrm>
            <a:off x="3564270" y="2323271"/>
            <a:ext cx="4275228" cy="3597469"/>
            <a:chOff x="513210" y="2489450"/>
            <a:chExt cx="3111572" cy="32571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D35A733-CC9D-446F-8690-6EB638CB0E06}"/>
                </a:ext>
              </a:extLst>
            </p:cNvPr>
            <p:cNvSpPr/>
            <p:nvPr/>
          </p:nvSpPr>
          <p:spPr>
            <a:xfrm>
              <a:off x="513210" y="4788648"/>
              <a:ext cx="3111572" cy="957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Átlátható bérezési rendszer kialakítása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31C301D-5214-4910-9D48-DB8231E1D57D}"/>
                </a:ext>
              </a:extLst>
            </p:cNvPr>
            <p:cNvSpPr/>
            <p:nvPr/>
          </p:nvSpPr>
          <p:spPr>
            <a:xfrm>
              <a:off x="527347" y="2489450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Teljesítményvolumen korlátok alkalmazásának felülvizsgálata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FB5A5D-06C6-4217-B59D-CE9783E0076E}"/>
              </a:ext>
            </a:extLst>
          </p:cNvPr>
          <p:cNvSpPr txBox="1"/>
          <p:nvPr/>
        </p:nvSpPr>
        <p:spPr>
          <a:xfrm>
            <a:off x="8004152" y="4718574"/>
            <a:ext cx="403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2021 és 2023 között három lépcsőben  átlagosan 2</a:t>
            </a:r>
            <a:r>
              <a:rPr lang="hu-HU" sz="1800" i="1" dirty="0">
                <a:solidFill>
                  <a:srgbClr val="1B4A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hu-HU" dirty="0">
                <a:solidFill>
                  <a:schemeClr val="tx2"/>
                </a:solidFill>
              </a:rPr>
              <a:t>2,5-szeresére emelkedik az orvosok fizetése és a szakdolgozóké is tovább nőtt 30 százalékkal 2022. januárban.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10DEB4-3C1B-4A9A-9E33-A4D26CDE99C8}"/>
              </a:ext>
            </a:extLst>
          </p:cNvPr>
          <p:cNvSpPr txBox="1"/>
          <p:nvPr/>
        </p:nvSpPr>
        <p:spPr>
          <a:xfrm>
            <a:off x="8038622" y="2287678"/>
            <a:ext cx="4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Új finanszírozási modulok bevezetése kezdődik meg 2022-től 45 milliárd forintból, melynek első lépése az éves keretgazdálkodás bevezetése.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6E3DAE-04A2-4984-B8A5-E7A2F49C65B3}"/>
              </a:ext>
            </a:extLst>
          </p:cNvPr>
          <p:cNvSpPr/>
          <p:nvPr/>
        </p:nvSpPr>
        <p:spPr>
          <a:xfrm>
            <a:off x="3446533" y="5714369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FE5F23-0C55-4D4D-BDC5-AFCAD6F97634}"/>
              </a:ext>
            </a:extLst>
          </p:cNvPr>
          <p:cNvSpPr/>
          <p:nvPr/>
        </p:nvSpPr>
        <p:spPr>
          <a:xfrm>
            <a:off x="3423673" y="3055500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8D045F-CBA0-471D-9AB6-ACA8195B8406}"/>
              </a:ext>
            </a:extLst>
          </p:cNvPr>
          <p:cNvSpPr/>
          <p:nvPr/>
        </p:nvSpPr>
        <p:spPr>
          <a:xfrm>
            <a:off x="3595761" y="3608495"/>
            <a:ext cx="4255167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A háziorvosi rendszer funkcióinak erősítése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CF3B975-417F-4EA8-A9F2-184B9030AC78}"/>
              </a:ext>
            </a:extLst>
          </p:cNvPr>
          <p:cNvSpPr/>
          <p:nvPr/>
        </p:nvSpPr>
        <p:spPr>
          <a:xfrm>
            <a:off x="3446533" y="4377604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4E25B-9000-4360-AAF8-9D7A03EE9FC9}"/>
              </a:ext>
            </a:extLst>
          </p:cNvPr>
          <p:cNvSpPr txBox="1"/>
          <p:nvPr/>
        </p:nvSpPr>
        <p:spPr>
          <a:xfrm>
            <a:off x="8038622" y="3648027"/>
            <a:ext cx="4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kormány az alapellátás minőségi működésére 2021-ben 100 milliárd forinttal több forrást biztosít.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878FAE-7D94-461A-A5EA-9299221FA5B2}"/>
              </a:ext>
            </a:extLst>
          </p:cNvPr>
          <p:cNvSpPr/>
          <p:nvPr/>
        </p:nvSpPr>
        <p:spPr>
          <a:xfrm>
            <a:off x="4274820" y="1474470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MNB javaslat: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D415D2-D612-4FD1-B496-951B267566AF}"/>
              </a:ext>
            </a:extLst>
          </p:cNvPr>
          <p:cNvSpPr/>
          <p:nvPr/>
        </p:nvSpPr>
        <p:spPr>
          <a:xfrm>
            <a:off x="8081010" y="1463040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</p:spTree>
    <p:extLst>
      <p:ext uri="{BB962C8B-B14F-4D97-AF65-F5344CB8AC3E}">
        <p14:creationId xmlns:p14="http://schemas.microsoft.com/office/powerpoint/2010/main" val="349820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0ECD-4141-419A-BDA1-6015D8A4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360" y="355519"/>
            <a:ext cx="6650076" cy="713833"/>
          </a:xfrm>
        </p:spPr>
        <p:txBody>
          <a:bodyPr/>
          <a:lstStyle/>
          <a:p>
            <a:r>
              <a:rPr lang="hu-HU" dirty="0"/>
              <a:t>Az oktatási rendszer több szintjén is fontos </a:t>
            </a:r>
            <a:r>
              <a:rPr lang="hu-HU" dirty="0" err="1"/>
              <a:t>előrelépésre</a:t>
            </a:r>
            <a:r>
              <a:rPr lang="hu-HU" dirty="0"/>
              <a:t> került sor</a:t>
            </a:r>
          </a:p>
        </p:txBody>
      </p:sp>
      <p:pic>
        <p:nvPicPr>
          <p:cNvPr id="6" name="Picture 6" descr="https://cdn2.iconfinder.com/data/icons/entrepreneur-solid-high-risk-high-return/512/Self_improvement-256.png">
            <a:extLst>
              <a:ext uri="{FF2B5EF4-FFF2-40B4-BE49-F238E27FC236}">
                <a16:creationId xmlns:a16="http://schemas.microsoft.com/office/drawing/2014/main" id="{3E3EACF4-BC49-4E99-8CD9-25F64C19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61" y="105189"/>
            <a:ext cx="54053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124">
            <a:extLst>
              <a:ext uri="{FF2B5EF4-FFF2-40B4-BE49-F238E27FC236}">
                <a16:creationId xmlns:a16="http://schemas.microsoft.com/office/drawing/2014/main" id="{9A958013-29E5-468D-96D5-F2FA257CD521}"/>
              </a:ext>
            </a:extLst>
          </p:cNvPr>
          <p:cNvSpPr txBox="1"/>
          <p:nvPr/>
        </p:nvSpPr>
        <p:spPr>
          <a:xfrm>
            <a:off x="3223610" y="645132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TUDÁS</a:t>
            </a:r>
          </a:p>
        </p:txBody>
      </p:sp>
      <p:sp>
        <p:nvSpPr>
          <p:cNvPr id="25" name="Szöveg helye 3">
            <a:extLst>
              <a:ext uri="{FF2B5EF4-FFF2-40B4-BE49-F238E27FC236}">
                <a16:creationId xmlns:a16="http://schemas.microsoft.com/office/drawing/2014/main" id="{579CE793-EAD1-499A-8EAF-EA6066BEAA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4591" y="6547553"/>
            <a:ext cx="3600000" cy="257927"/>
          </a:xfrm>
        </p:spPr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6BECFB8-6C2B-4910-8E0D-EFDB25BF42B3}"/>
              </a:ext>
            </a:extLst>
          </p:cNvPr>
          <p:cNvSpPr/>
          <p:nvPr/>
        </p:nvSpPr>
        <p:spPr>
          <a:xfrm>
            <a:off x="3617984" y="3683441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Versengő környezet kialakítása a felsőoktatásban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F3CA7D-5031-4FC8-8E35-91CF10EEDA4A}"/>
              </a:ext>
            </a:extLst>
          </p:cNvPr>
          <p:cNvSpPr txBox="1"/>
          <p:nvPr/>
        </p:nvSpPr>
        <p:spPr>
          <a:xfrm>
            <a:off x="8072912" y="3588856"/>
            <a:ext cx="4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modellváltó egyetemek infrastruktúra fejlesztésre 2700 milliárd forintot kaphatnak. Ezen felül 30 százalékos bérfejlesztésre kerül sor.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E9A420-2741-4AA5-A73C-0F07C55B030A}"/>
              </a:ext>
            </a:extLst>
          </p:cNvPr>
          <p:cNvSpPr/>
          <p:nvPr/>
        </p:nvSpPr>
        <p:spPr>
          <a:xfrm>
            <a:off x="3492253" y="4392810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E1D7D7-6FD8-4BF4-8287-7A73C112F246}"/>
              </a:ext>
            </a:extLst>
          </p:cNvPr>
          <p:cNvSpPr/>
          <p:nvPr/>
        </p:nvSpPr>
        <p:spPr>
          <a:xfrm>
            <a:off x="3618621" y="5037245"/>
            <a:ext cx="4255167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Pénzügyi kultúra mélyítése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DD18DA7-59E6-4C21-AB4B-648390C15473}"/>
              </a:ext>
            </a:extLst>
          </p:cNvPr>
          <p:cNvSpPr/>
          <p:nvPr/>
        </p:nvSpPr>
        <p:spPr>
          <a:xfrm>
            <a:off x="3492253" y="5772064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1AD592-C562-43F2-8E86-3C605887F00F}"/>
              </a:ext>
            </a:extLst>
          </p:cNvPr>
          <p:cNvSpPr txBox="1"/>
          <p:nvPr/>
        </p:nvSpPr>
        <p:spPr>
          <a:xfrm>
            <a:off x="8072912" y="5058955"/>
            <a:ext cx="4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PÉNZ7 programban a 2020/2021-es tanévben több mint 1100 iskola közel 172 ezer diákja vett részt.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46073BE-A818-4907-9008-AF9543651CBE}"/>
              </a:ext>
            </a:extLst>
          </p:cNvPr>
          <p:cNvSpPr/>
          <p:nvPr/>
        </p:nvSpPr>
        <p:spPr>
          <a:xfrm>
            <a:off x="3638046" y="2221276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Szakképző intézmények és piaci szereplők kapcsolatának erősítése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D2C31F-6286-4A26-8237-02BD0E4C34FA}"/>
              </a:ext>
            </a:extLst>
          </p:cNvPr>
          <p:cNvSpPr txBox="1"/>
          <p:nvPr/>
        </p:nvSpPr>
        <p:spPr>
          <a:xfrm>
            <a:off x="8072912" y="2255889"/>
            <a:ext cx="4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duális képzésben részt vevő vállalatok a diákok után jelentős adókedvezmények-ben részesülnek.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EAD5FC1-BE49-42A0-9408-B7F0C6608809}"/>
              </a:ext>
            </a:extLst>
          </p:cNvPr>
          <p:cNvSpPr/>
          <p:nvPr/>
        </p:nvSpPr>
        <p:spPr>
          <a:xfrm>
            <a:off x="3492253" y="2891579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B70D6E-3861-48AA-993B-5D1319E6DDE5}"/>
              </a:ext>
            </a:extLst>
          </p:cNvPr>
          <p:cNvSpPr/>
          <p:nvPr/>
        </p:nvSpPr>
        <p:spPr>
          <a:xfrm>
            <a:off x="4274820" y="1474470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MNB javaslat: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D29E4F-D21D-47CA-9206-8109EEB5258C}"/>
              </a:ext>
            </a:extLst>
          </p:cNvPr>
          <p:cNvSpPr/>
          <p:nvPr/>
        </p:nvSpPr>
        <p:spPr>
          <a:xfrm>
            <a:off x="8081010" y="1463040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</p:spTree>
    <p:extLst>
      <p:ext uri="{BB962C8B-B14F-4D97-AF65-F5344CB8AC3E}">
        <p14:creationId xmlns:p14="http://schemas.microsoft.com/office/powerpoint/2010/main" val="104758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5B9E-7101-4AC1-8B57-80D24C78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előrelépés ellenére több területen jelentős tér van a további fejlődésre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9F79B-7334-4E3E-A156-C97FCEC53D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3897" y="6412771"/>
            <a:ext cx="7679183" cy="22932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4D348-468A-495E-BA5F-69DBB40ABF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6079285"/>
            <a:ext cx="8390875" cy="229326"/>
          </a:xfrm>
        </p:spPr>
        <p:txBody>
          <a:bodyPr/>
          <a:lstStyle/>
          <a:p>
            <a:r>
              <a:rPr lang="hu-HU" dirty="0"/>
              <a:t>A VERSENYKÉPESSÉGI JAVASLATOK MEGVALÓSULÁSÁNAK MEGOSZLÁSA TÉMAKÖRÖNKÉNT (SZÁZALÉK)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BC109-0A99-4FB8-B4C8-E249730C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07" y="960547"/>
            <a:ext cx="7701500" cy="50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4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A78-6F17-47ED-9D1F-647B8BD2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254250"/>
            <a:ext cx="6644488" cy="2289538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61739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2A0C-A36B-4843-886F-336499D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Gazdasági felzárkózáshoz Teljes versenyképességi fordulat kell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241E94C-3036-4078-90B1-DE38B0DA5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769205"/>
              </p:ext>
            </p:extLst>
          </p:nvPr>
        </p:nvGraphicFramePr>
        <p:xfrm>
          <a:off x="3145329" y="1360665"/>
          <a:ext cx="5697627" cy="49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B9C054-5FA1-4ECB-9564-6E1C22D7EBAD}"/>
              </a:ext>
            </a:extLst>
          </p:cNvPr>
          <p:cNvSpPr txBox="1"/>
          <p:nvPr/>
        </p:nvSpPr>
        <p:spPr>
          <a:xfrm>
            <a:off x="3703905" y="3001105"/>
            <a:ext cx="102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/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F9A96-436B-472E-ACDD-9B8513F7A658}"/>
              </a:ext>
            </a:extLst>
          </p:cNvPr>
          <p:cNvSpPr txBox="1"/>
          <p:nvPr/>
        </p:nvSpPr>
        <p:spPr>
          <a:xfrm>
            <a:off x="3247876" y="1822603"/>
            <a:ext cx="114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42 %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B6EA75F-3C5F-4A76-A993-DBAF74ED177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8"/>
          <a:stretch>
            <a:fillRect/>
          </a:stretch>
        </p:blipFill>
        <p:spPr>
          <a:xfrm>
            <a:off x="8895172" y="1655918"/>
            <a:ext cx="3092235" cy="4410000"/>
          </a:xfrm>
          <a:prstGeom prst="rect">
            <a:avLst/>
          </a:prstGeom>
        </p:spPr>
      </p:pic>
      <p:pic>
        <p:nvPicPr>
          <p:cNvPr id="15" name="Picture 14" descr="Research">
            <a:extLst>
              <a:ext uri="{FF2B5EF4-FFF2-40B4-BE49-F238E27FC236}">
                <a16:creationId xmlns:a16="http://schemas.microsoft.com/office/drawing/2014/main" id="{8D468B3E-5376-4310-8138-ECF5EBAE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69" y="4066218"/>
            <a:ext cx="289543" cy="2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eadhunting free icon">
            <a:extLst>
              <a:ext uri="{FF2B5EF4-FFF2-40B4-BE49-F238E27FC236}">
                <a16:creationId xmlns:a16="http://schemas.microsoft.com/office/drawing/2014/main" id="{A98FA985-0CA7-45E4-A512-BD485FD7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99" y="4183157"/>
            <a:ext cx="289543" cy="2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trade free icon">
            <a:extLst>
              <a:ext uri="{FF2B5EF4-FFF2-40B4-BE49-F238E27FC236}">
                <a16:creationId xmlns:a16="http://schemas.microsoft.com/office/drawing/2014/main" id="{8F58466F-8B5F-410F-ACE8-A25AB2BD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26" y="4452794"/>
            <a:ext cx="402159" cy="40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D76F8E2B-B776-48BA-87D5-83A3E9BD877F}"/>
              </a:ext>
            </a:extLst>
          </p:cNvPr>
          <p:cNvSpPr txBox="1"/>
          <p:nvPr/>
        </p:nvSpPr>
        <p:spPr>
          <a:xfrm>
            <a:off x="11480873" y="5432038"/>
            <a:ext cx="487680" cy="2667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100" b="0" dirty="0">
                <a:solidFill>
                  <a:schemeClr val="tx2"/>
                </a:solidFill>
              </a:rPr>
              <a:t>2022</a:t>
            </a:r>
          </a:p>
        </p:txBody>
      </p:sp>
      <p:pic>
        <p:nvPicPr>
          <p:cNvPr id="20" name="Picture 6" descr="Tree Free Icon">
            <a:extLst>
              <a:ext uri="{FF2B5EF4-FFF2-40B4-BE49-F238E27FC236}">
                <a16:creationId xmlns:a16="http://schemas.microsoft.com/office/drawing/2014/main" id="{31105705-6377-4F30-B7BC-0CB23D96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93" y="5226851"/>
            <a:ext cx="379787" cy="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pu Free Icon">
            <a:extLst>
              <a:ext uri="{FF2B5EF4-FFF2-40B4-BE49-F238E27FC236}">
                <a16:creationId xmlns:a16="http://schemas.microsoft.com/office/drawing/2014/main" id="{DBDC2A06-970E-4D6B-89C4-D0ECA156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55" y="5524573"/>
            <a:ext cx="444375" cy="4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7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A84E-B8A4-462C-AA1C-80FAD8D5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versenyképességi mérőrendszer két részből épül fel</a:t>
            </a:r>
          </a:p>
        </p:txBody>
      </p:sp>
      <p:sp>
        <p:nvSpPr>
          <p:cNvPr id="6" name="Téglalap: lekerekített 4">
            <a:extLst>
              <a:ext uri="{FF2B5EF4-FFF2-40B4-BE49-F238E27FC236}">
                <a16:creationId xmlns:a16="http://schemas.microsoft.com/office/drawing/2014/main" id="{6C1D93CF-2243-4A65-A770-51A3CA0B1151}"/>
              </a:ext>
            </a:extLst>
          </p:cNvPr>
          <p:cNvSpPr/>
          <p:nvPr/>
        </p:nvSpPr>
        <p:spPr>
          <a:xfrm>
            <a:off x="5946185" y="1279876"/>
            <a:ext cx="3471781" cy="10892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MNB Versenyképességi mérőrendszer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: lekerekített 8">
            <a:extLst>
              <a:ext uri="{FF2B5EF4-FFF2-40B4-BE49-F238E27FC236}">
                <a16:creationId xmlns:a16="http://schemas.microsoft.com/office/drawing/2014/main" id="{A82A9977-5D88-4AAD-8A81-31EBA2E568F1}"/>
              </a:ext>
            </a:extLst>
          </p:cNvPr>
          <p:cNvSpPr/>
          <p:nvPr/>
        </p:nvSpPr>
        <p:spPr>
          <a:xfrm>
            <a:off x="3755246" y="3589165"/>
            <a:ext cx="3471781" cy="1700626"/>
          </a:xfrm>
          <a:prstGeom prst="roundRect">
            <a:avLst/>
          </a:prstGeom>
          <a:solidFill>
            <a:schemeClr val="accent6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Versenyképességi tükör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Milyen ütemben valósul meg az MNB 330 pontja?</a:t>
            </a:r>
          </a:p>
        </p:txBody>
      </p:sp>
      <p:sp>
        <p:nvSpPr>
          <p:cNvPr id="8" name="Téglalap: lekerekített 9">
            <a:extLst>
              <a:ext uri="{FF2B5EF4-FFF2-40B4-BE49-F238E27FC236}">
                <a16:creationId xmlns:a16="http://schemas.microsoft.com/office/drawing/2014/main" id="{42BA6E2E-5F79-4AC7-8091-6B59FA4619FD}"/>
              </a:ext>
            </a:extLst>
          </p:cNvPr>
          <p:cNvSpPr/>
          <p:nvPr/>
        </p:nvSpPr>
        <p:spPr>
          <a:xfrm>
            <a:off x="8137127" y="3588366"/>
            <a:ext cx="3471781" cy="170062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Versenyképességi jelentés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Milyen hatással van a javaslatok megvalósulása a versenyképességre?</a:t>
            </a:r>
          </a:p>
        </p:txBody>
      </p:sp>
      <p:sp>
        <p:nvSpPr>
          <p:cNvPr id="9" name="Szövegdoboz 11">
            <a:extLst>
              <a:ext uri="{FF2B5EF4-FFF2-40B4-BE49-F238E27FC236}">
                <a16:creationId xmlns:a16="http://schemas.microsoft.com/office/drawing/2014/main" id="{7367955C-64DB-4AE9-90BE-74AF7C8C40F1}"/>
              </a:ext>
            </a:extLst>
          </p:cNvPr>
          <p:cNvSpPr txBox="1"/>
          <p:nvPr/>
        </p:nvSpPr>
        <p:spPr>
          <a:xfrm>
            <a:off x="4453215" y="2543888"/>
            <a:ext cx="277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Megvalósulás mértéke</a:t>
            </a:r>
          </a:p>
        </p:txBody>
      </p:sp>
      <p:sp>
        <p:nvSpPr>
          <p:cNvPr id="10" name="Szövegdoboz 12">
            <a:extLst>
              <a:ext uri="{FF2B5EF4-FFF2-40B4-BE49-F238E27FC236}">
                <a16:creationId xmlns:a16="http://schemas.microsoft.com/office/drawing/2014/main" id="{673BB7C8-0FF3-4113-8376-3F96ED3D64BA}"/>
              </a:ext>
            </a:extLst>
          </p:cNvPr>
          <p:cNvSpPr txBox="1"/>
          <p:nvPr/>
        </p:nvSpPr>
        <p:spPr>
          <a:xfrm>
            <a:off x="8298252" y="2543888"/>
            <a:ext cx="314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Megvalósulás eredményessége</a:t>
            </a:r>
          </a:p>
        </p:txBody>
      </p:sp>
      <p:sp>
        <p:nvSpPr>
          <p:cNvPr id="11" name="Téglalap: lekerekített 13">
            <a:extLst>
              <a:ext uri="{FF2B5EF4-FFF2-40B4-BE49-F238E27FC236}">
                <a16:creationId xmlns:a16="http://schemas.microsoft.com/office/drawing/2014/main" id="{BB2D1ADD-BF5B-46C6-B5BA-00AC94C43512}"/>
              </a:ext>
            </a:extLst>
          </p:cNvPr>
          <p:cNvSpPr/>
          <p:nvPr/>
        </p:nvSpPr>
        <p:spPr>
          <a:xfrm>
            <a:off x="6444125" y="5629523"/>
            <a:ext cx="2475902" cy="112872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Két rendszeres versenyképességi kiadvány</a:t>
            </a:r>
          </a:p>
        </p:txBody>
      </p:sp>
      <p:cxnSp>
        <p:nvCxnSpPr>
          <p:cNvPr id="12" name="Összekötő: szögletes 15">
            <a:extLst>
              <a:ext uri="{FF2B5EF4-FFF2-40B4-BE49-F238E27FC236}">
                <a16:creationId xmlns:a16="http://schemas.microsoft.com/office/drawing/2014/main" id="{640B8FB9-AC7E-4E9F-A116-80CCB7416E6B}"/>
              </a:ext>
            </a:extLst>
          </p:cNvPr>
          <p:cNvCxnSpPr>
            <a:cxnSpLocks/>
            <a:stCxn id="7" idx="2"/>
            <a:endCxn id="11" idx="1"/>
          </p:cNvCxnSpPr>
          <p:nvPr/>
        </p:nvCxnSpPr>
        <p:spPr>
          <a:xfrm rot="16200000" flipH="1">
            <a:off x="5515583" y="5265345"/>
            <a:ext cx="904096" cy="95298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Összekötő: szögletes 19">
            <a:extLst>
              <a:ext uri="{FF2B5EF4-FFF2-40B4-BE49-F238E27FC236}">
                <a16:creationId xmlns:a16="http://schemas.microsoft.com/office/drawing/2014/main" id="{ED1D029C-5D7E-4CFA-95EE-B5F2EE1D6B7B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8167937" y="1883284"/>
            <a:ext cx="1219221" cy="219094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Összekötő: szögletes 23">
            <a:extLst>
              <a:ext uri="{FF2B5EF4-FFF2-40B4-BE49-F238E27FC236}">
                <a16:creationId xmlns:a16="http://schemas.microsoft.com/office/drawing/2014/main" id="{98163357-FC2F-4509-BF70-A4113FC825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5976597" y="1883686"/>
            <a:ext cx="1220020" cy="219093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Összekötő: szögletes 36">
            <a:extLst>
              <a:ext uri="{FF2B5EF4-FFF2-40B4-BE49-F238E27FC236}">
                <a16:creationId xmlns:a16="http://schemas.microsoft.com/office/drawing/2014/main" id="{7C4CC95F-F7F6-4349-AEB3-708CA793A5AE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rot="5400000">
            <a:off x="8944076" y="5264944"/>
            <a:ext cx="904895" cy="952991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4EB963F-59FB-40A9-98FA-1C85407E36EA}"/>
              </a:ext>
            </a:extLst>
          </p:cNvPr>
          <p:cNvSpPr/>
          <p:nvPr/>
        </p:nvSpPr>
        <p:spPr>
          <a:xfrm>
            <a:off x="3182585" y="2346597"/>
            <a:ext cx="4617094" cy="339484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8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E255-E6F4-42C8-84B5-CA5E78E9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versenyképességi tükör felépítése</a:t>
            </a:r>
          </a:p>
        </p:txBody>
      </p:sp>
      <p:pic>
        <p:nvPicPr>
          <p:cNvPr id="6" name="Kép 12">
            <a:extLst>
              <a:ext uri="{FF2B5EF4-FFF2-40B4-BE49-F238E27FC236}">
                <a16:creationId xmlns:a16="http://schemas.microsoft.com/office/drawing/2014/main" id="{A791E73D-05AD-4E7C-A687-B99A060E8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2" y="1421053"/>
            <a:ext cx="1165696" cy="1165696"/>
          </a:xfrm>
          <a:prstGeom prst="rect">
            <a:avLst/>
          </a:prstGeom>
        </p:spPr>
      </p:pic>
      <p:sp>
        <p:nvSpPr>
          <p:cNvPr id="7" name="Téglalap: lekerekített 8">
            <a:extLst>
              <a:ext uri="{FF2B5EF4-FFF2-40B4-BE49-F238E27FC236}">
                <a16:creationId xmlns:a16="http://schemas.microsoft.com/office/drawing/2014/main" id="{F8EE3A08-CF2E-4589-ACD2-E50FA773F84F}"/>
              </a:ext>
            </a:extLst>
          </p:cNvPr>
          <p:cNvSpPr/>
          <p:nvPr/>
        </p:nvSpPr>
        <p:spPr>
          <a:xfrm>
            <a:off x="3584232" y="2147744"/>
            <a:ext cx="1800000" cy="6120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églalap: lekerekített 9">
            <a:extLst>
              <a:ext uri="{FF2B5EF4-FFF2-40B4-BE49-F238E27FC236}">
                <a16:creationId xmlns:a16="http://schemas.microsoft.com/office/drawing/2014/main" id="{18279A09-CA65-405B-8A1A-FF85BBDD7EBC}"/>
              </a:ext>
            </a:extLst>
          </p:cNvPr>
          <p:cNvSpPr/>
          <p:nvPr/>
        </p:nvSpPr>
        <p:spPr>
          <a:xfrm>
            <a:off x="3584232" y="3615856"/>
            <a:ext cx="1800000" cy="6120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Felépítés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zövegdoboz 10">
            <a:extLst>
              <a:ext uri="{FF2B5EF4-FFF2-40B4-BE49-F238E27FC236}">
                <a16:creationId xmlns:a16="http://schemas.microsoft.com/office/drawing/2014/main" id="{532B1FDD-4408-4751-AD54-FEADAF4FD6A8}"/>
              </a:ext>
            </a:extLst>
          </p:cNvPr>
          <p:cNvSpPr txBox="1"/>
          <p:nvPr/>
        </p:nvSpPr>
        <p:spPr>
          <a:xfrm>
            <a:off x="5687144" y="1395213"/>
            <a:ext cx="415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Versenyképességi programban bemutatott 330 javaslat megvalósulásának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pontos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számszerű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nyomon követése</a:t>
            </a:r>
          </a:p>
        </p:txBody>
      </p:sp>
      <p:sp>
        <p:nvSpPr>
          <p:cNvPr id="10" name="Szövegdoboz 12">
            <a:extLst>
              <a:ext uri="{FF2B5EF4-FFF2-40B4-BE49-F238E27FC236}">
                <a16:creationId xmlns:a16="http://schemas.microsoft.com/office/drawing/2014/main" id="{E7B0F9F8-BC27-465C-83F6-017807059C74}"/>
              </a:ext>
            </a:extLst>
          </p:cNvPr>
          <p:cNvSpPr txBox="1"/>
          <p:nvPr/>
        </p:nvSpPr>
        <p:spPr>
          <a:xfrm>
            <a:off x="5730837" y="3214204"/>
            <a:ext cx="558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Kvantitatív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kvalitatív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módszereket is használ</a:t>
            </a:r>
          </a:p>
        </p:txBody>
      </p:sp>
      <p:cxnSp>
        <p:nvCxnSpPr>
          <p:cNvPr id="11" name="Egyenes összekötő 16">
            <a:extLst>
              <a:ext uri="{FF2B5EF4-FFF2-40B4-BE49-F238E27FC236}">
                <a16:creationId xmlns:a16="http://schemas.microsoft.com/office/drawing/2014/main" id="{2B58A037-A3DD-4D27-824C-55C3FE09947F}"/>
              </a:ext>
            </a:extLst>
          </p:cNvPr>
          <p:cNvCxnSpPr>
            <a:cxnSpLocks/>
          </p:cNvCxnSpPr>
          <p:nvPr/>
        </p:nvCxnSpPr>
        <p:spPr>
          <a:xfrm>
            <a:off x="5557534" y="1209675"/>
            <a:ext cx="0" cy="387991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7">
            <a:extLst>
              <a:ext uri="{FF2B5EF4-FFF2-40B4-BE49-F238E27FC236}">
                <a16:creationId xmlns:a16="http://schemas.microsoft.com/office/drawing/2014/main" id="{5F4174E7-9F32-4836-BE94-D2A04A9D7342}"/>
              </a:ext>
            </a:extLst>
          </p:cNvPr>
          <p:cNvCxnSpPr>
            <a:cxnSpLocks/>
          </p:cNvCxnSpPr>
          <p:nvPr/>
        </p:nvCxnSpPr>
        <p:spPr>
          <a:xfrm>
            <a:off x="3401155" y="2974318"/>
            <a:ext cx="8346708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2F0DF90-F580-45DC-8161-C9833E109F52}"/>
              </a:ext>
            </a:extLst>
          </p:cNvPr>
          <p:cNvSpPr txBox="1"/>
          <p:nvPr/>
        </p:nvSpPr>
        <p:spPr>
          <a:xfrm>
            <a:off x="5730837" y="3677616"/>
            <a:ext cx="5581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Leíró elemzés mellett a kiadvány 4 fokozatú skálán méri a javaslatok megvalósulásának mértékét, azokhoz prioritást is rendelve.</a:t>
            </a:r>
          </a:p>
        </p:txBody>
      </p:sp>
      <p:pic>
        <p:nvPicPr>
          <p:cNvPr id="14" name="Kép 14">
            <a:extLst>
              <a:ext uri="{FF2B5EF4-FFF2-40B4-BE49-F238E27FC236}">
                <a16:creationId xmlns:a16="http://schemas.microsoft.com/office/drawing/2014/main" id="{F0F33513-6E75-420C-80EB-0DFF795734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34198"/>
          <a:stretch/>
        </p:blipFill>
        <p:spPr>
          <a:xfrm rot="20955785">
            <a:off x="9032964" y="2083191"/>
            <a:ext cx="1176679" cy="292105"/>
          </a:xfrm>
          <a:prstGeom prst="rect">
            <a:avLst/>
          </a:prstGeom>
        </p:spPr>
      </p:pic>
      <p:pic>
        <p:nvPicPr>
          <p:cNvPr id="15" name="Kép 1">
            <a:extLst>
              <a:ext uri="{FF2B5EF4-FFF2-40B4-BE49-F238E27FC236}">
                <a16:creationId xmlns:a16="http://schemas.microsoft.com/office/drawing/2014/main" id="{567C8DAA-9C10-4981-B7DB-94FDA2D07D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80" t="8134" r="37064" b="65682"/>
          <a:stretch/>
        </p:blipFill>
        <p:spPr>
          <a:xfrm>
            <a:off x="3931467" y="1450369"/>
            <a:ext cx="1095755" cy="594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FCB408-F6F1-4233-A499-945A5EAEE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954" y="5407631"/>
            <a:ext cx="8622623" cy="11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FEB5-0FD2-4B0A-9054-6A187441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292516"/>
            <a:ext cx="8390876" cy="713833"/>
          </a:xfrm>
        </p:spPr>
        <p:txBody>
          <a:bodyPr>
            <a:noAutofit/>
          </a:bodyPr>
          <a:lstStyle/>
          <a:p>
            <a:r>
              <a:rPr lang="hu-HU" sz="2000" dirty="0"/>
              <a:t>A versenyképességi program megvalósulása egy év alatt 34-ről 42 százalékra emelkedett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0230-CE1A-4D04-8990-A8392E2F50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3394-8D1F-425D-BBA1-886415E7E9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5940834"/>
            <a:ext cx="8390875" cy="405874"/>
          </a:xfrm>
        </p:spPr>
        <p:txBody>
          <a:bodyPr/>
          <a:lstStyle/>
          <a:p>
            <a:r>
              <a:rPr lang="hu-HU" dirty="0"/>
              <a:t>Az MNB 330 versenyképességi javaslata megvalósulásának összesített, prioritással súlyozott mértéke (2022. FEBRUÁR)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B25E3-5C40-4D4F-802E-F64AE04A6E78}"/>
              </a:ext>
            </a:extLst>
          </p:cNvPr>
          <p:cNvSpPr txBox="1"/>
          <p:nvPr/>
        </p:nvSpPr>
        <p:spPr>
          <a:xfrm>
            <a:off x="3596762" y="3105121"/>
            <a:ext cx="1837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253 javaslat megvalósulása elkezdődött…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583B3-DD9F-4086-9A3B-5E162D1D0D98}"/>
              </a:ext>
            </a:extLst>
          </p:cNvPr>
          <p:cNvSpPr txBox="1"/>
          <p:nvPr/>
        </p:nvSpPr>
        <p:spPr>
          <a:xfrm>
            <a:off x="9362979" y="2853183"/>
            <a:ext cx="282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…azonban a fenntartható felzárkózási pálya eléréséhez a többi javaslat megvalósulása is szükséges.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3D1B47-DB2E-4671-BF21-89513CBB7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23" y="1424294"/>
            <a:ext cx="3849998" cy="3784497"/>
          </a:xfrm>
          <a:prstGeom prst="rect">
            <a:avLst/>
          </a:prstGeom>
        </p:spPr>
      </p:pic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3D7DC41B-FD13-480E-94A6-7F6DE10FC3DF}"/>
              </a:ext>
            </a:extLst>
          </p:cNvPr>
          <p:cNvSpPr/>
          <p:nvPr/>
        </p:nvSpPr>
        <p:spPr>
          <a:xfrm rot="19887191">
            <a:off x="6542437" y="1674282"/>
            <a:ext cx="566695" cy="267404"/>
          </a:xfrm>
          <a:prstGeom prst="curvedDownArrow">
            <a:avLst>
              <a:gd name="adj1" fmla="val 25000"/>
              <a:gd name="adj2" fmla="val 75787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C94A-F8CB-4225-998D-F963C4A2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mnb által 2019. februárban tett javaslatok háromnegyedében történt már előrelépés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CF8B-8580-4D2B-B569-299F42B602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1021" y="6369933"/>
            <a:ext cx="7930161" cy="17727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Megjegyzés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|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kisebb méretű körök a 2020 végi, a nagyobb méretű körök az aktuális állapotot tükrözik.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B82B03-CEB1-4CB3-AD6B-81467BA6B5FA}"/>
              </a:ext>
            </a:extLst>
          </p:cNvPr>
          <p:cNvSpPr/>
          <p:nvPr/>
        </p:nvSpPr>
        <p:spPr>
          <a:xfrm>
            <a:off x="3155639" y="2543962"/>
            <a:ext cx="756000" cy="75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222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AEE340-CCDB-4CA0-B7D8-C013EC58FAE3}"/>
              </a:ext>
            </a:extLst>
          </p:cNvPr>
          <p:cNvGrpSpPr/>
          <p:nvPr/>
        </p:nvGrpSpPr>
        <p:grpSpPr>
          <a:xfrm>
            <a:off x="4478774" y="929277"/>
            <a:ext cx="6182408" cy="5306778"/>
            <a:chOff x="1354182" y="922448"/>
            <a:chExt cx="6435634" cy="54380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4B1A89-F510-4EB2-ABE0-02BF0079C7FB}"/>
                </a:ext>
              </a:extLst>
            </p:cNvPr>
            <p:cNvSpPr/>
            <p:nvPr/>
          </p:nvSpPr>
          <p:spPr>
            <a:xfrm>
              <a:off x="3767545" y="922448"/>
              <a:ext cx="1608908" cy="1326612"/>
            </a:xfrm>
            <a:custGeom>
              <a:avLst/>
              <a:gdLst>
                <a:gd name="connsiteX0" fmla="*/ 0 w 1608908"/>
                <a:gd name="connsiteY0" fmla="*/ 1326612 h 1326612"/>
                <a:gd name="connsiteX1" fmla="*/ 804454 w 1608908"/>
                <a:gd name="connsiteY1" fmla="*/ 0 h 1326612"/>
                <a:gd name="connsiteX2" fmla="*/ 804454 w 1608908"/>
                <a:gd name="connsiteY2" fmla="*/ 0 h 1326612"/>
                <a:gd name="connsiteX3" fmla="*/ 1608908 w 1608908"/>
                <a:gd name="connsiteY3" fmla="*/ 1326612 h 1326612"/>
                <a:gd name="connsiteX4" fmla="*/ 0 w 1608908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908" h="1326612">
                  <a:moveTo>
                    <a:pt x="0" y="1326612"/>
                  </a:moveTo>
                  <a:lnTo>
                    <a:pt x="804454" y="0"/>
                  </a:lnTo>
                  <a:lnTo>
                    <a:pt x="804454" y="0"/>
                  </a:lnTo>
                  <a:lnTo>
                    <a:pt x="1608908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4442844-69C5-4400-9CB7-B8E8D93B0D3A}"/>
                </a:ext>
              </a:extLst>
            </p:cNvPr>
            <p:cNvSpPr/>
            <p:nvPr/>
          </p:nvSpPr>
          <p:spPr>
            <a:xfrm>
              <a:off x="2963090" y="2292933"/>
              <a:ext cx="3217817" cy="1326612"/>
            </a:xfrm>
            <a:custGeom>
              <a:avLst/>
              <a:gdLst>
                <a:gd name="connsiteX0" fmla="*/ 0 w 3217817"/>
                <a:gd name="connsiteY0" fmla="*/ 1326612 h 1326612"/>
                <a:gd name="connsiteX1" fmla="*/ 804458 w 3217817"/>
                <a:gd name="connsiteY1" fmla="*/ 0 h 1326612"/>
                <a:gd name="connsiteX2" fmla="*/ 2413359 w 3217817"/>
                <a:gd name="connsiteY2" fmla="*/ 0 h 1326612"/>
                <a:gd name="connsiteX3" fmla="*/ 3217817 w 3217817"/>
                <a:gd name="connsiteY3" fmla="*/ 1326612 h 1326612"/>
                <a:gd name="connsiteX4" fmla="*/ 0 w 3217817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817" h="1326612">
                  <a:moveTo>
                    <a:pt x="0" y="1326612"/>
                  </a:moveTo>
                  <a:lnTo>
                    <a:pt x="804458" y="0"/>
                  </a:lnTo>
                  <a:lnTo>
                    <a:pt x="2413359" y="0"/>
                  </a:lnTo>
                  <a:lnTo>
                    <a:pt x="3217817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598" tIns="30480" rIns="593598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6E4BC1-D72B-46AB-B103-1001820AD457}"/>
                </a:ext>
              </a:extLst>
            </p:cNvPr>
            <p:cNvSpPr/>
            <p:nvPr/>
          </p:nvSpPr>
          <p:spPr>
            <a:xfrm>
              <a:off x="2158637" y="3663418"/>
              <a:ext cx="4826725" cy="1326612"/>
            </a:xfrm>
            <a:custGeom>
              <a:avLst/>
              <a:gdLst>
                <a:gd name="connsiteX0" fmla="*/ 0 w 4826725"/>
                <a:gd name="connsiteY0" fmla="*/ 1326612 h 1326612"/>
                <a:gd name="connsiteX1" fmla="*/ 804458 w 4826725"/>
                <a:gd name="connsiteY1" fmla="*/ 0 h 1326612"/>
                <a:gd name="connsiteX2" fmla="*/ 4022267 w 4826725"/>
                <a:gd name="connsiteY2" fmla="*/ 0 h 1326612"/>
                <a:gd name="connsiteX3" fmla="*/ 4826725 w 4826725"/>
                <a:gd name="connsiteY3" fmla="*/ 1326612 h 1326612"/>
                <a:gd name="connsiteX4" fmla="*/ 0 w 4826725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725" h="1326612">
                  <a:moveTo>
                    <a:pt x="0" y="1326612"/>
                  </a:moveTo>
                  <a:lnTo>
                    <a:pt x="804458" y="0"/>
                  </a:lnTo>
                  <a:lnTo>
                    <a:pt x="4022267" y="0"/>
                  </a:lnTo>
                  <a:lnTo>
                    <a:pt x="4826725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5157" tIns="30480" rIns="875157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5A5166-33DF-427E-B483-5639FDB368F5}"/>
                </a:ext>
              </a:extLst>
            </p:cNvPr>
            <p:cNvSpPr/>
            <p:nvPr/>
          </p:nvSpPr>
          <p:spPr>
            <a:xfrm>
              <a:off x="1354182" y="5033903"/>
              <a:ext cx="6435634" cy="1326612"/>
            </a:xfrm>
            <a:custGeom>
              <a:avLst/>
              <a:gdLst>
                <a:gd name="connsiteX0" fmla="*/ 0 w 6435634"/>
                <a:gd name="connsiteY0" fmla="*/ 1326612 h 1326612"/>
                <a:gd name="connsiteX1" fmla="*/ 804458 w 6435634"/>
                <a:gd name="connsiteY1" fmla="*/ 0 h 1326612"/>
                <a:gd name="connsiteX2" fmla="*/ 5631176 w 6435634"/>
                <a:gd name="connsiteY2" fmla="*/ 0 h 1326612"/>
                <a:gd name="connsiteX3" fmla="*/ 6435634 w 6435634"/>
                <a:gd name="connsiteY3" fmla="*/ 1326612 h 1326612"/>
                <a:gd name="connsiteX4" fmla="*/ 0 w 6435634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5634" h="1326612">
                  <a:moveTo>
                    <a:pt x="0" y="1326612"/>
                  </a:moveTo>
                  <a:lnTo>
                    <a:pt x="804458" y="0"/>
                  </a:lnTo>
                  <a:lnTo>
                    <a:pt x="5631176" y="0"/>
                  </a:lnTo>
                  <a:lnTo>
                    <a:pt x="6435634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6715" tIns="30480" rIns="1156717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00E49-C0CD-41C1-B9E7-26CA2EFDE269}"/>
              </a:ext>
            </a:extLst>
          </p:cNvPr>
          <p:cNvSpPr/>
          <p:nvPr/>
        </p:nvSpPr>
        <p:spPr>
          <a:xfrm>
            <a:off x="7985229" y="1305755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Teljesen megvalósult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851020-0ECE-491E-9449-7732DD7A1C70}"/>
              </a:ext>
            </a:extLst>
          </p:cNvPr>
          <p:cNvSpPr/>
          <p:nvPr/>
        </p:nvSpPr>
        <p:spPr>
          <a:xfrm>
            <a:off x="8628382" y="2496028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Részben megvalósult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097135-D55A-42A7-BAEB-C9E0C633F8FC}"/>
              </a:ext>
            </a:extLst>
          </p:cNvPr>
          <p:cNvSpPr/>
          <p:nvPr/>
        </p:nvSpPr>
        <p:spPr>
          <a:xfrm>
            <a:off x="9401182" y="3837683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Megkezdődött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E37190-A993-4FE4-8947-DB142DB25B25}"/>
              </a:ext>
            </a:extLst>
          </p:cNvPr>
          <p:cNvSpPr/>
          <p:nvPr/>
        </p:nvSpPr>
        <p:spPr>
          <a:xfrm>
            <a:off x="10136297" y="5146722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Nem kezdődött meg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816E69-9134-4379-B801-9120543A5A15}"/>
              </a:ext>
            </a:extLst>
          </p:cNvPr>
          <p:cNvSpPr/>
          <p:nvPr/>
        </p:nvSpPr>
        <p:spPr>
          <a:xfrm>
            <a:off x="7237603" y="1321378"/>
            <a:ext cx="684000" cy="68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tx2"/>
                </a:solidFill>
              </a:rPr>
              <a:t>19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60DAFE-DB6A-405B-B225-9C9636745FCC}"/>
              </a:ext>
            </a:extLst>
          </p:cNvPr>
          <p:cNvSpPr/>
          <p:nvPr/>
        </p:nvSpPr>
        <p:spPr>
          <a:xfrm>
            <a:off x="7129252" y="2476258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>
                <a:solidFill>
                  <a:schemeClr val="tx2"/>
                </a:solidFill>
              </a:rPr>
              <a:t>101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2B6D9E-1AC1-4029-8D8B-8A6BE7CB9444}"/>
              </a:ext>
            </a:extLst>
          </p:cNvPr>
          <p:cNvSpPr/>
          <p:nvPr/>
        </p:nvSpPr>
        <p:spPr>
          <a:xfrm>
            <a:off x="7030104" y="3712732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2"/>
                </a:solidFill>
              </a:rPr>
              <a:t>133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679275-72B0-48AE-9018-034EE789DA0F}"/>
              </a:ext>
            </a:extLst>
          </p:cNvPr>
          <p:cNvSpPr/>
          <p:nvPr/>
        </p:nvSpPr>
        <p:spPr>
          <a:xfrm>
            <a:off x="6993978" y="5016243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2"/>
                </a:solidFill>
              </a:rPr>
              <a:t>77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044ABA-037B-4647-A4A4-E704B68FB4C1}"/>
              </a:ext>
            </a:extLst>
          </p:cNvPr>
          <p:cNvSpPr/>
          <p:nvPr/>
        </p:nvSpPr>
        <p:spPr>
          <a:xfrm>
            <a:off x="6267451" y="5367727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108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3775F7-4F64-4821-96C4-4F5F4846E8E8}"/>
              </a:ext>
            </a:extLst>
          </p:cNvPr>
          <p:cNvSpPr/>
          <p:nvPr/>
        </p:nvSpPr>
        <p:spPr>
          <a:xfrm>
            <a:off x="6435303" y="4083963"/>
            <a:ext cx="756000" cy="75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149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04739-3850-4053-80BB-264211BF59BF}"/>
              </a:ext>
            </a:extLst>
          </p:cNvPr>
          <p:cNvSpPr/>
          <p:nvPr/>
        </p:nvSpPr>
        <p:spPr>
          <a:xfrm>
            <a:off x="6668649" y="2929668"/>
            <a:ext cx="612000" cy="61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61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3C7273-B9D9-4420-B825-C66323212633}"/>
              </a:ext>
            </a:extLst>
          </p:cNvPr>
          <p:cNvSpPr/>
          <p:nvPr/>
        </p:nvSpPr>
        <p:spPr>
          <a:xfrm>
            <a:off x="7025488" y="181903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7BBAB9E-57E7-4368-B340-27F5EBD4E517}"/>
              </a:ext>
            </a:extLst>
          </p:cNvPr>
          <p:cNvSpPr/>
          <p:nvPr/>
        </p:nvSpPr>
        <p:spPr>
          <a:xfrm>
            <a:off x="4990533" y="990841"/>
            <a:ext cx="159176" cy="3881965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A2393B-8F99-4C2E-A697-0DA1B7317047}"/>
              </a:ext>
            </a:extLst>
          </p:cNvPr>
          <p:cNvSpPr/>
          <p:nvPr/>
        </p:nvSpPr>
        <p:spPr>
          <a:xfrm>
            <a:off x="3673268" y="1869719"/>
            <a:ext cx="1080000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253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F3872ED-1A14-4EC9-961D-8497A035F1C8}"/>
              </a:ext>
            </a:extLst>
          </p:cNvPr>
          <p:cNvSpPr/>
          <p:nvPr/>
        </p:nvSpPr>
        <p:spPr>
          <a:xfrm rot="19461872">
            <a:off x="3705364" y="2578557"/>
            <a:ext cx="287583" cy="2322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A1C9D85-3CF8-46E2-A659-28EE99D55E04}"/>
              </a:ext>
            </a:extLst>
          </p:cNvPr>
          <p:cNvSpPr/>
          <p:nvPr/>
        </p:nvSpPr>
        <p:spPr>
          <a:xfrm rot="20113165">
            <a:off x="6957820" y="5587197"/>
            <a:ext cx="287583" cy="23229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515240D-405E-4CE7-95BC-01EA58743257}"/>
              </a:ext>
            </a:extLst>
          </p:cNvPr>
          <p:cNvSpPr/>
          <p:nvPr/>
        </p:nvSpPr>
        <p:spPr>
          <a:xfrm rot="20113165">
            <a:off x="7027269" y="4233187"/>
            <a:ext cx="287583" cy="2322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6EC4797-E5BE-4DAF-8F4D-2E510583FCB1}"/>
              </a:ext>
            </a:extLst>
          </p:cNvPr>
          <p:cNvSpPr/>
          <p:nvPr/>
        </p:nvSpPr>
        <p:spPr>
          <a:xfrm rot="19627092">
            <a:off x="7088497" y="2948411"/>
            <a:ext cx="287583" cy="2322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03F7453-00CA-4F3A-91CD-630FEC3EB168}"/>
              </a:ext>
            </a:extLst>
          </p:cNvPr>
          <p:cNvSpPr/>
          <p:nvPr/>
        </p:nvSpPr>
        <p:spPr>
          <a:xfrm rot="19233097">
            <a:off x="7246531" y="1734094"/>
            <a:ext cx="287583" cy="2322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941391-7710-4583-AA64-14C39658C822}"/>
              </a:ext>
            </a:extLst>
          </p:cNvPr>
          <p:cNvSpPr txBox="1"/>
          <p:nvPr/>
        </p:nvSpPr>
        <p:spPr>
          <a:xfrm>
            <a:off x="2951983" y="3299962"/>
            <a:ext cx="2153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accent6">
                    <a:lumMod val="75000"/>
                  </a:schemeClr>
                </a:solidFill>
              </a:rPr>
              <a:t>… esetben történt már előrelépés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534FD62-12A0-40EC-A38B-D82D069E2AD7}"/>
              </a:ext>
            </a:extLst>
          </p:cNvPr>
          <p:cNvSpPr txBox="1">
            <a:spLocks/>
          </p:cNvSpPr>
          <p:nvPr/>
        </p:nvSpPr>
        <p:spPr>
          <a:xfrm>
            <a:off x="3451576" y="6530882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 | MNB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24005-D3DB-4D8D-A1FB-BC78DF55646A}"/>
              </a:ext>
            </a:extLst>
          </p:cNvPr>
          <p:cNvSpPr txBox="1"/>
          <p:nvPr/>
        </p:nvSpPr>
        <p:spPr>
          <a:xfrm>
            <a:off x="6983891" y="1815253"/>
            <a:ext cx="41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244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2670-8E5B-4207-8FD5-CE3A220F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624" y="310447"/>
            <a:ext cx="8969459" cy="713833"/>
          </a:xfrm>
        </p:spPr>
        <p:txBody>
          <a:bodyPr>
            <a:normAutofit fontScale="90000"/>
          </a:bodyPr>
          <a:lstStyle/>
          <a:p>
            <a:r>
              <a:rPr lang="hu-HU" dirty="0"/>
              <a:t>A prioritásokat figyelembe véve a megvalósulás szintje a legfontosabb javaslatok esetében a legmagasabb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608A-1503-4E91-9F82-13D9F40B88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281" y="6490867"/>
            <a:ext cx="7679183" cy="22932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DE8E2-293C-4B95-A0A3-5ED13E666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993719"/>
            <a:ext cx="8390875" cy="229326"/>
          </a:xfrm>
        </p:spPr>
        <p:txBody>
          <a:bodyPr/>
          <a:lstStyle/>
          <a:p>
            <a:r>
              <a:rPr lang="hu-HU" dirty="0"/>
              <a:t>A versenyképességi javaslatok megvalósulása a javaslatok prioritása szerint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8839D-49D5-4522-B9CC-53A3F3541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922" y="1096531"/>
            <a:ext cx="7520861" cy="4893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D00BA8-9F50-41A7-98BE-2F88759A860D}"/>
              </a:ext>
            </a:extLst>
          </p:cNvPr>
          <p:cNvSpPr txBox="1"/>
          <p:nvPr/>
        </p:nvSpPr>
        <p:spPr>
          <a:xfrm>
            <a:off x="3378392" y="6183090"/>
            <a:ext cx="8800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Megjegyzés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| 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javaslatok priorizálása azok lehetséges </a:t>
            </a:r>
            <a:r>
              <a:rPr kumimoji="0" lang="hu-H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multiplikatív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hatása alapján történt, az MNB szakterületei és a BÉT által.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CE2539-411F-4E38-9412-E7A3922EEE67}"/>
              </a:ext>
            </a:extLst>
          </p:cNvPr>
          <p:cNvSpPr/>
          <p:nvPr/>
        </p:nvSpPr>
        <p:spPr>
          <a:xfrm>
            <a:off x="6985937" y="1261682"/>
            <a:ext cx="3375685" cy="32866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C03FB-6255-4509-B208-520EF646A2F5}"/>
              </a:ext>
            </a:extLst>
          </p:cNvPr>
          <p:cNvSpPr/>
          <p:nvPr/>
        </p:nvSpPr>
        <p:spPr>
          <a:xfrm>
            <a:off x="8175838" y="952827"/>
            <a:ext cx="995881" cy="2681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253 db</a:t>
            </a:r>
          </a:p>
        </p:txBody>
      </p:sp>
    </p:spTree>
    <p:extLst>
      <p:ext uri="{BB962C8B-B14F-4D97-AF65-F5344CB8AC3E}">
        <p14:creationId xmlns:p14="http://schemas.microsoft.com/office/powerpoint/2010/main" val="284814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3D85-E32A-42CA-AE79-C0D01B19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808" y="209213"/>
            <a:ext cx="8883191" cy="815067"/>
          </a:xfrm>
        </p:spPr>
        <p:txBody>
          <a:bodyPr>
            <a:normAutofit fontScale="90000"/>
          </a:bodyPr>
          <a:lstStyle/>
          <a:p>
            <a:r>
              <a:rPr lang="hu-HU" dirty="0"/>
              <a:t>Az elmúlt évben a kutatás-fejlesztés és innováció, a munkaerőpiac és az állami hatékonyság terén történt a legnagyobb előrelépés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BF406-16D6-4F2F-AF16-319CBAABD0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3896" y="6576943"/>
            <a:ext cx="7679183" cy="229326"/>
          </a:xfrm>
        </p:spPr>
        <p:txBody>
          <a:bodyPr/>
          <a:lstStyle/>
          <a:p>
            <a:pPr marL="0" marR="0" lvl="0" indent="0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8AB6E-F723-4224-A036-494DCC756E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6281" y="6095862"/>
            <a:ext cx="8390875" cy="552925"/>
          </a:xfrm>
        </p:spPr>
        <p:txBody>
          <a:bodyPr/>
          <a:lstStyle/>
          <a:p>
            <a:r>
              <a:rPr lang="hu-HU" dirty="0"/>
              <a:t>AZ MNB 330 VERSENYKÉPESSÉGI JAVASLATA MEGVALÓSULÁSÁNAK ÖSSZESÍTETT, PRIORITÁSSAL SÚLYOZOTT MÉRTÉKE TÉMAKÖRÖNKÉNT (SZÁZALÉK)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318F8-0BB4-4A30-B2CC-B4F3AEAC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12" y="1022574"/>
            <a:ext cx="7799411" cy="507499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375C276-8B04-484E-ACE4-8223C6B55C3A}"/>
              </a:ext>
            </a:extLst>
          </p:cNvPr>
          <p:cNvSpPr/>
          <p:nvPr/>
        </p:nvSpPr>
        <p:spPr>
          <a:xfrm>
            <a:off x="3959421" y="2976664"/>
            <a:ext cx="1705232" cy="771497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EA544D-F673-42F9-BE57-6E38D5122118}"/>
              </a:ext>
            </a:extLst>
          </p:cNvPr>
          <p:cNvSpPr/>
          <p:nvPr/>
        </p:nvSpPr>
        <p:spPr>
          <a:xfrm>
            <a:off x="9221821" y="4054834"/>
            <a:ext cx="1245141" cy="713833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04C1B1-70FA-467C-8338-255E6ECCE916}"/>
              </a:ext>
            </a:extLst>
          </p:cNvPr>
          <p:cNvSpPr/>
          <p:nvPr/>
        </p:nvSpPr>
        <p:spPr>
          <a:xfrm>
            <a:off x="4254581" y="2029304"/>
            <a:ext cx="1705231" cy="713833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92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598C-D3A5-4ABC-AF35-C0663B3C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Valamennyi területen történt előrelépés az elmúlt egy évben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3CFA9-BCD8-471E-A312-4ADFB2B4D5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3897" y="6425834"/>
            <a:ext cx="7679183" cy="22932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B0CDE-FA83-4FBB-8552-50260DFFD7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6146952"/>
            <a:ext cx="8992318" cy="229326"/>
          </a:xfrm>
        </p:spPr>
        <p:txBody>
          <a:bodyPr/>
          <a:lstStyle/>
          <a:p>
            <a:r>
              <a:rPr lang="hu-HU" dirty="0"/>
              <a:t>A VERSENYKÉPESSÉGI JAVASLATOK STÁTUSZVÁLTOZÁSA TÉMAKÖRÖNKÉNT (DARAB, Változás az egy évvel korábbi helyzethez képest)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B63DA-0CD8-4924-BE58-EC16F517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58" y="1024280"/>
            <a:ext cx="7515922" cy="48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0688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4.xml><?xml version="1.0" encoding="utf-8"?>
<a:theme xmlns:a="http://schemas.openxmlformats.org/drawingml/2006/main" name="1_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5.xml><?xml version="1.0" encoding="utf-8"?>
<a:theme xmlns:a="http://schemas.openxmlformats.org/drawingml/2006/main" name="2_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16926</TotalTime>
  <Words>1113</Words>
  <Application>Microsoft Office PowerPoint</Application>
  <PresentationFormat>Widescreen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MNB téma 16_9 új</vt:lpstr>
      <vt:lpstr>MNB téma 16_9 nyomtatásra</vt:lpstr>
      <vt:lpstr>MNB téma 4_3 új</vt:lpstr>
      <vt:lpstr>1_MNB téma 4_3 új</vt:lpstr>
      <vt:lpstr>2_MNB téma 4_3 új</vt:lpstr>
      <vt:lpstr>MNB VERSENYKÉPESSÉGI TÜKÖR 2022</vt:lpstr>
      <vt:lpstr>A Gazdasági felzárkózáshoz Teljes versenyképességi fordulat kell</vt:lpstr>
      <vt:lpstr>A versenyképességi mérőrendszer két részből épül fel</vt:lpstr>
      <vt:lpstr>A versenyképességi tükör felépítése</vt:lpstr>
      <vt:lpstr>A versenyképességi program megvalósulása egy év alatt 34-ről 42 százalékra emelkedett</vt:lpstr>
      <vt:lpstr>Az mnb által 2019. februárban tett javaslatok háromnegyedében történt már előrelépés</vt:lpstr>
      <vt:lpstr>A prioritásokat figyelembe véve a megvalósulás szintje a legfontosabb javaslatok esetében a legmagasabb</vt:lpstr>
      <vt:lpstr>Az elmúlt évben a kutatás-fejlesztés és innováció, a munkaerőpiac és az állami hatékonyság terén történt a legnagyobb előrelépés</vt:lpstr>
      <vt:lpstr>Valamennyi területen történt előrelépés az elmúlt egy évben</vt:lpstr>
      <vt:lpstr>egyedi intézkedések mellett 10 meghatározó program érintette a javaslatok megvalósulását</vt:lpstr>
      <vt:lpstr>A munkaerőpiacon folytatódik az adócsökkentés</vt:lpstr>
      <vt:lpstr>A digitalizációs és zöld fejlesztések egyre hangsúlyosabbá válnak</vt:lpstr>
      <vt:lpstr>A kkv-szektor versenyképességét több intézkedés is támogatja</vt:lpstr>
      <vt:lpstr>Az mnb aktív szerepet vállal a pénzügyi rendszer fejlesztésében</vt:lpstr>
      <vt:lpstr>A családtámogatási rendszer tovább bővül</vt:lpstr>
      <vt:lpstr>Béremelések az egészségügyben</vt:lpstr>
      <vt:lpstr>Az oktatási rendszer több szintjén is fontos előrelépésre került sor</vt:lpstr>
      <vt:lpstr>Az előrelépés ellenére több területen jelentős tér van a további fejlődésre</vt:lpstr>
      <vt:lpstr>Köszönöm 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Makrogazdasági kilátások - Inflációs Jelentés 2020. szeptember</dc:title>
  <dc:creator>Csorba Norbert</dc:creator>
  <cp:lastModifiedBy>Baksay Gergely</cp:lastModifiedBy>
  <cp:revision>1405</cp:revision>
  <cp:lastPrinted>2020-09-22T12:01:07Z</cp:lastPrinted>
  <dcterms:created xsi:type="dcterms:W3CDTF">2018-07-16T14:04:03Z</dcterms:created>
  <dcterms:modified xsi:type="dcterms:W3CDTF">2022-03-09T14:17:22Z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cstothg@mnb.hu</vt:lpwstr>
  </property>
  <property fmtid="{D5CDD505-2E9C-101B-9397-08002B2CF9AE}" pid="6" name="MSIP_Label_b0d11092-50c9-4e74-84b5-b1af078dc3d0_SetDate">
    <vt:lpwstr>2018-10-08T09:02:49.9987900+02:00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Érvényességi idő">
    <vt:filetime>2025-03-23T07:50:32Z</vt:filetime>
  </property>
  <property fmtid="{D5CDD505-2E9C-101B-9397-08002B2CF9AE}" pid="12" name="Érvényességet beállító">
    <vt:lpwstr>kutizs</vt:lpwstr>
  </property>
  <property fmtid="{D5CDD505-2E9C-101B-9397-08002B2CF9AE}" pid="13" name="Érvényességi idő első beállítása">
    <vt:filetime>2020-03-23T07:50:33Z</vt:filetime>
  </property>
  <property fmtid="{D5CDD505-2E9C-101B-9397-08002B2CF9AE}" pid="14" name="_NewReviewCycle">
    <vt:lpwstr/>
  </property>
</Properties>
</file>